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221.xml" ContentType="application/vnd.openxmlformats-officedocument.presentationml.slide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58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theme/themeOverride6.xml" ContentType="application/vnd.openxmlformats-officedocument.themeOverr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theme/themeOverride14.xml" ContentType="application/vnd.openxmlformats-officedocument.themeOverr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diagrams/colors1.xml" ContentType="application/vnd.openxmlformats-officedocument.drawingml.diagramColors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Override3.xml" ContentType="application/vnd.openxmlformats-officedocument.themeOverr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theme/theme9.xml" ContentType="application/vnd.openxmlformats-officedocument.them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diagrams/data1.xml" ContentType="application/vnd.openxmlformats-officedocument.drawingml.diagramData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Override5.xml" ContentType="application/vnd.openxmlformats-officedocument.themeOverr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theme/theme14.xml" ContentType="application/vnd.openxmlformats-officedocument.them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Override13.xml" ContentType="application/vnd.openxmlformats-officedocument.themeOverr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Override2.xml" ContentType="application/vnd.openxmlformats-officedocument.themeOverr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gif" ContentType="image/gif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Override10.xml" ContentType="application/vnd.openxmlformats-officedocument.themeOverr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s/slide167.xml" ContentType="application/vnd.openxmlformats-officedocument.presentationml.slide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theme/theme8.xml" ContentType="application/vnd.openxmlformats-officedocument.them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Layouts/slideLayout14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Override9.xml" ContentType="application/vnd.openxmlformats-officedocument.themeOverride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Override12.xml" ContentType="application/vnd.openxmlformats-officedocument.themeOverr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Layouts/slideLayout135.xml" ContentType="application/vnd.openxmlformats-officedocument.presentationml.slideLayout+xml"/>
  <Override PartName="/ppt/slides/slide207.xml" ContentType="application/vnd.openxmlformats-officedocument.presentationml.slide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Override1.xml" ContentType="application/vnd.openxmlformats-officedocument.themeOverr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840" r:id="rId9"/>
    <p:sldMasterId id="2147483852" r:id="rId10"/>
    <p:sldMasterId id="2147483865" r:id="rId11"/>
    <p:sldMasterId id="2147483877" r:id="rId12"/>
    <p:sldMasterId id="2147483889" r:id="rId13"/>
    <p:sldMasterId id="2147483901" r:id="rId14"/>
    <p:sldMasterId id="2147483913" r:id="rId15"/>
  </p:sldMasterIdLst>
  <p:sldIdLst>
    <p:sldId id="544" r:id="rId16"/>
    <p:sldId id="257" r:id="rId17"/>
    <p:sldId id="342" r:id="rId18"/>
    <p:sldId id="343" r:id="rId19"/>
    <p:sldId id="344" r:id="rId20"/>
    <p:sldId id="778" r:id="rId21"/>
    <p:sldId id="258" r:id="rId22"/>
    <p:sldId id="511" r:id="rId23"/>
    <p:sldId id="512" r:id="rId24"/>
    <p:sldId id="259" r:id="rId25"/>
    <p:sldId id="355" r:id="rId26"/>
    <p:sldId id="260" r:id="rId27"/>
    <p:sldId id="345" r:id="rId28"/>
    <p:sldId id="346" r:id="rId29"/>
    <p:sldId id="360" r:id="rId30"/>
    <p:sldId id="347" r:id="rId31"/>
    <p:sldId id="349" r:id="rId32"/>
    <p:sldId id="261" r:id="rId33"/>
    <p:sldId id="351" r:id="rId34"/>
    <p:sldId id="263" r:id="rId35"/>
    <p:sldId id="352" r:id="rId36"/>
    <p:sldId id="353" r:id="rId37"/>
    <p:sldId id="354" r:id="rId38"/>
    <p:sldId id="264" r:id="rId39"/>
    <p:sldId id="361" r:id="rId40"/>
    <p:sldId id="356" r:id="rId41"/>
    <p:sldId id="357" r:id="rId42"/>
    <p:sldId id="358" r:id="rId43"/>
    <p:sldId id="359" r:id="rId44"/>
    <p:sldId id="265" r:id="rId45"/>
    <p:sldId id="266" r:id="rId46"/>
    <p:sldId id="362" r:id="rId47"/>
    <p:sldId id="268" r:id="rId48"/>
    <p:sldId id="269" r:id="rId49"/>
    <p:sldId id="364" r:id="rId50"/>
    <p:sldId id="270" r:id="rId51"/>
    <p:sldId id="271" r:id="rId52"/>
    <p:sldId id="365" r:id="rId53"/>
    <p:sldId id="272" r:id="rId54"/>
    <p:sldId id="273" r:id="rId55"/>
    <p:sldId id="274" r:id="rId56"/>
    <p:sldId id="275" r:id="rId57"/>
    <p:sldId id="277" r:id="rId58"/>
    <p:sldId id="554" r:id="rId59"/>
    <p:sldId id="557" r:id="rId60"/>
    <p:sldId id="558" r:id="rId61"/>
    <p:sldId id="780" r:id="rId62"/>
    <p:sldId id="513" r:id="rId63"/>
    <p:sldId id="280" r:id="rId64"/>
    <p:sldId id="374" r:id="rId65"/>
    <p:sldId id="281" r:id="rId66"/>
    <p:sldId id="282" r:id="rId67"/>
    <p:sldId id="367" r:id="rId68"/>
    <p:sldId id="283" r:id="rId69"/>
    <p:sldId id="284" r:id="rId70"/>
    <p:sldId id="285" r:id="rId71"/>
    <p:sldId id="286" r:id="rId72"/>
    <p:sldId id="287" r:id="rId73"/>
    <p:sldId id="288" r:id="rId74"/>
    <p:sldId id="289" r:id="rId75"/>
    <p:sldId id="368" r:id="rId76"/>
    <p:sldId id="369" r:id="rId77"/>
    <p:sldId id="290" r:id="rId78"/>
    <p:sldId id="291" r:id="rId79"/>
    <p:sldId id="372" r:id="rId80"/>
    <p:sldId id="521" r:id="rId81"/>
    <p:sldId id="522" r:id="rId82"/>
    <p:sldId id="516" r:id="rId83"/>
    <p:sldId id="517" r:id="rId84"/>
    <p:sldId id="518" r:id="rId85"/>
    <p:sldId id="519" r:id="rId86"/>
    <p:sldId id="523" r:id="rId87"/>
    <p:sldId id="524" r:id="rId88"/>
    <p:sldId id="525" r:id="rId89"/>
    <p:sldId id="526" r:id="rId90"/>
    <p:sldId id="781" r:id="rId91"/>
    <p:sldId id="375" r:id="rId92"/>
    <p:sldId id="756" r:id="rId93"/>
    <p:sldId id="376" r:id="rId94"/>
    <p:sldId id="783" r:id="rId95"/>
    <p:sldId id="377" r:id="rId96"/>
    <p:sldId id="380" r:id="rId97"/>
    <p:sldId id="784" r:id="rId98"/>
    <p:sldId id="561" r:id="rId99"/>
    <p:sldId id="562" r:id="rId100"/>
    <p:sldId id="565" r:id="rId101"/>
    <p:sldId id="566" r:id="rId102"/>
    <p:sldId id="785" r:id="rId103"/>
    <p:sldId id="545" r:id="rId104"/>
    <p:sldId id="370" r:id="rId105"/>
    <p:sldId id="790" r:id="rId106"/>
    <p:sldId id="791" r:id="rId107"/>
    <p:sldId id="794" r:id="rId108"/>
    <p:sldId id="529" r:id="rId109"/>
    <p:sldId id="530" r:id="rId110"/>
    <p:sldId id="531" r:id="rId111"/>
    <p:sldId id="532" r:id="rId112"/>
    <p:sldId id="534" r:id="rId113"/>
    <p:sldId id="396" r:id="rId114"/>
    <p:sldId id="397" r:id="rId115"/>
    <p:sldId id="383" r:id="rId116"/>
    <p:sldId id="391" r:id="rId117"/>
    <p:sldId id="394" r:id="rId118"/>
    <p:sldId id="395" r:id="rId119"/>
    <p:sldId id="799" r:id="rId120"/>
    <p:sldId id="568" r:id="rId121"/>
    <p:sldId id="569" r:id="rId122"/>
    <p:sldId id="570" r:id="rId123"/>
    <p:sldId id="600" r:id="rId124"/>
    <p:sldId id="577" r:id="rId125"/>
    <p:sldId id="578" r:id="rId126"/>
    <p:sldId id="579" r:id="rId127"/>
    <p:sldId id="758" r:id="rId128"/>
    <p:sldId id="602" r:id="rId129"/>
    <p:sldId id="632" r:id="rId130"/>
    <p:sldId id="603" r:id="rId131"/>
    <p:sldId id="604" r:id="rId132"/>
    <p:sldId id="606" r:id="rId133"/>
    <p:sldId id="611" r:id="rId134"/>
    <p:sldId id="612" r:id="rId135"/>
    <p:sldId id="615" r:id="rId136"/>
    <p:sldId id="616" r:id="rId137"/>
    <p:sldId id="618" r:id="rId138"/>
    <p:sldId id="620" r:id="rId139"/>
    <p:sldId id="625" r:id="rId140"/>
    <p:sldId id="628" r:id="rId141"/>
    <p:sldId id="795" r:id="rId142"/>
    <p:sldId id="642" r:id="rId143"/>
    <p:sldId id="643" r:id="rId144"/>
    <p:sldId id="666" r:id="rId145"/>
    <p:sldId id="667" r:id="rId146"/>
    <p:sldId id="644" r:id="rId147"/>
    <p:sldId id="645" r:id="rId148"/>
    <p:sldId id="676" r:id="rId149"/>
    <p:sldId id="669" r:id="rId150"/>
    <p:sldId id="670" r:id="rId151"/>
    <p:sldId id="671" r:id="rId152"/>
    <p:sldId id="742" r:id="rId153"/>
    <p:sldId id="673" r:id="rId154"/>
    <p:sldId id="674" r:id="rId155"/>
    <p:sldId id="647" r:id="rId156"/>
    <p:sldId id="677" r:id="rId157"/>
    <p:sldId id="678" r:id="rId158"/>
    <p:sldId id="679" r:id="rId159"/>
    <p:sldId id="680" r:id="rId160"/>
    <p:sldId id="681" r:id="rId161"/>
    <p:sldId id="744" r:id="rId162"/>
    <p:sldId id="800" r:id="rId163"/>
    <p:sldId id="684" r:id="rId164"/>
    <p:sldId id="810" r:id="rId165"/>
    <p:sldId id="650" r:id="rId166"/>
    <p:sldId id="685" r:id="rId167"/>
    <p:sldId id="687" r:id="rId168"/>
    <p:sldId id="688" r:id="rId169"/>
    <p:sldId id="689" r:id="rId170"/>
    <p:sldId id="690" r:id="rId171"/>
    <p:sldId id="746" r:id="rId172"/>
    <p:sldId id="801" r:id="rId173"/>
    <p:sldId id="811" r:id="rId174"/>
    <p:sldId id="812" r:id="rId175"/>
    <p:sldId id="653" r:id="rId176"/>
    <p:sldId id="695" r:id="rId177"/>
    <p:sldId id="816" r:id="rId178"/>
    <p:sldId id="696" r:id="rId179"/>
    <p:sldId id="697" r:id="rId180"/>
    <p:sldId id="698" r:id="rId181"/>
    <p:sldId id="748" r:id="rId182"/>
    <p:sldId id="803" r:id="rId183"/>
    <p:sldId id="701" r:id="rId184"/>
    <p:sldId id="804" r:id="rId185"/>
    <p:sldId id="656" r:id="rId186"/>
    <p:sldId id="813" r:id="rId187"/>
    <p:sldId id="815" r:id="rId188"/>
    <p:sldId id="704" r:id="rId189"/>
    <p:sldId id="705" r:id="rId190"/>
    <p:sldId id="706" r:id="rId191"/>
    <p:sldId id="707" r:id="rId192"/>
    <p:sldId id="751" r:id="rId193"/>
    <p:sldId id="805" r:id="rId194"/>
    <p:sldId id="710" r:id="rId195"/>
    <p:sldId id="806" r:id="rId196"/>
    <p:sldId id="807" r:id="rId197"/>
    <p:sldId id="808" r:id="rId198"/>
    <p:sldId id="659" r:id="rId199"/>
    <p:sldId id="711" r:id="rId200"/>
    <p:sldId id="718" r:id="rId201"/>
    <p:sldId id="723" r:id="rId202"/>
    <p:sldId id="724" r:id="rId203"/>
    <p:sldId id="719" r:id="rId204"/>
    <p:sldId id="720" r:id="rId205"/>
    <p:sldId id="721" r:id="rId206"/>
    <p:sldId id="753" r:id="rId207"/>
    <p:sldId id="809" r:id="rId208"/>
    <p:sldId id="712" r:id="rId209"/>
    <p:sldId id="713" r:id="rId210"/>
    <p:sldId id="714" r:id="rId211"/>
    <p:sldId id="715" r:id="rId212"/>
    <p:sldId id="716" r:id="rId213"/>
    <p:sldId id="726" r:id="rId214"/>
    <p:sldId id="727" r:id="rId215"/>
    <p:sldId id="817" r:id="rId216"/>
    <p:sldId id="739" r:id="rId217"/>
    <p:sldId id="740" r:id="rId218"/>
    <p:sldId id="818" r:id="rId219"/>
    <p:sldId id="819" r:id="rId220"/>
    <p:sldId id="820" r:id="rId221"/>
    <p:sldId id="732" r:id="rId222"/>
    <p:sldId id="733" r:id="rId223"/>
    <p:sldId id="734" r:id="rId224"/>
    <p:sldId id="735" r:id="rId225"/>
    <p:sldId id="736" r:id="rId226"/>
    <p:sldId id="737" r:id="rId227"/>
    <p:sldId id="821" r:id="rId228"/>
    <p:sldId id="772" r:id="rId229"/>
    <p:sldId id="827" r:id="rId230"/>
    <p:sldId id="822" r:id="rId231"/>
    <p:sldId id="823" r:id="rId232"/>
    <p:sldId id="824" r:id="rId233"/>
    <p:sldId id="825" r:id="rId234"/>
    <p:sldId id="773" r:id="rId235"/>
    <p:sldId id="760" r:id="rId236"/>
    <p:sldId id="774" r:id="rId237"/>
    <p:sldId id="775" r:id="rId238"/>
    <p:sldId id="797" r:id="rId239"/>
    <p:sldId id="776" r:id="rId240"/>
    <p:sldId id="538" r:id="rId241"/>
    <p:sldId id="540" r:id="rId242"/>
    <p:sldId id="798" r:id="rId243"/>
    <p:sldId id="495" r:id="rId2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2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63" Type="http://schemas.openxmlformats.org/officeDocument/2006/relationships/slide" Target="slides/slide48.xml"/><Relationship Id="rId84" Type="http://schemas.openxmlformats.org/officeDocument/2006/relationships/slide" Target="slides/slide69.xml"/><Relationship Id="rId138" Type="http://schemas.openxmlformats.org/officeDocument/2006/relationships/slide" Target="slides/slide123.xml"/><Relationship Id="rId159" Type="http://schemas.openxmlformats.org/officeDocument/2006/relationships/slide" Target="slides/slide144.xml"/><Relationship Id="rId170" Type="http://schemas.openxmlformats.org/officeDocument/2006/relationships/slide" Target="slides/slide155.xml"/><Relationship Id="rId191" Type="http://schemas.openxmlformats.org/officeDocument/2006/relationships/slide" Target="slides/slide176.xml"/><Relationship Id="rId205" Type="http://schemas.openxmlformats.org/officeDocument/2006/relationships/slide" Target="slides/slide190.xml"/><Relationship Id="rId226" Type="http://schemas.openxmlformats.org/officeDocument/2006/relationships/slide" Target="slides/slide211.xml"/><Relationship Id="rId247" Type="http://schemas.openxmlformats.org/officeDocument/2006/relationships/theme" Target="theme/theme1.xml"/><Relationship Id="rId107" Type="http://schemas.openxmlformats.org/officeDocument/2006/relationships/slide" Target="slides/slide9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53" Type="http://schemas.openxmlformats.org/officeDocument/2006/relationships/slide" Target="slides/slide38.xml"/><Relationship Id="rId74" Type="http://schemas.openxmlformats.org/officeDocument/2006/relationships/slide" Target="slides/slide59.xml"/><Relationship Id="rId128" Type="http://schemas.openxmlformats.org/officeDocument/2006/relationships/slide" Target="slides/slide113.xml"/><Relationship Id="rId149" Type="http://schemas.openxmlformats.org/officeDocument/2006/relationships/slide" Target="slides/slide13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0.xml"/><Relationship Id="rId160" Type="http://schemas.openxmlformats.org/officeDocument/2006/relationships/slide" Target="slides/slide145.xml"/><Relationship Id="rId181" Type="http://schemas.openxmlformats.org/officeDocument/2006/relationships/slide" Target="slides/slide166.xml"/><Relationship Id="rId216" Type="http://schemas.openxmlformats.org/officeDocument/2006/relationships/slide" Target="slides/slide201.xml"/><Relationship Id="rId237" Type="http://schemas.openxmlformats.org/officeDocument/2006/relationships/slide" Target="slides/slide222.xml"/><Relationship Id="rId22" Type="http://schemas.openxmlformats.org/officeDocument/2006/relationships/slide" Target="slides/slide7.xml"/><Relationship Id="rId43" Type="http://schemas.openxmlformats.org/officeDocument/2006/relationships/slide" Target="slides/slide28.xml"/><Relationship Id="rId64" Type="http://schemas.openxmlformats.org/officeDocument/2006/relationships/slide" Target="slides/slide49.xml"/><Relationship Id="rId118" Type="http://schemas.openxmlformats.org/officeDocument/2006/relationships/slide" Target="slides/slide103.xml"/><Relationship Id="rId139" Type="http://schemas.openxmlformats.org/officeDocument/2006/relationships/slide" Target="slides/slide124.xml"/><Relationship Id="rId85" Type="http://schemas.openxmlformats.org/officeDocument/2006/relationships/slide" Target="slides/slide70.xml"/><Relationship Id="rId150" Type="http://schemas.openxmlformats.org/officeDocument/2006/relationships/slide" Target="slides/slide135.xml"/><Relationship Id="rId171" Type="http://schemas.openxmlformats.org/officeDocument/2006/relationships/slide" Target="slides/slide156.xml"/><Relationship Id="rId192" Type="http://schemas.openxmlformats.org/officeDocument/2006/relationships/slide" Target="slides/slide177.xml"/><Relationship Id="rId206" Type="http://schemas.openxmlformats.org/officeDocument/2006/relationships/slide" Target="slides/slide191.xml"/><Relationship Id="rId227" Type="http://schemas.openxmlformats.org/officeDocument/2006/relationships/slide" Target="slides/slide212.xml"/><Relationship Id="rId248" Type="http://schemas.openxmlformats.org/officeDocument/2006/relationships/tableStyles" Target="tableStyles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slide" Target="slides/slide88.xml"/><Relationship Id="rId108" Type="http://schemas.openxmlformats.org/officeDocument/2006/relationships/slide" Target="slides/slide93.xml"/><Relationship Id="rId124" Type="http://schemas.openxmlformats.org/officeDocument/2006/relationships/slide" Target="slides/slide109.xml"/><Relationship Id="rId129" Type="http://schemas.openxmlformats.org/officeDocument/2006/relationships/slide" Target="slides/slide114.xml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slide" Target="slides/slide81.xml"/><Relationship Id="rId140" Type="http://schemas.openxmlformats.org/officeDocument/2006/relationships/slide" Target="slides/slide125.xml"/><Relationship Id="rId145" Type="http://schemas.openxmlformats.org/officeDocument/2006/relationships/slide" Target="slides/slide130.xml"/><Relationship Id="rId161" Type="http://schemas.openxmlformats.org/officeDocument/2006/relationships/slide" Target="slides/slide146.xml"/><Relationship Id="rId166" Type="http://schemas.openxmlformats.org/officeDocument/2006/relationships/slide" Target="slides/slide151.xml"/><Relationship Id="rId182" Type="http://schemas.openxmlformats.org/officeDocument/2006/relationships/slide" Target="slides/slide167.xml"/><Relationship Id="rId187" Type="http://schemas.openxmlformats.org/officeDocument/2006/relationships/slide" Target="slides/slide172.xml"/><Relationship Id="rId217" Type="http://schemas.openxmlformats.org/officeDocument/2006/relationships/slide" Target="slides/slide20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12" Type="http://schemas.openxmlformats.org/officeDocument/2006/relationships/slide" Target="slides/slide197.xml"/><Relationship Id="rId233" Type="http://schemas.openxmlformats.org/officeDocument/2006/relationships/slide" Target="slides/slide218.xml"/><Relationship Id="rId238" Type="http://schemas.openxmlformats.org/officeDocument/2006/relationships/slide" Target="slides/slide223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49" Type="http://schemas.openxmlformats.org/officeDocument/2006/relationships/slide" Target="slides/slide34.xml"/><Relationship Id="rId114" Type="http://schemas.openxmlformats.org/officeDocument/2006/relationships/slide" Target="slides/slide99.xml"/><Relationship Id="rId119" Type="http://schemas.openxmlformats.org/officeDocument/2006/relationships/slide" Target="slides/slide104.xml"/><Relationship Id="rId44" Type="http://schemas.openxmlformats.org/officeDocument/2006/relationships/slide" Target="slides/slide29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130" Type="http://schemas.openxmlformats.org/officeDocument/2006/relationships/slide" Target="slides/slide115.xml"/><Relationship Id="rId135" Type="http://schemas.openxmlformats.org/officeDocument/2006/relationships/slide" Target="slides/slide120.xml"/><Relationship Id="rId151" Type="http://schemas.openxmlformats.org/officeDocument/2006/relationships/slide" Target="slides/slide136.xml"/><Relationship Id="rId156" Type="http://schemas.openxmlformats.org/officeDocument/2006/relationships/slide" Target="slides/slide141.xml"/><Relationship Id="rId177" Type="http://schemas.openxmlformats.org/officeDocument/2006/relationships/slide" Target="slides/slide162.xml"/><Relationship Id="rId198" Type="http://schemas.openxmlformats.org/officeDocument/2006/relationships/slide" Target="slides/slide183.xml"/><Relationship Id="rId172" Type="http://schemas.openxmlformats.org/officeDocument/2006/relationships/slide" Target="slides/slide157.xml"/><Relationship Id="rId193" Type="http://schemas.openxmlformats.org/officeDocument/2006/relationships/slide" Target="slides/slide178.xml"/><Relationship Id="rId202" Type="http://schemas.openxmlformats.org/officeDocument/2006/relationships/slide" Target="slides/slide187.xml"/><Relationship Id="rId207" Type="http://schemas.openxmlformats.org/officeDocument/2006/relationships/slide" Target="slides/slide192.xml"/><Relationship Id="rId223" Type="http://schemas.openxmlformats.org/officeDocument/2006/relationships/slide" Target="slides/slide208.xml"/><Relationship Id="rId228" Type="http://schemas.openxmlformats.org/officeDocument/2006/relationships/slide" Target="slides/slide213.xml"/><Relationship Id="rId244" Type="http://schemas.openxmlformats.org/officeDocument/2006/relationships/slide" Target="slides/slide22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slide" Target="slides/slide9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slide" Target="slides/slide82.xml"/><Relationship Id="rId104" Type="http://schemas.openxmlformats.org/officeDocument/2006/relationships/slide" Target="slides/slide89.xml"/><Relationship Id="rId120" Type="http://schemas.openxmlformats.org/officeDocument/2006/relationships/slide" Target="slides/slide105.xml"/><Relationship Id="rId125" Type="http://schemas.openxmlformats.org/officeDocument/2006/relationships/slide" Target="slides/slide110.xml"/><Relationship Id="rId141" Type="http://schemas.openxmlformats.org/officeDocument/2006/relationships/slide" Target="slides/slide126.xml"/><Relationship Id="rId146" Type="http://schemas.openxmlformats.org/officeDocument/2006/relationships/slide" Target="slides/slide131.xml"/><Relationship Id="rId167" Type="http://schemas.openxmlformats.org/officeDocument/2006/relationships/slide" Target="slides/slide152.xml"/><Relationship Id="rId188" Type="http://schemas.openxmlformats.org/officeDocument/2006/relationships/slide" Target="slides/slide17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162" Type="http://schemas.openxmlformats.org/officeDocument/2006/relationships/slide" Target="slides/slide147.xml"/><Relationship Id="rId183" Type="http://schemas.openxmlformats.org/officeDocument/2006/relationships/slide" Target="slides/slide168.xml"/><Relationship Id="rId213" Type="http://schemas.openxmlformats.org/officeDocument/2006/relationships/slide" Target="slides/slide198.xml"/><Relationship Id="rId218" Type="http://schemas.openxmlformats.org/officeDocument/2006/relationships/slide" Target="slides/slide203.xml"/><Relationship Id="rId234" Type="http://schemas.openxmlformats.org/officeDocument/2006/relationships/slide" Target="slides/slide219.xml"/><Relationship Id="rId239" Type="http://schemas.openxmlformats.org/officeDocument/2006/relationships/slide" Target="slides/slide22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110" Type="http://schemas.openxmlformats.org/officeDocument/2006/relationships/slide" Target="slides/slide95.xml"/><Relationship Id="rId115" Type="http://schemas.openxmlformats.org/officeDocument/2006/relationships/slide" Target="slides/slide100.xml"/><Relationship Id="rId131" Type="http://schemas.openxmlformats.org/officeDocument/2006/relationships/slide" Target="slides/slide116.xml"/><Relationship Id="rId136" Type="http://schemas.openxmlformats.org/officeDocument/2006/relationships/slide" Target="slides/slide121.xml"/><Relationship Id="rId157" Type="http://schemas.openxmlformats.org/officeDocument/2006/relationships/slide" Target="slides/slide142.xml"/><Relationship Id="rId178" Type="http://schemas.openxmlformats.org/officeDocument/2006/relationships/slide" Target="slides/slide163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52" Type="http://schemas.openxmlformats.org/officeDocument/2006/relationships/slide" Target="slides/slide137.xml"/><Relationship Id="rId173" Type="http://schemas.openxmlformats.org/officeDocument/2006/relationships/slide" Target="slides/slide158.xml"/><Relationship Id="rId194" Type="http://schemas.openxmlformats.org/officeDocument/2006/relationships/slide" Target="slides/slide179.xml"/><Relationship Id="rId199" Type="http://schemas.openxmlformats.org/officeDocument/2006/relationships/slide" Target="slides/slide184.xml"/><Relationship Id="rId203" Type="http://schemas.openxmlformats.org/officeDocument/2006/relationships/slide" Target="slides/slide188.xml"/><Relationship Id="rId208" Type="http://schemas.openxmlformats.org/officeDocument/2006/relationships/slide" Target="slides/slide193.xml"/><Relationship Id="rId229" Type="http://schemas.openxmlformats.org/officeDocument/2006/relationships/slide" Target="slides/slide214.xml"/><Relationship Id="rId19" Type="http://schemas.openxmlformats.org/officeDocument/2006/relationships/slide" Target="slides/slide4.xml"/><Relationship Id="rId224" Type="http://schemas.openxmlformats.org/officeDocument/2006/relationships/slide" Target="slides/slide209.xml"/><Relationship Id="rId240" Type="http://schemas.openxmlformats.org/officeDocument/2006/relationships/slide" Target="slides/slide225.xml"/><Relationship Id="rId245" Type="http://schemas.openxmlformats.org/officeDocument/2006/relationships/presProps" Target="presProps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slide" Target="slides/slide85.xml"/><Relationship Id="rId105" Type="http://schemas.openxmlformats.org/officeDocument/2006/relationships/slide" Target="slides/slide90.xml"/><Relationship Id="rId126" Type="http://schemas.openxmlformats.org/officeDocument/2006/relationships/slide" Target="slides/slide111.xml"/><Relationship Id="rId147" Type="http://schemas.openxmlformats.org/officeDocument/2006/relationships/slide" Target="slides/slide132.xml"/><Relationship Id="rId168" Type="http://schemas.openxmlformats.org/officeDocument/2006/relationships/slide" Target="slides/slide1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slide" Target="slides/slide83.xml"/><Relationship Id="rId121" Type="http://schemas.openxmlformats.org/officeDocument/2006/relationships/slide" Target="slides/slide106.xml"/><Relationship Id="rId142" Type="http://schemas.openxmlformats.org/officeDocument/2006/relationships/slide" Target="slides/slide127.xml"/><Relationship Id="rId163" Type="http://schemas.openxmlformats.org/officeDocument/2006/relationships/slide" Target="slides/slide148.xml"/><Relationship Id="rId184" Type="http://schemas.openxmlformats.org/officeDocument/2006/relationships/slide" Target="slides/slide169.xml"/><Relationship Id="rId189" Type="http://schemas.openxmlformats.org/officeDocument/2006/relationships/slide" Target="slides/slide174.xml"/><Relationship Id="rId219" Type="http://schemas.openxmlformats.org/officeDocument/2006/relationships/slide" Target="slides/slide204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99.xml"/><Relationship Id="rId230" Type="http://schemas.openxmlformats.org/officeDocument/2006/relationships/slide" Target="slides/slide215.xml"/><Relationship Id="rId235" Type="http://schemas.openxmlformats.org/officeDocument/2006/relationships/slide" Target="slides/slide220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116" Type="http://schemas.openxmlformats.org/officeDocument/2006/relationships/slide" Target="slides/slide101.xml"/><Relationship Id="rId137" Type="http://schemas.openxmlformats.org/officeDocument/2006/relationships/slide" Target="slides/slide122.xml"/><Relationship Id="rId158" Type="http://schemas.openxmlformats.org/officeDocument/2006/relationships/slide" Target="slides/slide143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111" Type="http://schemas.openxmlformats.org/officeDocument/2006/relationships/slide" Target="slides/slide96.xml"/><Relationship Id="rId132" Type="http://schemas.openxmlformats.org/officeDocument/2006/relationships/slide" Target="slides/slide117.xml"/><Relationship Id="rId153" Type="http://schemas.openxmlformats.org/officeDocument/2006/relationships/slide" Target="slides/slide138.xml"/><Relationship Id="rId174" Type="http://schemas.openxmlformats.org/officeDocument/2006/relationships/slide" Target="slides/slide159.xml"/><Relationship Id="rId179" Type="http://schemas.openxmlformats.org/officeDocument/2006/relationships/slide" Target="slides/slide164.xml"/><Relationship Id="rId195" Type="http://schemas.openxmlformats.org/officeDocument/2006/relationships/slide" Target="slides/slide180.xml"/><Relationship Id="rId209" Type="http://schemas.openxmlformats.org/officeDocument/2006/relationships/slide" Target="slides/slide194.xml"/><Relationship Id="rId190" Type="http://schemas.openxmlformats.org/officeDocument/2006/relationships/slide" Target="slides/slide175.xml"/><Relationship Id="rId204" Type="http://schemas.openxmlformats.org/officeDocument/2006/relationships/slide" Target="slides/slide189.xml"/><Relationship Id="rId220" Type="http://schemas.openxmlformats.org/officeDocument/2006/relationships/slide" Target="slides/slide205.xml"/><Relationship Id="rId225" Type="http://schemas.openxmlformats.org/officeDocument/2006/relationships/slide" Target="slides/slide210.xml"/><Relationship Id="rId241" Type="http://schemas.openxmlformats.org/officeDocument/2006/relationships/slide" Target="slides/slide226.xml"/><Relationship Id="rId246" Type="http://schemas.openxmlformats.org/officeDocument/2006/relationships/viewProps" Target="viewProps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21.xml"/><Relationship Id="rId57" Type="http://schemas.openxmlformats.org/officeDocument/2006/relationships/slide" Target="slides/slide42.xml"/><Relationship Id="rId106" Type="http://schemas.openxmlformats.org/officeDocument/2006/relationships/slide" Target="slides/slide91.xml"/><Relationship Id="rId127" Type="http://schemas.openxmlformats.org/officeDocument/2006/relationships/slide" Target="slides/slide11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52" Type="http://schemas.openxmlformats.org/officeDocument/2006/relationships/slide" Target="slides/slide37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94" Type="http://schemas.openxmlformats.org/officeDocument/2006/relationships/slide" Target="slides/slide79.xml"/><Relationship Id="rId99" Type="http://schemas.openxmlformats.org/officeDocument/2006/relationships/slide" Target="slides/slide84.xml"/><Relationship Id="rId101" Type="http://schemas.openxmlformats.org/officeDocument/2006/relationships/slide" Target="slides/slide86.xml"/><Relationship Id="rId122" Type="http://schemas.openxmlformats.org/officeDocument/2006/relationships/slide" Target="slides/slide107.xml"/><Relationship Id="rId143" Type="http://schemas.openxmlformats.org/officeDocument/2006/relationships/slide" Target="slides/slide128.xml"/><Relationship Id="rId148" Type="http://schemas.openxmlformats.org/officeDocument/2006/relationships/slide" Target="slides/slide133.xml"/><Relationship Id="rId164" Type="http://schemas.openxmlformats.org/officeDocument/2006/relationships/slide" Target="slides/slide149.xml"/><Relationship Id="rId169" Type="http://schemas.openxmlformats.org/officeDocument/2006/relationships/slide" Target="slides/slide154.xml"/><Relationship Id="rId185" Type="http://schemas.openxmlformats.org/officeDocument/2006/relationships/slide" Target="slides/slide17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65.xml"/><Relationship Id="rId210" Type="http://schemas.openxmlformats.org/officeDocument/2006/relationships/slide" Target="slides/slide195.xml"/><Relationship Id="rId215" Type="http://schemas.openxmlformats.org/officeDocument/2006/relationships/slide" Target="slides/slide200.xml"/><Relationship Id="rId236" Type="http://schemas.openxmlformats.org/officeDocument/2006/relationships/slide" Target="slides/slide221.xml"/><Relationship Id="rId26" Type="http://schemas.openxmlformats.org/officeDocument/2006/relationships/slide" Target="slides/slide11.xml"/><Relationship Id="rId231" Type="http://schemas.openxmlformats.org/officeDocument/2006/relationships/slide" Target="slides/slide216.xml"/><Relationship Id="rId47" Type="http://schemas.openxmlformats.org/officeDocument/2006/relationships/slide" Target="slides/slide32.xml"/><Relationship Id="rId68" Type="http://schemas.openxmlformats.org/officeDocument/2006/relationships/slide" Target="slides/slide53.xml"/><Relationship Id="rId89" Type="http://schemas.openxmlformats.org/officeDocument/2006/relationships/slide" Target="slides/slide74.xml"/><Relationship Id="rId112" Type="http://schemas.openxmlformats.org/officeDocument/2006/relationships/slide" Target="slides/slide97.xml"/><Relationship Id="rId133" Type="http://schemas.openxmlformats.org/officeDocument/2006/relationships/slide" Target="slides/slide118.xml"/><Relationship Id="rId154" Type="http://schemas.openxmlformats.org/officeDocument/2006/relationships/slide" Target="slides/slide139.xml"/><Relationship Id="rId175" Type="http://schemas.openxmlformats.org/officeDocument/2006/relationships/slide" Target="slides/slide160.xml"/><Relationship Id="rId196" Type="http://schemas.openxmlformats.org/officeDocument/2006/relationships/slide" Target="slides/slide181.xml"/><Relationship Id="rId200" Type="http://schemas.openxmlformats.org/officeDocument/2006/relationships/slide" Target="slides/slide185.xml"/><Relationship Id="rId16" Type="http://schemas.openxmlformats.org/officeDocument/2006/relationships/slide" Target="slides/slide1.xml"/><Relationship Id="rId221" Type="http://schemas.openxmlformats.org/officeDocument/2006/relationships/slide" Target="slides/slide206.xml"/><Relationship Id="rId242" Type="http://schemas.openxmlformats.org/officeDocument/2006/relationships/slide" Target="slides/slide227.xml"/><Relationship Id="rId37" Type="http://schemas.openxmlformats.org/officeDocument/2006/relationships/slide" Target="slides/slide22.xml"/><Relationship Id="rId58" Type="http://schemas.openxmlformats.org/officeDocument/2006/relationships/slide" Target="slides/slide43.xml"/><Relationship Id="rId79" Type="http://schemas.openxmlformats.org/officeDocument/2006/relationships/slide" Target="slides/slide64.xml"/><Relationship Id="rId102" Type="http://schemas.openxmlformats.org/officeDocument/2006/relationships/slide" Target="slides/slide87.xml"/><Relationship Id="rId123" Type="http://schemas.openxmlformats.org/officeDocument/2006/relationships/slide" Target="slides/slide108.xml"/><Relationship Id="rId144" Type="http://schemas.openxmlformats.org/officeDocument/2006/relationships/slide" Target="slides/slide129.xml"/><Relationship Id="rId90" Type="http://schemas.openxmlformats.org/officeDocument/2006/relationships/slide" Target="slides/slide75.xml"/><Relationship Id="rId165" Type="http://schemas.openxmlformats.org/officeDocument/2006/relationships/slide" Target="slides/slide150.xml"/><Relationship Id="rId186" Type="http://schemas.openxmlformats.org/officeDocument/2006/relationships/slide" Target="slides/slide171.xml"/><Relationship Id="rId211" Type="http://schemas.openxmlformats.org/officeDocument/2006/relationships/slide" Target="slides/slide196.xml"/><Relationship Id="rId232" Type="http://schemas.openxmlformats.org/officeDocument/2006/relationships/slide" Target="slides/slide217.xml"/><Relationship Id="rId27" Type="http://schemas.openxmlformats.org/officeDocument/2006/relationships/slide" Target="slides/slide12.xml"/><Relationship Id="rId48" Type="http://schemas.openxmlformats.org/officeDocument/2006/relationships/slide" Target="slides/slide33.xml"/><Relationship Id="rId69" Type="http://schemas.openxmlformats.org/officeDocument/2006/relationships/slide" Target="slides/slide54.xml"/><Relationship Id="rId113" Type="http://schemas.openxmlformats.org/officeDocument/2006/relationships/slide" Target="slides/slide98.xml"/><Relationship Id="rId134" Type="http://schemas.openxmlformats.org/officeDocument/2006/relationships/slide" Target="slides/slide119.xml"/><Relationship Id="rId80" Type="http://schemas.openxmlformats.org/officeDocument/2006/relationships/slide" Target="slides/slide65.xml"/><Relationship Id="rId155" Type="http://schemas.openxmlformats.org/officeDocument/2006/relationships/slide" Target="slides/slide140.xml"/><Relationship Id="rId176" Type="http://schemas.openxmlformats.org/officeDocument/2006/relationships/slide" Target="slides/slide161.xml"/><Relationship Id="rId197" Type="http://schemas.openxmlformats.org/officeDocument/2006/relationships/slide" Target="slides/slide182.xml"/><Relationship Id="rId201" Type="http://schemas.openxmlformats.org/officeDocument/2006/relationships/slide" Target="slides/slide186.xml"/><Relationship Id="rId222" Type="http://schemas.openxmlformats.org/officeDocument/2006/relationships/slide" Target="slides/slide207.xml"/><Relationship Id="rId243" Type="http://schemas.openxmlformats.org/officeDocument/2006/relationships/slide" Target="slides/slide2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FD6437-1DEC-4F35-854C-5AD3BF90F742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030356A9-0F88-480E-8752-258203612003}">
      <dgm:prSet phldrT="[Text]" custT="1"/>
      <dgm:spPr/>
      <dgm:t>
        <a:bodyPr/>
        <a:lstStyle/>
        <a:p>
          <a:r>
            <a:rPr lang="id-ID" sz="3600" b="1">
              <a:solidFill>
                <a:sysClr val="windowText" lastClr="000000"/>
              </a:solidFill>
            </a:rPr>
            <a:t>FIRMAN TUHAN</a:t>
          </a:r>
        </a:p>
      </dgm:t>
    </dgm:pt>
    <dgm:pt modelId="{3410EC2F-3466-4238-975E-6CADCC41629E}" type="parTrans" cxnId="{A5DE0CE3-2B0D-4D74-BD1F-CF338C7C6FAB}">
      <dgm:prSet/>
      <dgm:spPr/>
      <dgm:t>
        <a:bodyPr/>
        <a:lstStyle/>
        <a:p>
          <a:endParaRPr lang="id-ID"/>
        </a:p>
      </dgm:t>
    </dgm:pt>
    <dgm:pt modelId="{FF84E766-8C4A-47BA-8916-79505AA80DDA}" type="sibTrans" cxnId="{A5DE0CE3-2B0D-4D74-BD1F-CF338C7C6FAB}">
      <dgm:prSet/>
      <dgm:spPr/>
      <dgm:t>
        <a:bodyPr/>
        <a:lstStyle/>
        <a:p>
          <a:endParaRPr lang="id-ID"/>
        </a:p>
      </dgm:t>
    </dgm:pt>
    <dgm:pt modelId="{7316D8D6-30D6-4146-A398-987086460A4F}">
      <dgm:prSet phldrT="[Text]"/>
      <dgm:spPr/>
      <dgm:t>
        <a:bodyPr/>
        <a:lstStyle/>
        <a:p>
          <a:r>
            <a:rPr lang="id-ID"/>
            <a:t>MATERI</a:t>
          </a:r>
        </a:p>
      </dgm:t>
    </dgm:pt>
    <dgm:pt modelId="{4FB1AE63-94A3-41DF-991A-9DEC37857A97}" type="parTrans" cxnId="{80E0B2CA-FBB0-4B0B-833A-E8AFD68B53B9}">
      <dgm:prSet/>
      <dgm:spPr/>
      <dgm:t>
        <a:bodyPr/>
        <a:lstStyle/>
        <a:p>
          <a:endParaRPr lang="id-ID"/>
        </a:p>
      </dgm:t>
    </dgm:pt>
    <dgm:pt modelId="{6A622171-483C-4003-B4F2-4C344E713B84}" type="sibTrans" cxnId="{80E0B2CA-FBB0-4B0B-833A-E8AFD68B53B9}">
      <dgm:prSet/>
      <dgm:spPr/>
      <dgm:t>
        <a:bodyPr/>
        <a:lstStyle/>
        <a:p>
          <a:endParaRPr lang="id-ID"/>
        </a:p>
      </dgm:t>
    </dgm:pt>
    <dgm:pt modelId="{E48DAE1D-8369-4995-AC1B-3E0729B47640}">
      <dgm:prSet phldrT="[Text]"/>
      <dgm:spPr/>
      <dgm:t>
        <a:bodyPr/>
        <a:lstStyle/>
        <a:p>
          <a:r>
            <a:rPr lang="id-ID"/>
            <a:t>AJAR</a:t>
          </a:r>
        </a:p>
      </dgm:t>
    </dgm:pt>
    <dgm:pt modelId="{79E13966-78D7-4DE1-8500-24283D9BC523}" type="parTrans" cxnId="{39EF5590-B914-4F2B-BBF6-A40F73676BA8}">
      <dgm:prSet/>
      <dgm:spPr/>
      <dgm:t>
        <a:bodyPr/>
        <a:lstStyle/>
        <a:p>
          <a:endParaRPr lang="id-ID"/>
        </a:p>
      </dgm:t>
    </dgm:pt>
    <dgm:pt modelId="{3B476BEF-3449-4A9B-84F5-B87C1DE1581C}" type="sibTrans" cxnId="{39EF5590-B914-4F2B-BBF6-A40F73676BA8}">
      <dgm:prSet/>
      <dgm:spPr/>
      <dgm:t>
        <a:bodyPr/>
        <a:lstStyle/>
        <a:p>
          <a:endParaRPr lang="id-ID"/>
        </a:p>
      </dgm:t>
    </dgm:pt>
    <dgm:pt modelId="{5A46E07D-B0C3-4584-8803-84E4F883D0E2}">
      <dgm:prSet phldrT="[Text]" custT="1"/>
      <dgm:spPr/>
      <dgm:t>
        <a:bodyPr/>
        <a:lstStyle/>
        <a:p>
          <a:r>
            <a:rPr lang="id-ID" sz="3200" b="1" dirty="0">
              <a:solidFill>
                <a:sysClr val="windowText" lastClr="000000"/>
              </a:solidFill>
            </a:rPr>
            <a:t>METODE MENGAJAR</a:t>
          </a:r>
        </a:p>
      </dgm:t>
    </dgm:pt>
    <dgm:pt modelId="{76CC00FE-D79E-4422-B37E-C9DAD12750E9}" type="parTrans" cxnId="{1AEA8FA6-3A29-494D-A6CF-934621103FFA}">
      <dgm:prSet/>
      <dgm:spPr/>
      <dgm:t>
        <a:bodyPr/>
        <a:lstStyle/>
        <a:p>
          <a:endParaRPr lang="id-ID"/>
        </a:p>
      </dgm:t>
    </dgm:pt>
    <dgm:pt modelId="{FFC6E315-0F3D-4909-AC27-3943C03424E8}" type="sibTrans" cxnId="{1AEA8FA6-3A29-494D-A6CF-934621103FFA}">
      <dgm:prSet/>
      <dgm:spPr/>
      <dgm:t>
        <a:bodyPr/>
        <a:lstStyle/>
        <a:p>
          <a:endParaRPr lang="id-ID"/>
        </a:p>
      </dgm:t>
    </dgm:pt>
    <dgm:pt modelId="{4EF9B856-E1AA-401E-AE11-F37D3F7FA268}">
      <dgm:prSet phldrT="[Text]"/>
      <dgm:spPr/>
      <dgm:t>
        <a:bodyPr/>
        <a:lstStyle/>
        <a:p>
          <a:r>
            <a:rPr lang="id-ID"/>
            <a:t>KREATIF</a:t>
          </a:r>
        </a:p>
      </dgm:t>
    </dgm:pt>
    <dgm:pt modelId="{20E2C644-5E70-4CAF-88FD-CF9577B5A6A7}" type="parTrans" cxnId="{145E912F-8675-49BC-B8A6-0D057E5E7AFC}">
      <dgm:prSet/>
      <dgm:spPr/>
      <dgm:t>
        <a:bodyPr/>
        <a:lstStyle/>
        <a:p>
          <a:endParaRPr lang="id-ID"/>
        </a:p>
      </dgm:t>
    </dgm:pt>
    <dgm:pt modelId="{2673BE8E-C001-47AE-96F6-A8A7E436EB90}" type="sibTrans" cxnId="{145E912F-8675-49BC-B8A6-0D057E5E7AFC}">
      <dgm:prSet/>
      <dgm:spPr/>
      <dgm:t>
        <a:bodyPr/>
        <a:lstStyle/>
        <a:p>
          <a:endParaRPr lang="id-ID"/>
        </a:p>
      </dgm:t>
    </dgm:pt>
    <dgm:pt modelId="{480559F6-58CC-46D6-AF28-7E0B633EEA64}">
      <dgm:prSet phldrT="[Text]"/>
      <dgm:spPr/>
      <dgm:t>
        <a:bodyPr/>
        <a:lstStyle/>
        <a:p>
          <a:r>
            <a:rPr lang="id-ID"/>
            <a:t>ATAU TIDAK KREATIF</a:t>
          </a:r>
        </a:p>
      </dgm:t>
    </dgm:pt>
    <dgm:pt modelId="{A932B185-CAF7-4829-B61E-8E7AC9965A17}" type="parTrans" cxnId="{EDAD8EEA-78CA-411B-8A5F-9602AB1014B7}">
      <dgm:prSet/>
      <dgm:spPr/>
      <dgm:t>
        <a:bodyPr/>
        <a:lstStyle/>
        <a:p>
          <a:endParaRPr lang="id-ID"/>
        </a:p>
      </dgm:t>
    </dgm:pt>
    <dgm:pt modelId="{00431758-3C14-4773-B3DA-DF23D8C27C44}" type="sibTrans" cxnId="{EDAD8EEA-78CA-411B-8A5F-9602AB1014B7}">
      <dgm:prSet/>
      <dgm:spPr/>
      <dgm:t>
        <a:bodyPr/>
        <a:lstStyle/>
        <a:p>
          <a:endParaRPr lang="id-ID"/>
        </a:p>
      </dgm:t>
    </dgm:pt>
    <dgm:pt modelId="{D22D4C1E-BD45-4DDC-8D56-0417620D6337}">
      <dgm:prSet phldrT="[Text]" custT="1"/>
      <dgm:spPr/>
      <dgm:t>
        <a:bodyPr/>
        <a:lstStyle/>
        <a:p>
          <a:r>
            <a:rPr lang="id-ID" sz="3200" b="1">
              <a:solidFill>
                <a:sysClr val="windowText" lastClr="000000"/>
              </a:solidFill>
            </a:rPr>
            <a:t>DAYA SERAP ANAK</a:t>
          </a:r>
        </a:p>
      </dgm:t>
    </dgm:pt>
    <dgm:pt modelId="{AB7027AB-F8E6-4779-88FC-2CCF23E5DEBD}" type="parTrans" cxnId="{8342272F-98A5-437C-B31D-B301D0756E40}">
      <dgm:prSet/>
      <dgm:spPr/>
      <dgm:t>
        <a:bodyPr/>
        <a:lstStyle/>
        <a:p>
          <a:endParaRPr lang="id-ID"/>
        </a:p>
      </dgm:t>
    </dgm:pt>
    <dgm:pt modelId="{9B048F0A-44AC-4A8B-9BBA-98BC162330A1}" type="sibTrans" cxnId="{8342272F-98A5-437C-B31D-B301D0756E40}">
      <dgm:prSet/>
      <dgm:spPr/>
      <dgm:t>
        <a:bodyPr/>
        <a:lstStyle/>
        <a:p>
          <a:endParaRPr lang="id-ID"/>
        </a:p>
      </dgm:t>
    </dgm:pt>
    <dgm:pt modelId="{02695660-5D7F-4FD4-87E1-68314670F38B}">
      <dgm:prSet phldrT="[Text]"/>
      <dgm:spPr/>
      <dgm:t>
        <a:bodyPr/>
        <a:lstStyle/>
        <a:p>
          <a:r>
            <a:rPr lang="id-ID"/>
            <a:t>DITERIMA BAIK</a:t>
          </a:r>
        </a:p>
      </dgm:t>
    </dgm:pt>
    <dgm:pt modelId="{EF8884B1-5CBC-4697-A4E7-792E3EAAD0B7}" type="parTrans" cxnId="{58D7DA04-6D9F-445B-BA01-6FAE31547AD7}">
      <dgm:prSet/>
      <dgm:spPr/>
      <dgm:t>
        <a:bodyPr/>
        <a:lstStyle/>
        <a:p>
          <a:endParaRPr lang="id-ID"/>
        </a:p>
      </dgm:t>
    </dgm:pt>
    <dgm:pt modelId="{55E42FF3-A993-4935-AA17-5E3066469AC4}" type="sibTrans" cxnId="{58D7DA04-6D9F-445B-BA01-6FAE31547AD7}">
      <dgm:prSet/>
      <dgm:spPr/>
      <dgm:t>
        <a:bodyPr/>
        <a:lstStyle/>
        <a:p>
          <a:endParaRPr lang="id-ID"/>
        </a:p>
      </dgm:t>
    </dgm:pt>
    <dgm:pt modelId="{AC0D9176-0DBB-447C-AD00-D406BD602899}">
      <dgm:prSet phldrT="[Text]"/>
      <dgm:spPr/>
      <dgm:t>
        <a:bodyPr/>
        <a:lstStyle/>
        <a:p>
          <a:r>
            <a:rPr lang="id-ID"/>
            <a:t>TIDAK DAPAT DITERIMA</a:t>
          </a:r>
        </a:p>
      </dgm:t>
    </dgm:pt>
    <dgm:pt modelId="{64DF0F4F-29F1-4A3E-8EC5-49D325900F40}" type="parTrans" cxnId="{756E190F-A0A5-4107-AC2B-D0E3950B14C7}">
      <dgm:prSet/>
      <dgm:spPr/>
      <dgm:t>
        <a:bodyPr/>
        <a:lstStyle/>
        <a:p>
          <a:endParaRPr lang="id-ID"/>
        </a:p>
      </dgm:t>
    </dgm:pt>
    <dgm:pt modelId="{198734F3-5D93-491F-81B5-5F9D2EE7D267}" type="sibTrans" cxnId="{756E190F-A0A5-4107-AC2B-D0E3950B14C7}">
      <dgm:prSet/>
      <dgm:spPr/>
      <dgm:t>
        <a:bodyPr/>
        <a:lstStyle/>
        <a:p>
          <a:endParaRPr lang="id-ID"/>
        </a:p>
      </dgm:t>
    </dgm:pt>
    <dgm:pt modelId="{99ED6980-D5F1-42D9-9F4C-07CC2BEE2BA5}" type="pres">
      <dgm:prSet presAssocID="{EEFD6437-1DEC-4F35-854C-5AD3BF90F74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84E76FA-2721-48EF-82C0-7D16F32FB5E8}" type="pres">
      <dgm:prSet presAssocID="{D22D4C1E-BD45-4DDC-8D56-0417620D6337}" presName="boxAndChildren" presStyleCnt="0"/>
      <dgm:spPr/>
    </dgm:pt>
    <dgm:pt modelId="{4B127E00-DBB0-4FC4-864B-0B1E0017F938}" type="pres">
      <dgm:prSet presAssocID="{D22D4C1E-BD45-4DDC-8D56-0417620D6337}" presName="parentTextBox" presStyleLbl="node1" presStyleIdx="0" presStyleCnt="3"/>
      <dgm:spPr/>
      <dgm:t>
        <a:bodyPr/>
        <a:lstStyle/>
        <a:p>
          <a:endParaRPr lang="id-ID"/>
        </a:p>
      </dgm:t>
    </dgm:pt>
    <dgm:pt modelId="{546E67F2-EBC4-4803-A19F-49A87E6B2949}" type="pres">
      <dgm:prSet presAssocID="{D22D4C1E-BD45-4DDC-8D56-0417620D6337}" presName="entireBox" presStyleLbl="node1" presStyleIdx="0" presStyleCnt="3"/>
      <dgm:spPr/>
      <dgm:t>
        <a:bodyPr/>
        <a:lstStyle/>
        <a:p>
          <a:endParaRPr lang="id-ID"/>
        </a:p>
      </dgm:t>
    </dgm:pt>
    <dgm:pt modelId="{198F4C04-D2A4-4C25-ACAC-D90DED2A2215}" type="pres">
      <dgm:prSet presAssocID="{D22D4C1E-BD45-4DDC-8D56-0417620D6337}" presName="descendantBox" presStyleCnt="0"/>
      <dgm:spPr/>
    </dgm:pt>
    <dgm:pt modelId="{6E8118E1-0F19-4C15-AB7E-C948B57BC68C}" type="pres">
      <dgm:prSet presAssocID="{02695660-5D7F-4FD4-87E1-68314670F38B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AD83C7-BBDD-4FF9-B66A-D307597D5BE4}" type="pres">
      <dgm:prSet presAssocID="{AC0D9176-0DBB-447C-AD00-D406BD602899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F75E4FC-682D-4079-8AEA-425BBAFA72F0}" type="pres">
      <dgm:prSet presAssocID="{FFC6E315-0F3D-4909-AC27-3943C03424E8}" presName="sp" presStyleCnt="0"/>
      <dgm:spPr/>
    </dgm:pt>
    <dgm:pt modelId="{35C0C703-7095-4A77-B586-1A2DCB752D9F}" type="pres">
      <dgm:prSet presAssocID="{5A46E07D-B0C3-4584-8803-84E4F883D0E2}" presName="arrowAndChildren" presStyleCnt="0"/>
      <dgm:spPr/>
    </dgm:pt>
    <dgm:pt modelId="{8761CB77-F78F-43D0-8FC0-8D054C61EC19}" type="pres">
      <dgm:prSet presAssocID="{5A46E07D-B0C3-4584-8803-84E4F883D0E2}" presName="parentTextArrow" presStyleLbl="node1" presStyleIdx="0" presStyleCnt="3"/>
      <dgm:spPr/>
      <dgm:t>
        <a:bodyPr/>
        <a:lstStyle/>
        <a:p>
          <a:endParaRPr lang="id-ID"/>
        </a:p>
      </dgm:t>
    </dgm:pt>
    <dgm:pt modelId="{CE6B1260-65F5-4E1C-BCE3-23B42AA8CE78}" type="pres">
      <dgm:prSet presAssocID="{5A46E07D-B0C3-4584-8803-84E4F883D0E2}" presName="arrow" presStyleLbl="node1" presStyleIdx="1" presStyleCnt="3"/>
      <dgm:spPr/>
      <dgm:t>
        <a:bodyPr/>
        <a:lstStyle/>
        <a:p>
          <a:endParaRPr lang="id-ID"/>
        </a:p>
      </dgm:t>
    </dgm:pt>
    <dgm:pt modelId="{3DCBAFB1-558B-4D1A-8526-C7F1584A7B19}" type="pres">
      <dgm:prSet presAssocID="{5A46E07D-B0C3-4584-8803-84E4F883D0E2}" presName="descendantArrow" presStyleCnt="0"/>
      <dgm:spPr/>
    </dgm:pt>
    <dgm:pt modelId="{BA1A160C-4E2F-4279-B0FA-C365721A5CA5}" type="pres">
      <dgm:prSet presAssocID="{4EF9B856-E1AA-401E-AE11-F37D3F7FA268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060998-46DC-4FF2-9E35-F58780CB17E6}" type="pres">
      <dgm:prSet presAssocID="{480559F6-58CC-46D6-AF28-7E0B633EEA64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F201B82-7D19-4F32-A730-3B5D08F8F0EB}" type="pres">
      <dgm:prSet presAssocID="{FF84E766-8C4A-47BA-8916-79505AA80DDA}" presName="sp" presStyleCnt="0"/>
      <dgm:spPr/>
    </dgm:pt>
    <dgm:pt modelId="{F11A0BE5-435B-4CC0-A6BD-08A9F61EECC9}" type="pres">
      <dgm:prSet presAssocID="{030356A9-0F88-480E-8752-258203612003}" presName="arrowAndChildren" presStyleCnt="0"/>
      <dgm:spPr/>
    </dgm:pt>
    <dgm:pt modelId="{7AB93DE3-C63B-4933-A8E4-56AD2A27B029}" type="pres">
      <dgm:prSet presAssocID="{030356A9-0F88-480E-8752-258203612003}" presName="parentTextArrow" presStyleLbl="node1" presStyleIdx="1" presStyleCnt="3"/>
      <dgm:spPr/>
      <dgm:t>
        <a:bodyPr/>
        <a:lstStyle/>
        <a:p>
          <a:endParaRPr lang="id-ID"/>
        </a:p>
      </dgm:t>
    </dgm:pt>
    <dgm:pt modelId="{368A3732-647C-4D05-ACFA-6B4C65555543}" type="pres">
      <dgm:prSet presAssocID="{030356A9-0F88-480E-8752-258203612003}" presName="arrow" presStyleLbl="node1" presStyleIdx="2" presStyleCnt="3"/>
      <dgm:spPr/>
      <dgm:t>
        <a:bodyPr/>
        <a:lstStyle/>
        <a:p>
          <a:endParaRPr lang="id-ID"/>
        </a:p>
      </dgm:t>
    </dgm:pt>
    <dgm:pt modelId="{3153D2F2-F415-4C9F-ABEF-B14C5D0E3E7E}" type="pres">
      <dgm:prSet presAssocID="{030356A9-0F88-480E-8752-258203612003}" presName="descendantArrow" presStyleCnt="0"/>
      <dgm:spPr/>
    </dgm:pt>
    <dgm:pt modelId="{AF5DA325-1B17-45EF-9C12-0C4E0B26A01C}" type="pres">
      <dgm:prSet presAssocID="{7316D8D6-30D6-4146-A398-987086460A4F}" presName="childTextArrow" presStyleLbl="fgAccFollowNode1" presStyleIdx="4" presStyleCnt="6" custLinFactNeighborY="261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3B08DAA-C400-411C-B292-100A7E7374A4}" type="pres">
      <dgm:prSet presAssocID="{E48DAE1D-8369-4995-AC1B-3E0729B47640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8D7DA04-6D9F-445B-BA01-6FAE31547AD7}" srcId="{D22D4C1E-BD45-4DDC-8D56-0417620D6337}" destId="{02695660-5D7F-4FD4-87E1-68314670F38B}" srcOrd="0" destOrd="0" parTransId="{EF8884B1-5CBC-4697-A4E7-792E3EAAD0B7}" sibTransId="{55E42FF3-A993-4935-AA17-5E3066469AC4}"/>
    <dgm:cxn modelId="{62F2511F-0893-4D35-8F99-FA6F3F2AF298}" type="presOf" srcId="{EEFD6437-1DEC-4F35-854C-5AD3BF90F742}" destId="{99ED6980-D5F1-42D9-9F4C-07CC2BEE2BA5}" srcOrd="0" destOrd="0" presId="urn:microsoft.com/office/officeart/2005/8/layout/process4"/>
    <dgm:cxn modelId="{67113FA4-F0E3-4B54-98B9-9B2F49ACAB8A}" type="presOf" srcId="{030356A9-0F88-480E-8752-258203612003}" destId="{368A3732-647C-4D05-ACFA-6B4C65555543}" srcOrd="1" destOrd="0" presId="urn:microsoft.com/office/officeart/2005/8/layout/process4"/>
    <dgm:cxn modelId="{957921C2-B0F8-481F-A607-7C99D14967A7}" type="presOf" srcId="{5A46E07D-B0C3-4584-8803-84E4F883D0E2}" destId="{8761CB77-F78F-43D0-8FC0-8D054C61EC19}" srcOrd="0" destOrd="0" presId="urn:microsoft.com/office/officeart/2005/8/layout/process4"/>
    <dgm:cxn modelId="{CF875373-A0CB-4903-A083-BDA0CC4863C9}" type="presOf" srcId="{02695660-5D7F-4FD4-87E1-68314670F38B}" destId="{6E8118E1-0F19-4C15-AB7E-C948B57BC68C}" srcOrd="0" destOrd="0" presId="urn:microsoft.com/office/officeart/2005/8/layout/process4"/>
    <dgm:cxn modelId="{274468E9-9B66-462E-BF2D-B5C678E3F09C}" type="presOf" srcId="{AC0D9176-0DBB-447C-AD00-D406BD602899}" destId="{16AD83C7-BBDD-4FF9-B66A-D307597D5BE4}" srcOrd="0" destOrd="0" presId="urn:microsoft.com/office/officeart/2005/8/layout/process4"/>
    <dgm:cxn modelId="{AB23292A-62A9-4483-9385-5127E4883808}" type="presOf" srcId="{7316D8D6-30D6-4146-A398-987086460A4F}" destId="{AF5DA325-1B17-45EF-9C12-0C4E0B26A01C}" srcOrd="0" destOrd="0" presId="urn:microsoft.com/office/officeart/2005/8/layout/process4"/>
    <dgm:cxn modelId="{B5FA4766-3E2D-42E3-A161-04BBA86CC8F1}" type="presOf" srcId="{4EF9B856-E1AA-401E-AE11-F37D3F7FA268}" destId="{BA1A160C-4E2F-4279-B0FA-C365721A5CA5}" srcOrd="0" destOrd="0" presId="urn:microsoft.com/office/officeart/2005/8/layout/process4"/>
    <dgm:cxn modelId="{0F244EE5-B0B9-47F2-B4BC-5A5D2AB67D39}" type="presOf" srcId="{E48DAE1D-8369-4995-AC1B-3E0729B47640}" destId="{63B08DAA-C400-411C-B292-100A7E7374A4}" srcOrd="0" destOrd="0" presId="urn:microsoft.com/office/officeart/2005/8/layout/process4"/>
    <dgm:cxn modelId="{A5DE0CE3-2B0D-4D74-BD1F-CF338C7C6FAB}" srcId="{EEFD6437-1DEC-4F35-854C-5AD3BF90F742}" destId="{030356A9-0F88-480E-8752-258203612003}" srcOrd="0" destOrd="0" parTransId="{3410EC2F-3466-4238-975E-6CADCC41629E}" sibTransId="{FF84E766-8C4A-47BA-8916-79505AA80DDA}"/>
    <dgm:cxn modelId="{5BE203F4-6FB4-4D7A-B181-5DB60CD4E012}" type="presOf" srcId="{030356A9-0F88-480E-8752-258203612003}" destId="{7AB93DE3-C63B-4933-A8E4-56AD2A27B029}" srcOrd="0" destOrd="0" presId="urn:microsoft.com/office/officeart/2005/8/layout/process4"/>
    <dgm:cxn modelId="{39EF5590-B914-4F2B-BBF6-A40F73676BA8}" srcId="{030356A9-0F88-480E-8752-258203612003}" destId="{E48DAE1D-8369-4995-AC1B-3E0729B47640}" srcOrd="1" destOrd="0" parTransId="{79E13966-78D7-4DE1-8500-24283D9BC523}" sibTransId="{3B476BEF-3449-4A9B-84F5-B87C1DE1581C}"/>
    <dgm:cxn modelId="{756E190F-A0A5-4107-AC2B-D0E3950B14C7}" srcId="{D22D4C1E-BD45-4DDC-8D56-0417620D6337}" destId="{AC0D9176-0DBB-447C-AD00-D406BD602899}" srcOrd="1" destOrd="0" parTransId="{64DF0F4F-29F1-4A3E-8EC5-49D325900F40}" sibTransId="{198734F3-5D93-491F-81B5-5F9D2EE7D267}"/>
    <dgm:cxn modelId="{1EE75BAE-F033-448F-8887-220A54666112}" type="presOf" srcId="{D22D4C1E-BD45-4DDC-8D56-0417620D6337}" destId="{4B127E00-DBB0-4FC4-864B-0B1E0017F938}" srcOrd="0" destOrd="0" presId="urn:microsoft.com/office/officeart/2005/8/layout/process4"/>
    <dgm:cxn modelId="{FE2258F8-80FE-4A24-8F76-D3E900797E0C}" type="presOf" srcId="{480559F6-58CC-46D6-AF28-7E0B633EEA64}" destId="{A4060998-46DC-4FF2-9E35-F58780CB17E6}" srcOrd="0" destOrd="0" presId="urn:microsoft.com/office/officeart/2005/8/layout/process4"/>
    <dgm:cxn modelId="{145E912F-8675-49BC-B8A6-0D057E5E7AFC}" srcId="{5A46E07D-B0C3-4584-8803-84E4F883D0E2}" destId="{4EF9B856-E1AA-401E-AE11-F37D3F7FA268}" srcOrd="0" destOrd="0" parTransId="{20E2C644-5E70-4CAF-88FD-CF9577B5A6A7}" sibTransId="{2673BE8E-C001-47AE-96F6-A8A7E436EB90}"/>
    <dgm:cxn modelId="{80E0B2CA-FBB0-4B0B-833A-E8AFD68B53B9}" srcId="{030356A9-0F88-480E-8752-258203612003}" destId="{7316D8D6-30D6-4146-A398-987086460A4F}" srcOrd="0" destOrd="0" parTransId="{4FB1AE63-94A3-41DF-991A-9DEC37857A97}" sibTransId="{6A622171-483C-4003-B4F2-4C344E713B84}"/>
    <dgm:cxn modelId="{B0281323-930B-41E5-8B61-2874F958235A}" type="presOf" srcId="{5A46E07D-B0C3-4584-8803-84E4F883D0E2}" destId="{CE6B1260-65F5-4E1C-BCE3-23B42AA8CE78}" srcOrd="1" destOrd="0" presId="urn:microsoft.com/office/officeart/2005/8/layout/process4"/>
    <dgm:cxn modelId="{8342272F-98A5-437C-B31D-B301D0756E40}" srcId="{EEFD6437-1DEC-4F35-854C-5AD3BF90F742}" destId="{D22D4C1E-BD45-4DDC-8D56-0417620D6337}" srcOrd="2" destOrd="0" parTransId="{AB7027AB-F8E6-4779-88FC-2CCF23E5DEBD}" sibTransId="{9B048F0A-44AC-4A8B-9BBA-98BC162330A1}"/>
    <dgm:cxn modelId="{EDAD8EEA-78CA-411B-8A5F-9602AB1014B7}" srcId="{5A46E07D-B0C3-4584-8803-84E4F883D0E2}" destId="{480559F6-58CC-46D6-AF28-7E0B633EEA64}" srcOrd="1" destOrd="0" parTransId="{A932B185-CAF7-4829-B61E-8E7AC9965A17}" sibTransId="{00431758-3C14-4773-B3DA-DF23D8C27C44}"/>
    <dgm:cxn modelId="{1AEA8FA6-3A29-494D-A6CF-934621103FFA}" srcId="{EEFD6437-1DEC-4F35-854C-5AD3BF90F742}" destId="{5A46E07D-B0C3-4584-8803-84E4F883D0E2}" srcOrd="1" destOrd="0" parTransId="{76CC00FE-D79E-4422-B37E-C9DAD12750E9}" sibTransId="{FFC6E315-0F3D-4909-AC27-3943C03424E8}"/>
    <dgm:cxn modelId="{735B264B-EA45-4ECB-B875-F2F54B2E8041}" type="presOf" srcId="{D22D4C1E-BD45-4DDC-8D56-0417620D6337}" destId="{546E67F2-EBC4-4803-A19F-49A87E6B2949}" srcOrd="1" destOrd="0" presId="urn:microsoft.com/office/officeart/2005/8/layout/process4"/>
    <dgm:cxn modelId="{F802E77E-4F58-417C-B333-5C731365392F}" type="presParOf" srcId="{99ED6980-D5F1-42D9-9F4C-07CC2BEE2BA5}" destId="{684E76FA-2721-48EF-82C0-7D16F32FB5E8}" srcOrd="0" destOrd="0" presId="urn:microsoft.com/office/officeart/2005/8/layout/process4"/>
    <dgm:cxn modelId="{807D6512-F4AF-42D5-BE81-9C6F948653D3}" type="presParOf" srcId="{684E76FA-2721-48EF-82C0-7D16F32FB5E8}" destId="{4B127E00-DBB0-4FC4-864B-0B1E0017F938}" srcOrd="0" destOrd="0" presId="urn:microsoft.com/office/officeart/2005/8/layout/process4"/>
    <dgm:cxn modelId="{EA63095A-FCC5-48BB-A95C-F316138F3187}" type="presParOf" srcId="{684E76FA-2721-48EF-82C0-7D16F32FB5E8}" destId="{546E67F2-EBC4-4803-A19F-49A87E6B2949}" srcOrd="1" destOrd="0" presId="urn:microsoft.com/office/officeart/2005/8/layout/process4"/>
    <dgm:cxn modelId="{683DED42-56E4-4AB6-A525-8A91504C2B30}" type="presParOf" srcId="{684E76FA-2721-48EF-82C0-7D16F32FB5E8}" destId="{198F4C04-D2A4-4C25-ACAC-D90DED2A2215}" srcOrd="2" destOrd="0" presId="urn:microsoft.com/office/officeart/2005/8/layout/process4"/>
    <dgm:cxn modelId="{1EE3E046-6856-4AE0-8E68-52768078B683}" type="presParOf" srcId="{198F4C04-D2A4-4C25-ACAC-D90DED2A2215}" destId="{6E8118E1-0F19-4C15-AB7E-C948B57BC68C}" srcOrd="0" destOrd="0" presId="urn:microsoft.com/office/officeart/2005/8/layout/process4"/>
    <dgm:cxn modelId="{D4422BCD-C827-4B20-9AA9-89ED740B60DB}" type="presParOf" srcId="{198F4C04-D2A4-4C25-ACAC-D90DED2A2215}" destId="{16AD83C7-BBDD-4FF9-B66A-D307597D5BE4}" srcOrd="1" destOrd="0" presId="urn:microsoft.com/office/officeart/2005/8/layout/process4"/>
    <dgm:cxn modelId="{5A74BFBB-3280-4B9A-9433-860866382818}" type="presParOf" srcId="{99ED6980-D5F1-42D9-9F4C-07CC2BEE2BA5}" destId="{FF75E4FC-682D-4079-8AEA-425BBAFA72F0}" srcOrd="1" destOrd="0" presId="urn:microsoft.com/office/officeart/2005/8/layout/process4"/>
    <dgm:cxn modelId="{EC0329E2-5862-4410-8EC1-C8B4D902F1E5}" type="presParOf" srcId="{99ED6980-D5F1-42D9-9F4C-07CC2BEE2BA5}" destId="{35C0C703-7095-4A77-B586-1A2DCB752D9F}" srcOrd="2" destOrd="0" presId="urn:microsoft.com/office/officeart/2005/8/layout/process4"/>
    <dgm:cxn modelId="{3C3EB5A7-A60B-41B1-B85B-B3B94ECF184A}" type="presParOf" srcId="{35C0C703-7095-4A77-B586-1A2DCB752D9F}" destId="{8761CB77-F78F-43D0-8FC0-8D054C61EC19}" srcOrd="0" destOrd="0" presId="urn:microsoft.com/office/officeart/2005/8/layout/process4"/>
    <dgm:cxn modelId="{F070750B-B28A-4843-89A1-113ACBDD98D7}" type="presParOf" srcId="{35C0C703-7095-4A77-B586-1A2DCB752D9F}" destId="{CE6B1260-65F5-4E1C-BCE3-23B42AA8CE78}" srcOrd="1" destOrd="0" presId="urn:microsoft.com/office/officeart/2005/8/layout/process4"/>
    <dgm:cxn modelId="{86CE92F4-3E67-4489-9753-931B815768B7}" type="presParOf" srcId="{35C0C703-7095-4A77-B586-1A2DCB752D9F}" destId="{3DCBAFB1-558B-4D1A-8526-C7F1584A7B19}" srcOrd="2" destOrd="0" presId="urn:microsoft.com/office/officeart/2005/8/layout/process4"/>
    <dgm:cxn modelId="{A3D19D16-7BBD-40E3-8097-C66A23FFB633}" type="presParOf" srcId="{3DCBAFB1-558B-4D1A-8526-C7F1584A7B19}" destId="{BA1A160C-4E2F-4279-B0FA-C365721A5CA5}" srcOrd="0" destOrd="0" presId="urn:microsoft.com/office/officeart/2005/8/layout/process4"/>
    <dgm:cxn modelId="{601F17E3-6F34-4966-96C5-10ADE9EC6776}" type="presParOf" srcId="{3DCBAFB1-558B-4D1A-8526-C7F1584A7B19}" destId="{A4060998-46DC-4FF2-9E35-F58780CB17E6}" srcOrd="1" destOrd="0" presId="urn:microsoft.com/office/officeart/2005/8/layout/process4"/>
    <dgm:cxn modelId="{8C2C9959-DC2B-4E9E-9CCF-91FF9B3851C1}" type="presParOf" srcId="{99ED6980-D5F1-42D9-9F4C-07CC2BEE2BA5}" destId="{FF201B82-7D19-4F32-A730-3B5D08F8F0EB}" srcOrd="3" destOrd="0" presId="urn:microsoft.com/office/officeart/2005/8/layout/process4"/>
    <dgm:cxn modelId="{BA235397-C312-48C5-9CB7-034E4930E182}" type="presParOf" srcId="{99ED6980-D5F1-42D9-9F4C-07CC2BEE2BA5}" destId="{F11A0BE5-435B-4CC0-A6BD-08A9F61EECC9}" srcOrd="4" destOrd="0" presId="urn:microsoft.com/office/officeart/2005/8/layout/process4"/>
    <dgm:cxn modelId="{17A845B4-1669-417B-96F4-9B4B17AC1CFA}" type="presParOf" srcId="{F11A0BE5-435B-4CC0-A6BD-08A9F61EECC9}" destId="{7AB93DE3-C63B-4933-A8E4-56AD2A27B029}" srcOrd="0" destOrd="0" presId="urn:microsoft.com/office/officeart/2005/8/layout/process4"/>
    <dgm:cxn modelId="{9F366980-12AC-4B11-A720-8DA2F3DFE95E}" type="presParOf" srcId="{F11A0BE5-435B-4CC0-A6BD-08A9F61EECC9}" destId="{368A3732-647C-4D05-ACFA-6B4C65555543}" srcOrd="1" destOrd="0" presId="urn:microsoft.com/office/officeart/2005/8/layout/process4"/>
    <dgm:cxn modelId="{6DF1FE3F-7A19-4264-9C11-E247E1A8EF21}" type="presParOf" srcId="{F11A0BE5-435B-4CC0-A6BD-08A9F61EECC9}" destId="{3153D2F2-F415-4C9F-ABEF-B14C5D0E3E7E}" srcOrd="2" destOrd="0" presId="urn:microsoft.com/office/officeart/2005/8/layout/process4"/>
    <dgm:cxn modelId="{53E9B1CE-4FD4-4E89-A80A-144F2C7689B9}" type="presParOf" srcId="{3153D2F2-F415-4C9F-ABEF-B14C5D0E3E7E}" destId="{AF5DA325-1B17-45EF-9C12-0C4E0B26A01C}" srcOrd="0" destOrd="0" presId="urn:microsoft.com/office/officeart/2005/8/layout/process4"/>
    <dgm:cxn modelId="{775C7D1C-3787-41DB-A167-559E8A4EC830}" type="presParOf" srcId="{3153D2F2-F415-4C9F-ABEF-B14C5D0E3E7E}" destId="{63B08DAA-C400-411C-B292-100A7E7374A4}" srcOrd="1" destOrd="0" presId="urn:microsoft.com/office/officeart/2005/8/layout/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d-ID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3DBE3-7154-4FC6-8930-3E87B64EB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6/19/2013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864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6/19/2013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47.xml"/><Relationship Id="rId1" Type="http://schemas.openxmlformats.org/officeDocument/2006/relationships/themeOverride" Target="../theme/themeOverride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1.gi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113.xml"/><Relationship Id="rId1" Type="http://schemas.openxmlformats.org/officeDocument/2006/relationships/themeOverride" Target="../theme/themeOverride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91.xml"/><Relationship Id="rId1" Type="http://schemas.openxmlformats.org/officeDocument/2006/relationships/themeOverride" Target="../theme/themeOverride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4.xml"/><Relationship Id="rId1" Type="http://schemas.openxmlformats.org/officeDocument/2006/relationships/themeOverride" Target="../theme/themeOverride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hemeOverride" Target="../theme/themeOverride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hemeOverride" Target="../theme/themeOverride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36.xml"/><Relationship Id="rId1" Type="http://schemas.openxmlformats.org/officeDocument/2006/relationships/video" Target="file:///D:\SUSAN%20GRACE%20HADAZAH%20SUMILAT\UNDANGAN%20PELAYANAN\SEMINAR%20TEMANGGUNG\MATERI%20PEMBICARA\POWER%20POINT%20PEMBICARA\Sapi%20gila.mpg" TargetMode="Externa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5.xml"/><Relationship Id="rId1" Type="http://schemas.openxmlformats.org/officeDocument/2006/relationships/themeOverride" Target="../theme/themeOverride8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36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3.xml"/><Relationship Id="rId1" Type="http://schemas.openxmlformats.org/officeDocument/2006/relationships/themeOverride" Target="../theme/themeOverride9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91.xml"/><Relationship Id="rId1" Type="http://schemas.openxmlformats.org/officeDocument/2006/relationships/themeOverride" Target="../theme/themeOverride10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102.xml"/><Relationship Id="rId1" Type="http://schemas.openxmlformats.org/officeDocument/2006/relationships/themeOverride" Target="../theme/themeOverride1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2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0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36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6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36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36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36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36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36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36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36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36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102.xml"/><Relationship Id="rId1" Type="http://schemas.openxmlformats.org/officeDocument/2006/relationships/themeOverride" Target="../theme/themeOverride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102.xml"/><Relationship Id="rId1" Type="http://schemas.openxmlformats.org/officeDocument/2006/relationships/themeOverride" Target="../theme/themeOverride13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36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46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3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36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36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36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4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36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36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58.xml"/><Relationship Id="rId1" Type="http://schemas.openxmlformats.org/officeDocument/2006/relationships/themeOverride" Target="../theme/themeOverride14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36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gif"/><Relationship Id="rId1" Type="http://schemas.openxmlformats.org/officeDocument/2006/relationships/slideLayout" Target="../slideLayouts/slideLayout36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36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36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36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9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36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36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36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36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36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4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gif"/><Relationship Id="rId1" Type="http://schemas.openxmlformats.org/officeDocument/2006/relationships/slideLayout" Target="../slideLayouts/slideLayout36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36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36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36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36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36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4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36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36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36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36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36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36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36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5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5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5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36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36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36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36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80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36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36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36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36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36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gif"/><Relationship Id="rId1" Type="http://schemas.openxmlformats.org/officeDocument/2006/relationships/slideLayout" Target="../slideLayouts/slideLayout36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4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4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SUSAN%20GRACE%20HADAZAH%20SUMILAT\UNDANGAN%20PELAYANAN\SEMINAR%20TEMANGGUNG\MATERI%20PEMBICARA\POWER%20POINT%20PEMBICARA\Iklan%20Wall's%20Magnum%20-%20YouTube.avi" TargetMode="Externa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3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4942" y="0"/>
            <a:ext cx="3929058" cy="4714884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SESI II</a:t>
            </a:r>
            <a:br>
              <a:rPr lang="id-ID" dirty="0" smtClean="0"/>
            </a:br>
            <a:r>
              <a:rPr lang="id-ID" dirty="0" smtClean="0"/>
              <a:t>GAME PERTAMA  </a:t>
            </a:r>
            <a:br>
              <a:rPr lang="id-ID" dirty="0" smtClean="0"/>
            </a:br>
            <a:r>
              <a:rPr lang="id-ID" dirty="0" smtClean="0"/>
              <a:t>DI TAMAN EDEN</a:t>
            </a:r>
            <a:endParaRPr lang="id-ID" dirty="0"/>
          </a:p>
        </p:txBody>
      </p:sp>
      <p:pic>
        <p:nvPicPr>
          <p:cNvPr id="4" name="Content Placeholder 3" descr="tangga-sukse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43081"/>
            <a:ext cx="5786446" cy="5014919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d-ID" b="1" dirty="0" smtClean="0"/>
              <a:t>APA SEBENARNYA METODE ITU?</a:t>
            </a:r>
            <a:endParaRPr lang="id-ID" b="1" dirty="0"/>
          </a:p>
        </p:txBody>
      </p:sp>
      <p:pic>
        <p:nvPicPr>
          <p:cNvPr id="86018" name="Picture 2" descr="http://maroszek.weebly.com/uploads/1/3/1/9/13192847/2835472_ori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5"/>
            <a:ext cx="9144000" cy="5308247"/>
          </a:xfrm>
          <a:prstGeom prst="rect">
            <a:avLst/>
          </a:prstGeom>
          <a:noFill/>
        </p:spPr>
      </p:pic>
      <p:sp>
        <p:nvSpPr>
          <p:cNvPr id="4" name="5-Point Star 3"/>
          <p:cNvSpPr/>
          <p:nvPr/>
        </p:nvSpPr>
        <p:spPr>
          <a:xfrm>
            <a:off x="5000628" y="3571876"/>
            <a:ext cx="3929090" cy="3071810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400" b="1" dirty="0" smtClean="0"/>
              <a:t>BRAINSTROMING </a:t>
            </a:r>
          </a:p>
          <a:p>
            <a:pPr algn="ctr"/>
            <a:r>
              <a:rPr lang="id-ID" sz="1400" b="1" dirty="0" smtClean="0"/>
              <a:t>5’</a:t>
            </a:r>
            <a:endParaRPr lang="id-ID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DEFINISI METODE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GB" sz="4300" b="1" i="1" dirty="0" smtClean="0"/>
              <a:t>METODE BERASAL DARI BAHASA YUNANI “METHODOS’’</a:t>
            </a:r>
            <a:r>
              <a:rPr lang="id-ID" sz="4300" b="1" i="1" dirty="0" smtClean="0"/>
              <a:t> </a:t>
            </a:r>
            <a:r>
              <a:rPr lang="en-GB" sz="4300" b="1" i="1" dirty="0" smtClean="0"/>
              <a:t>YANG BERARTI CARA ATAU JALAN YANG DITEMPUH.</a:t>
            </a:r>
            <a:endParaRPr lang="id-ID" sz="4300" dirty="0" smtClean="0"/>
          </a:p>
          <a:p>
            <a:r>
              <a:rPr lang="en-GB" sz="4300" b="1" i="1" dirty="0" smtClean="0"/>
              <a:t>FUNGSI METODE BERARTI SEBAGAI ALAT UNTUK MENCAPAI TUJUAN.</a:t>
            </a:r>
            <a:endParaRPr lang="id-ID" sz="4300" dirty="0" smtClean="0"/>
          </a:p>
          <a:p>
            <a:r>
              <a:rPr lang="id-ID" sz="4300" b="1" i="1" dirty="0" smtClean="0"/>
              <a:t>JADI DAPAT KITA SIMPULKAN YANG DIMAKSUD DENGAN METODE DISINI ADALAH :</a:t>
            </a:r>
            <a:endParaRPr lang="id-ID" sz="4300" dirty="0" smtClean="0"/>
          </a:p>
          <a:p>
            <a:r>
              <a:rPr lang="id-ID" sz="4300" b="1" i="1" dirty="0" smtClean="0"/>
              <a:t>CARA/ JALAN YANG DITEMPUH SEBAGAI ALAT UNTUK MENCAPAI SUATU TUJUAN.</a:t>
            </a:r>
            <a:endParaRPr lang="id-ID" sz="4300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id-ID" b="1" dirty="0" smtClean="0"/>
              <a:t>METODE </a:t>
            </a:r>
            <a:r>
              <a:rPr lang="id-ID" b="1" dirty="0" smtClean="0">
                <a:solidFill>
                  <a:srgbClr val="FF0000"/>
                </a:solidFill>
              </a:rPr>
              <a:t>MENGAJAR </a:t>
            </a:r>
            <a:r>
              <a:rPr lang="id-ID" b="1" dirty="0" smtClean="0"/>
              <a:t>DI SEKOLAH MINGGU ADALAH: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9333"/>
            <a:ext cx="9144000" cy="326866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CARA ATAU JALAN YANG DITEMPUH </a:t>
            </a:r>
          </a:p>
          <a:p>
            <a:pPr algn="ctr">
              <a:buNone/>
            </a:pPr>
            <a:r>
              <a:rPr lang="id-ID" sz="4000" b="1" dirty="0" smtClean="0"/>
              <a:t>SEBAGAI ALAT UNTUK MENYAMPAIKAN</a:t>
            </a:r>
          </a:p>
          <a:p>
            <a:pPr algn="ctr">
              <a:buNone/>
            </a:pPr>
            <a:r>
              <a:rPr lang="id-ID" sz="4000" b="1" dirty="0" smtClean="0"/>
              <a:t>KEBENARAN FIRMAN TUHAN</a:t>
            </a:r>
          </a:p>
          <a:p>
            <a:pPr algn="ctr">
              <a:buNone/>
            </a:pPr>
            <a:r>
              <a:rPr lang="id-ID" sz="4000" b="1" dirty="0" smtClean="0"/>
              <a:t>KEPADA ANAK SEKOLAH MINGGU</a:t>
            </a:r>
          </a:p>
          <a:p>
            <a:endParaRPr lang="id-ID" dirty="0"/>
          </a:p>
        </p:txBody>
      </p:sp>
      <p:pic>
        <p:nvPicPr>
          <p:cNvPr id="113666" name="Picture 2" descr="https://encrypted-tbn2.gstatic.com/images?q=tbn:ANd9GcRmlXzW0ULMp8a7RmmMd94knRg5fZgAqFJzfFho8upDclTeUDjc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2396650" cy="2428892"/>
          </a:xfrm>
          <a:prstGeom prst="rect">
            <a:avLst/>
          </a:prstGeom>
          <a:noFill/>
        </p:spPr>
      </p:pic>
      <p:pic>
        <p:nvPicPr>
          <p:cNvPr id="113668" name="Picture 4" descr="http://www.rolchurchgoa.org/hp_wordpress/wp-content/uploads/2011/11/sundaychoo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357298"/>
            <a:ext cx="3024563" cy="2240068"/>
          </a:xfrm>
          <a:prstGeom prst="rect">
            <a:avLst/>
          </a:prstGeom>
          <a:noFill/>
        </p:spPr>
      </p:pic>
      <p:pic>
        <p:nvPicPr>
          <p:cNvPr id="113670" name="Picture 6" descr="https://encrypted-tbn0.gstatic.com/images?q=tbn:ANd9GcQbesIOmYkf0_E_ynAfaAGP4Ovq3WFLGwG6Yw1BtMXevVAHjT9l0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857364"/>
            <a:ext cx="2562225" cy="1781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b="1" dirty="0" smtClean="0"/>
              <a:t>METODE </a:t>
            </a:r>
            <a:r>
              <a:rPr lang="id-ID" b="1" dirty="0" smtClean="0">
                <a:solidFill>
                  <a:srgbClr val="FF0000"/>
                </a:solidFill>
              </a:rPr>
              <a:t>KREATIF </a:t>
            </a:r>
            <a:r>
              <a:rPr lang="id-ID" b="1" dirty="0" smtClean="0"/>
              <a:t>DI SEKOLAH MINGGU ADALAH: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id-ID" sz="10000" b="1" dirty="0" smtClean="0"/>
              <a:t>CARA ATAU JALAN YANG DITEMPUH </a:t>
            </a:r>
          </a:p>
          <a:p>
            <a:pPr algn="ctr">
              <a:buNone/>
            </a:pPr>
            <a:r>
              <a:rPr lang="id-ID" sz="10000" b="1" dirty="0" smtClean="0"/>
              <a:t>SEBAGAI ALAT </a:t>
            </a:r>
          </a:p>
          <a:p>
            <a:pPr algn="ctr">
              <a:buNone/>
            </a:pPr>
            <a:r>
              <a:rPr lang="id-ID" sz="10000" b="1" dirty="0" smtClean="0"/>
              <a:t>UNTUK MENYAMPAIKAN </a:t>
            </a:r>
          </a:p>
          <a:p>
            <a:pPr algn="ctr">
              <a:buNone/>
            </a:pPr>
            <a:r>
              <a:rPr lang="id-ID" sz="10000" b="1" dirty="0" smtClean="0"/>
              <a:t>KEBENARAN FIRMAN TUHAN</a:t>
            </a:r>
          </a:p>
          <a:p>
            <a:pPr algn="ctr">
              <a:buNone/>
            </a:pPr>
            <a:r>
              <a:rPr lang="id-ID" sz="10000" b="1" dirty="0" smtClean="0"/>
              <a:t>KEPADA ANAK SEKOLAH MINGGU</a:t>
            </a:r>
          </a:p>
          <a:p>
            <a:pPr algn="ctr">
              <a:buNone/>
            </a:pPr>
            <a:r>
              <a:rPr lang="id-ID" sz="10000" b="1" dirty="0" smtClean="0"/>
              <a:t>DENGAN CARA YANG KREATIF </a:t>
            </a:r>
          </a:p>
          <a:p>
            <a:pPr algn="ctr">
              <a:buNone/>
            </a:pPr>
            <a:r>
              <a:rPr lang="id-ID" sz="10000" b="1" dirty="0" smtClean="0"/>
              <a:t>SEHINGGA FIRMAN TUHAN </a:t>
            </a:r>
          </a:p>
          <a:p>
            <a:pPr algn="ctr">
              <a:buNone/>
            </a:pPr>
            <a:r>
              <a:rPr lang="id-ID" sz="10000" b="1" dirty="0" smtClean="0"/>
              <a:t>DAPAT DISERAP SECARA ANTUSIAS </a:t>
            </a:r>
          </a:p>
          <a:p>
            <a:pPr algn="ctr">
              <a:buNone/>
            </a:pPr>
            <a:r>
              <a:rPr lang="id-ID" sz="10000" b="1" dirty="0" smtClean="0"/>
              <a:t>OLEH ANAK ANAK </a:t>
            </a:r>
          </a:p>
          <a:p>
            <a:pPr algn="ctr">
              <a:buNone/>
            </a:pPr>
            <a:r>
              <a:rPr lang="id-ID" sz="10000" b="1" dirty="0" smtClean="0"/>
              <a:t>DAN DAPAT TERTANAM DI HATI ANAK-ANAK </a:t>
            </a:r>
          </a:p>
          <a:p>
            <a:pPr>
              <a:buNone/>
            </a:pPr>
            <a:endParaRPr lang="id-ID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MANA YANG LEBIH PENTING?</a:t>
            </a:r>
            <a:endParaRPr lang="id-ID" dirty="0"/>
          </a:p>
        </p:txBody>
      </p:sp>
      <p:pic>
        <p:nvPicPr>
          <p:cNvPr id="418818" name="Picture 2" descr="http://3.bp.blogspot.com/-RX1YZBiwtxQ/T64uRaj9LzI/AAAAAAAAAIw/HhgVN9Zlxbk/s1600/Debat-far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143932" cy="5574381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>
          <a:xfrm>
            <a:off x="3571868" y="4357694"/>
            <a:ext cx="2286016" cy="2286016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DEBAT</a:t>
            </a:r>
          </a:p>
          <a:p>
            <a:pPr algn="ctr"/>
            <a:r>
              <a:rPr lang="id-ID" dirty="0" smtClean="0"/>
              <a:t>5’</a:t>
            </a: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id-ID" sz="4800" b="1" i="1" dirty="0" smtClean="0">
                <a:latin typeface="Brush Script Std" pitchFamily="66" charset="0"/>
              </a:rPr>
              <a:t>“Pesan yang baik, jika disampaikan dengan cara yang baik, akan diterima dengan baik”</a:t>
            </a:r>
            <a:r>
              <a:rPr lang="id-ID" sz="4800" i="1" dirty="0" smtClean="0">
                <a:latin typeface="Brush Script Std" pitchFamily="66" charset="0"/>
              </a:rPr>
              <a:t/>
            </a:r>
            <a:br>
              <a:rPr lang="id-ID" sz="4800" i="1" dirty="0" smtClean="0">
                <a:latin typeface="Brush Script Std" pitchFamily="66" charset="0"/>
              </a:rPr>
            </a:br>
            <a:r>
              <a:rPr lang="id-ID" sz="4800" b="1" i="1" dirty="0" smtClean="0">
                <a:latin typeface="Brush Script Std" pitchFamily="66" charset="0"/>
              </a:rPr>
              <a:t>“Pesan yang baik, jika disampaikan dengan cara yang salah, bisa jadi akan ditolak mentah-mentah”</a:t>
            </a:r>
            <a:endParaRPr lang="id-ID" sz="4800" i="1" dirty="0">
              <a:latin typeface="Brush Script Std" pitchFamily="66" charset="0"/>
            </a:endParaRPr>
          </a:p>
        </p:txBody>
      </p:sp>
      <p:pic>
        <p:nvPicPr>
          <p:cNvPr id="200706" name="Picture 2" descr="http://3.bp.blogspot.com/-557MoTAmAXE/T5ngYnu7wiI/AAAAAAAAARw/fYzlIl2baxw/s320/mang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357826"/>
            <a:ext cx="2039168" cy="1357322"/>
          </a:xfrm>
          <a:prstGeom prst="rect">
            <a:avLst/>
          </a:prstGeom>
          <a:noFill/>
        </p:spPr>
      </p:pic>
      <p:pic>
        <p:nvPicPr>
          <p:cNvPr id="200708" name="Picture 4" descr="http://2.bp.blogspot.com/-0_wNKPSEoQ0/UUSG-l1YeFI/AAAAAAAAD0I/5KuUWKQ9FFs/s1600/mangg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214290"/>
            <a:ext cx="2471844" cy="16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Rectangle 1"/>
          <p:cNvSpPr>
            <a:spLocks noChangeArrowheads="1"/>
          </p:cNvSpPr>
          <p:nvPr/>
        </p:nvSpPr>
        <p:spPr bwMode="auto">
          <a:xfrm>
            <a:off x="0" y="3072348"/>
            <a:ext cx="9144000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Guru yang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biasa-biasa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berbicara</a:t>
            </a:r>
            <a:endParaRPr kumimoji="0" lang="id-ID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Guru yang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bagus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menerangkan</a:t>
            </a:r>
            <a:endParaRPr kumimoji="0" lang="id-ID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Guru yang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hebat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mendemonstrasikan</a:t>
            </a:r>
            <a:endParaRPr kumimoji="0" lang="id-ID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Guru yang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agung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memberi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 </a:t>
            </a: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inspirasi</a:t>
            </a:r>
            <a:endParaRPr kumimoji="0" lang="id-ID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ush Script Std" pitchFamily="66" charset="0"/>
                <a:ea typeface="Adobe Heiti Std R" pitchFamily="34" charset="-128"/>
                <a:cs typeface="Arial" pitchFamily="34" charset="0"/>
              </a:rPr>
              <a:t>-William Arthur Ward-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96291" name="Picture 3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4713" y="285728"/>
            <a:ext cx="2314575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Autofit/>
          </a:bodyPr>
          <a:lstStyle/>
          <a:p>
            <a:pPr algn="ctr"/>
            <a:r>
              <a:rPr lang="id-ID" sz="6000" b="1" dirty="0" smtClean="0"/>
              <a:t>KFC VS IMITASI</a:t>
            </a:r>
            <a:endParaRPr lang="id-ID" sz="6000" b="1" dirty="0"/>
          </a:p>
        </p:txBody>
      </p:sp>
      <p:pic>
        <p:nvPicPr>
          <p:cNvPr id="83970" name="Picture 2" descr="https://encrypted-tbn3.gstatic.com/images?q=tbn:ANd9GcT-tpKp-RUgmSiBcfBx2UyQ9rgVQwFlw8zA5AsNC8cjTxh35k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4214842" cy="5477154"/>
          </a:xfrm>
          <a:prstGeom prst="rect">
            <a:avLst/>
          </a:prstGeom>
          <a:noFill/>
        </p:spPr>
      </p:pic>
      <p:pic>
        <p:nvPicPr>
          <p:cNvPr id="83974" name="Picture 6" descr="http://abughalib.files.wordpress.com/2009/11/kf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857364"/>
            <a:ext cx="5971260" cy="3929090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>
          <a:xfrm>
            <a:off x="7429520" y="4786322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5’</a:t>
            </a:r>
            <a:endParaRPr lang="id-ID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D:\SUSAN GRACE HADAZAH SUMILAT\UNDANGAN PELAYANAN\SEMINAR TEMANGGUNG\MATERI PEMBICARA\2. KFC VS PINGGIR JALAN\KFC VS PINGGIR JALAN\DSC012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tomjust.files.wordpress.com/2010/08/kfc_restaurant_fitted_with_opticolour_red_glass_wall_panels_1_09820211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5763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29026" name="Picture 2" descr="http://muza-chan.net/aj/poze-weblog3/kfc-restaurant-kamakura-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blogs.westword.com/cafesociety/kentucky-fried-chicken_2761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1" y="0"/>
            <a:ext cx="6857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blog.kliktoday.com/wp-content/uploads/deal_di_jakarta_kliktoday_KFC_banner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1217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://3.bp.blogspot.com/_OLc2TjnHOgQ/TSsqMctsbWI/AAAAAAACkTo/IBgBC3BsspQ/s640/KFC+Kentucky+Fried+Chicken+Menu+Phenix+City+Alabama+Downtown+Fast+Food+Restaura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07" y="0"/>
            <a:ext cx="7929586" cy="6839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upload.wikimedia.org/wikipedia/commons/b/bc/Kentucky_Fried_Chicken_world_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42317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85776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KENTUCKY FRIED CHICKEN WORLD MAP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www.japantoday.com/images/size/x/2012/12/kfctr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14302"/>
            <a:ext cx="9095241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35170" name="Picture 2" descr="http://borneocerdas.files.wordpress.com/2012/08/ultah-achi-palangka-di-kfc-megatop-12-agust-2012-img_66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08307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.marketwire.com/library/20110908-kfc0909photo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2" y="-1"/>
            <a:ext cx="5429256" cy="6829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6" name="Picture 4" descr="https://fbcdn-sphotos-g-a.akamaihd.net/hphotos-ak-ash4/429896_10151438716471560_121450260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500"/>
            <a:ext cx="9144000" cy="3429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000760" y="1500174"/>
            <a:ext cx="3143240" cy="4286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i2.mirror.co.uk/incoming/article788098.ece/ALTERNATES/s615/A%20Thai%20worker%20cooks%20Kentucky%20Fried%20Chicken%20during%20a%20free%20lunch-7880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1" y="392897"/>
            <a:ext cx="9130579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www.gannett-cdn.com/media/USATODAY/USATODAY/2013/04/04/kfc1-jpg-4_3_rx404_c534x401.jpg?87cc7ae5b5e3d133be9f113f907a13faa9f8741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6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 descr="D:\SUSAN GRACE HADAZAH SUMILAT\UNDANGAN PELAYANAN\SEMINAR TEMANGGUNG\MATERI PEMBICARA\2. KFC VS PINGGIR JALAN\KFC VS PINGGIR JALAN\DSC012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324032" y="1010158"/>
            <a:ext cx="6495937" cy="4871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ttp://hqeem.files.wordpress.com/2011/05/img_8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14290"/>
            <a:ext cx="5557008" cy="364331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3786191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31 MEI 2011, BERTEMPAT DI KFC KEMANG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MEMBERIKAN PLAKAT MILLION AWARD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KEPADA AGNES MONICA.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PLAKAT INI MERUPAKAN PENGHARGAAN EKSKLUSIF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DARI KFC INDONESIA BAGI ARTIS MUSIK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YANG MAMPU MENGHASILKAN PENJUALAN CD </a:t>
            </a:r>
          </a:p>
          <a:p>
            <a:pPr algn="ctr"/>
            <a:r>
              <a:rPr lang="id-ID" sz="2800" b="1" dirty="0" smtClean="0">
                <a:solidFill>
                  <a:schemeClr val="accent2">
                    <a:lumMod val="75000"/>
                  </a:schemeClr>
                </a:solidFill>
              </a:rPr>
              <a:t>SEBANYAK 1 JUTA KOPI</a:t>
            </a:r>
            <a:endParaRPr lang="id-ID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Ada NOAH, SMASH, dan Ahmad Dhani di KFC Adu Binta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92963"/>
            <a:ext cx="9151490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53602" name="Picture 2" descr="http://3.bp.blogspot.com/-Ez4Ap1J-aDw/TezxV_j3bAI/AAAAAAAADaU/HaWp1WKVeFk/s1600/1952-the-first-kentucky-fried-chicken-franchise-opens-in-salt-lake-city-ut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59"/>
            <a:ext cx="9163474" cy="6215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s://fbcdn-sphotos-e-a.akamaihd.net/hphotos-ak-prn1/p480x480/936286_10151509520929247_32048168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92" y="0"/>
            <a:ext cx="6858016" cy="6843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http://wac.4728.edgecastcdn.net/004728/images/application-kentucky-fried-chicke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9766" cy="55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7826" name="Picture 2" descr="http://kfc-secretrecipe.com/assets/video_placeholder-f7abb76fa1ca62804b72a8aa59b4d7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6801" name="Picture 1" descr="D:\SUSAN GRACE HADAZAH SUMILAT\UNDANGAN PELAYANAN\SEMINAR TEMANGGUNG\MATERI PEMBICARA\2. KFC VS PINGGIR JALAN\KFC VS PINGGIR JALAN\DSC012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Restoran KFC di Chi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532" y="785806"/>
            <a:ext cx="9175064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i20.photobucket.com/albums/b236/faiz_azrai/Visit%20Indonesia%202008/Day%204/DSC004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oto: KFC Lovers, udh nyobain Molten Cake di KFC Coffee blm nih? Cukup Rp 5.000 aja! Nikmat Cokelatnya pasti bisa bikin sore kamu tambah ceria :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4572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Foto: Udah Jam segini belum Sarapan?&#10;Langsung Telpon aja ke KFC Pesan Antar di 14022, Dijamin akan tetep FRESH ketika sampai di tempat tujuan! &#10;&#10;Sekarang setiap Pesan Antar dgn beli menu yg ada produk pepsi min Rp 150.000 (before tax). Kamu bisa dapet Free Pepsi 1.5 liter lho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0"/>
            <a:ext cx="32718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oto: Pengen sarapan tapi belum ada makanan dirumah? Pesan Online aja di http://www.kfcku.com/ Setiap Pemesanan minimal Rp 50.000,- bisa dapet gantungan kunci eksklusif juga lhoo.. &#10;&#10;Yuk Pesen menu KFC lewat kfcku.com , Dijamin deh pesenan kamu akan tetap FRESH sampai di tempat tujuan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21525"/>
            <a:ext cx="9111836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s://fbcdn-sphotos-e-a.akamaihd.net/hphotos-ak-ash3/741_10151443439645843_47292368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0764" y="0"/>
            <a:ext cx="576247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https://fbcdn-sphotos-f-a.akamaihd.net/hphotos-ak-frc3/969121_10151439875770843_4381723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697" y="0"/>
            <a:ext cx="485060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oto: Malas Turun dr kendaraan tetapi ingin memesan menu KFC ? gak perlu takut lagi, saat ini di beberapa store sdh ada fasilitas Drive Thru lh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6" y="857244"/>
            <a:ext cx="9140449" cy="5143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Foto: Penat sama tugas kuliah / kerjaan dikantor? Ngopi dulu yuk di KFC Coffee..! Kamu bisa dapetin FREE Choco Chip Muffin Hari ini setelah pembelian Hot Cappuccino Brulee lho.. &#10;&#10;Caranya :&#10;1. Klik http://www.regkupon.kfcku.com/&#10;2. Isi data2 kamu beserta email yang masih aktif&#10;3. Setelah selesai mengisi data, cek email yang telah kamu daftarkan.&#10;4. Print atau Save di HP, kupon yang Om kirimkan melalui email, dan tunjukkan ke crew KFC Coffee&#10;&#10;*Promo ini hanya berlaku di Store KFC Coff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178847"/>
            <a:ext cx="9122323" cy="2500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oto: Makan siang apa yaaa hari ini?&#10;Mending Makan siang di KFC Store aja yuk ... Ada Kombo Super Besar lho yang gak cuma lezat tapi juga BESAR !!&#10;&#10;Mulai dari Rp 24.500,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9479" y="0"/>
            <a:ext cx="576504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Foto: Suka bersepeda kalo Minggu pagi? Mending Join Om yuk di KFC Bike Spot! Caranya Langsung dateng aja ke KFC Gunawarman Jakarta, Setiap hari minggu jam 6:00 WIB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08309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Foto: Mau Mainan seru kaya gini buat si Kecil? Ayo KFC Store! Ajak si kecil nikmatin Menu Chaki Kids Meal dan Koleksi Mainan serunya..&#10;&#10;Harga paket Chaki Kids Meal mulai dari Rp 37.000,- (1 ayam, 1 nasi, 1 pudding, 1 Milo dan 1 mainan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8402" cy="6215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506201316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USAN GRACE HADAZAH SUMILAT\UNDANGAN PELAYANAN\WORKSHOP JATENG\POWER POINT PEMBICARA\0506201316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USAN GRACE HADAZAH SUMILAT\UNDANGAN PELAYANAN\WORKSHOP JATENG\POWER POINT PEMBICARA\0506201316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id-ID" dirty="0" smtClean="0"/>
              <a:t>DISKUSI KFC ORIGINAL VS IMITASI</a:t>
            </a:r>
            <a:endParaRPr lang="id-ID" dirty="0"/>
          </a:p>
        </p:txBody>
      </p:sp>
      <p:pic>
        <p:nvPicPr>
          <p:cNvPr id="112642" name="Picture 2" descr="http://2.bp.blogspot.com/-tM62ukWK_QU/T89ThqHB5AI/AAAAAAAAABw/wCLD-Lz-vlg/s1600/diskusi+anim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143800" cy="5107646"/>
          </a:xfrm>
          <a:prstGeom prst="rect">
            <a:avLst/>
          </a:prstGeom>
          <a:noFill/>
        </p:spPr>
      </p:pic>
      <p:sp>
        <p:nvSpPr>
          <p:cNvPr id="4" name="5-Point Star 3"/>
          <p:cNvSpPr/>
          <p:nvPr/>
        </p:nvSpPr>
        <p:spPr>
          <a:xfrm>
            <a:off x="6715140" y="4786322"/>
            <a:ext cx="242886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/>
              <a:t>10’</a:t>
            </a:r>
            <a:endParaRPr lang="id-ID" sz="40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d-ID" dirty="0" smtClean="0"/>
              <a:t>KESIMPULAN KFC VS IMITASI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d-ID" dirty="0" smtClean="0"/>
              <a:t>SEMAKIN BANYAK METODE YANG DIPAKAI</a:t>
            </a:r>
          </a:p>
          <a:p>
            <a:r>
              <a:rPr lang="id-ID" dirty="0" smtClean="0"/>
              <a:t>SEMAKIN MENARIK PEMBELI</a:t>
            </a:r>
          </a:p>
          <a:p>
            <a:r>
              <a:rPr lang="id-ID" dirty="0" smtClean="0"/>
              <a:t>WALAUPUN PRODUK YANG DIJUAL SAMA : AYAM GORENG</a:t>
            </a:r>
          </a:p>
          <a:p>
            <a:r>
              <a:rPr lang="id-ID" dirty="0" smtClean="0"/>
              <a:t>DEMIKIAN JUGA DI SEKOLAH MINGGU, WALAUPUN SAMA-SAMA MENYAMPAIKAN FIRMAN TUHAN, KEKAYAAN METODE YANG DIPAKAI AKAN SANGAT MEMPENGARUHI</a:t>
            </a:r>
            <a:endParaRPr lang="id-ID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82307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d-ID" dirty="0" smtClean="0"/>
              <a:t>PANTOMIM</a:t>
            </a:r>
            <a:br>
              <a:rPr lang="id-ID" dirty="0" smtClean="0"/>
            </a:br>
            <a:r>
              <a:rPr lang="id-ID" dirty="0" smtClean="0"/>
              <a:t>GAME PERTAMA DI TAMAN EDEN</a:t>
            </a:r>
            <a:br>
              <a:rPr lang="id-ID" dirty="0" smtClean="0"/>
            </a:br>
            <a:r>
              <a:rPr lang="id-ID" dirty="0" smtClean="0"/>
              <a:t>VS GURU YANG SERAKAH</a:t>
            </a:r>
            <a:endParaRPr lang="id-ID" dirty="0"/>
          </a:p>
        </p:txBody>
      </p:sp>
      <p:pic>
        <p:nvPicPr>
          <p:cNvPr id="5" name="Picture 2" descr="http://sphotos-c.ak.fbcdn.net/hphotos-ak-prn1/11859_10201179919206555_18241585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7383664" cy="4214842"/>
          </a:xfrm>
          <a:prstGeom prst="rect">
            <a:avLst/>
          </a:prstGeom>
          <a:noFill/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571472" y="5000636"/>
            <a:ext cx="3614734" cy="140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tIns="0" rIns="4572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KEJADIAN </a:t>
            </a:r>
            <a:br>
              <a:rPr kumimoji="0" lang="id-ID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2: 18-23</a:t>
            </a:r>
            <a:endParaRPr kumimoji="0" lang="id-ID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6429388" y="4786322"/>
            <a:ext cx="2714612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20’</a:t>
            </a:r>
            <a:endParaRPr lang="id-ID" sz="28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>
                <a:solidFill>
                  <a:srgbClr val="FF0000"/>
                </a:solidFill>
              </a:rPr>
              <a:t>GAME PERTAMA DI TAMAN EDEN </a:t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id-ID" b="1" dirty="0" smtClean="0">
                <a:solidFill>
                  <a:srgbClr val="FF0000"/>
                </a:solidFill>
              </a:rPr>
              <a:t>VERSI KELAS YANG HEBOH</a:t>
            </a:r>
            <a:endParaRPr lang="id-ID" b="1" dirty="0">
              <a:solidFill>
                <a:srgbClr val="FF0000"/>
              </a:solidFill>
            </a:endParaRPr>
          </a:p>
        </p:txBody>
      </p:sp>
      <p:pic>
        <p:nvPicPr>
          <p:cNvPr id="182274" name="Picture 2" descr="http://blogimgs.only-apartments.com/images/only-apartments/623/creative-cla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0644" y="1500174"/>
            <a:ext cx="5102713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86388"/>
            <a:ext cx="4329082" cy="157161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sz="6600" b="1" dirty="0" smtClean="0"/>
              <a:t>TUHAN - GURU</a:t>
            </a:r>
            <a:endParaRPr lang="id-ID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8" y="0"/>
            <a:ext cx="4857752" cy="200023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6000" b="1" dirty="0" smtClean="0"/>
              <a:t>ADAM – MURID</a:t>
            </a:r>
          </a:p>
        </p:txBody>
      </p:sp>
      <p:pic>
        <p:nvPicPr>
          <p:cNvPr id="62466" name="Picture 2" descr="http://www.sacredheartsite.com/graphics/jes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6250" cy="5257801"/>
          </a:xfrm>
          <a:prstGeom prst="rect">
            <a:avLst/>
          </a:prstGeom>
          <a:noFill/>
        </p:spPr>
      </p:pic>
      <p:pic>
        <p:nvPicPr>
          <p:cNvPr id="62468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4189" y="2000216"/>
            <a:ext cx="4829811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859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id-ID" sz="6400" b="1" dirty="0" smtClean="0"/>
              <a:t>TUJUAN PELAJARAN: </a:t>
            </a:r>
          </a:p>
          <a:p>
            <a:pPr algn="ctr">
              <a:buNone/>
            </a:pPr>
            <a:r>
              <a:rPr lang="id-ID" sz="6400" b="1" dirty="0" smtClean="0"/>
              <a:t>ADAM MEMERLUKAN </a:t>
            </a:r>
          </a:p>
          <a:p>
            <a:pPr algn="ctr">
              <a:buNone/>
            </a:pPr>
            <a:r>
              <a:rPr lang="id-ID" sz="6400" b="1" dirty="0" smtClean="0"/>
              <a:t>SEORANG PENOLONG </a:t>
            </a:r>
          </a:p>
          <a:p>
            <a:pPr algn="ctr">
              <a:buNone/>
            </a:pPr>
            <a:r>
              <a:rPr lang="id-ID" sz="6400" b="1" dirty="0" smtClean="0"/>
              <a:t>YANG SEPADAN DENGAN DIA</a:t>
            </a:r>
          </a:p>
          <a:p>
            <a:pPr algn="ctr">
              <a:buNone/>
            </a:pPr>
            <a:endParaRPr lang="id-ID" dirty="0"/>
          </a:p>
        </p:txBody>
      </p:sp>
      <p:pic>
        <p:nvPicPr>
          <p:cNvPr id="61442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428868"/>
            <a:ext cx="4257675" cy="42862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786322"/>
            <a:ext cx="1785918" cy="1796262"/>
          </a:xfrm>
          <a:prstGeom prst="rect">
            <a:avLst/>
          </a:prstGeom>
          <a:noFill/>
        </p:spPr>
      </p:pic>
      <p:pic>
        <p:nvPicPr>
          <p:cNvPr id="6" name="Picture 2" descr="http://www.sacredheartsite.com/graphics/jes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000892" y="2500305"/>
            <a:ext cx="1937366" cy="2376504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TUHAN MEMPERSIAPKAN GAME UNTUK ADAM</a:t>
            </a:r>
            <a:endParaRPr lang="id-ID" b="1" dirty="0"/>
          </a:p>
        </p:txBody>
      </p:sp>
      <p:pic>
        <p:nvPicPr>
          <p:cNvPr id="176130" name="Picture 2" descr="https://encrypted-tbn0.gstatic.com/images?q=tbn:ANd9GcSt-ANdpeTkb_aacmg5CdI4OYnIi-J75g1sMpGjXy1R4ZIql7zdt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1571" y="1785926"/>
            <a:ext cx="6500858" cy="486937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TUHAN MEMBERI GAME</a:t>
            </a:r>
            <a:br>
              <a:rPr lang="id-ID" dirty="0" smtClean="0"/>
            </a:br>
            <a:r>
              <a:rPr lang="id-ID" dirty="0" smtClean="0"/>
              <a:t>MENAMAI BINATANG</a:t>
            </a:r>
            <a:endParaRPr lang="id-ID" dirty="0"/>
          </a:p>
        </p:txBody>
      </p:sp>
      <p:pic>
        <p:nvPicPr>
          <p:cNvPr id="4" name="Picture 2" descr="http://2.bp.blogspot.com/-aqk2YKRJo4g/UajYTM7bXVI/AAAAAAAAAh8/gdAECKMteVk/s320/adam-naming-the-animals-and-the-appearance-of-eve-rosemarie-adc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5885" y="1571612"/>
            <a:ext cx="6072230" cy="5085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92882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TUHAN MELIHAT/MENONTON/MENGAMATI BAGAIMANA ADAM MENAMAINYA</a:t>
            </a:r>
            <a:endParaRPr lang="id-ID" b="1" dirty="0"/>
          </a:p>
        </p:txBody>
      </p:sp>
      <p:pic>
        <p:nvPicPr>
          <p:cNvPr id="59394" name="Picture 2" descr="http://images02.olx.co.id/ui/18/87/61/1328621232_149348661_1-JUAL-KURSI-PENONTON-STADION-FIBERGLASS-Cijujung-Tengah-RT-0702-No-17-Cijujung-Sukaraja-Bogor-167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5871" y="2285992"/>
            <a:ext cx="3818130" cy="3500462"/>
          </a:xfrm>
          <a:prstGeom prst="rect">
            <a:avLst/>
          </a:prstGeom>
          <a:noFill/>
        </p:spPr>
      </p:pic>
      <p:pic>
        <p:nvPicPr>
          <p:cNvPr id="5" name="Picture 2" descr="https://fbcdn-sphotos-a-a.akamaihd.net/hphotos-ak-ash4/392355_10151418959960843_183706109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2359552"/>
            <a:ext cx="5500694" cy="4498448"/>
          </a:xfrm>
          <a:prstGeom prst="rect">
            <a:avLst/>
          </a:prstGeom>
          <a:noFill/>
          <a:scene3d>
            <a:camera prst="orthographicFront">
              <a:rot lat="0" lon="300000" rev="0"/>
            </a:camera>
            <a:lightRig rig="threePt" dir="t"/>
          </a:scene3d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2500306"/>
          </a:xfrm>
        </p:spPr>
        <p:txBody>
          <a:bodyPr>
            <a:normAutofit/>
          </a:bodyPr>
          <a:lstStyle/>
          <a:p>
            <a:r>
              <a:rPr lang="id-ID" b="1" dirty="0" smtClean="0"/>
              <a:t>TUHAN SAMA SEKALI </a:t>
            </a:r>
            <a:br>
              <a:rPr lang="id-ID" b="1" dirty="0" smtClean="0"/>
            </a:br>
            <a:r>
              <a:rPr lang="id-ID" b="1" dirty="0" smtClean="0"/>
              <a:t>TIDAK MENGINTERUPSI </a:t>
            </a:r>
            <a:br>
              <a:rPr lang="id-ID" b="1" dirty="0" smtClean="0"/>
            </a:br>
            <a:r>
              <a:rPr lang="id-ID" b="1" dirty="0" smtClean="0"/>
              <a:t>HASIL KERJA ADAM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58370" name="Picture 2" descr="http://www.pemberton.com/wp-content/uploads/2010/09/BusinessInterrup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20816"/>
            <a:ext cx="8143900" cy="3192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ADAM MASUK DALAM GAME YANG TELAH DIRANCANG TUHAN SEBELUMNYA</a:t>
            </a:r>
            <a:endParaRPr lang="id-ID" b="1" dirty="0"/>
          </a:p>
        </p:txBody>
      </p:sp>
      <p:pic>
        <p:nvPicPr>
          <p:cNvPr id="4" name="Picture 2" descr="http://2.bp.blogspot.com/-aqk2YKRJo4g/UajYTM7bXVI/AAAAAAAAAh8/gdAECKMteVk/s320/adam-naming-the-animals-and-the-appearance-of-eve-rosemarie-adc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2381" y="2285992"/>
            <a:ext cx="5219239" cy="4371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2886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d-ID" sz="4000" b="1" dirty="0" smtClean="0"/>
              <a:t>ADAM </a:t>
            </a:r>
            <a:br>
              <a:rPr lang="id-ID" sz="4000" b="1" dirty="0" smtClean="0"/>
            </a:br>
            <a:r>
              <a:rPr lang="id-ID" sz="4000" b="1" dirty="0" smtClean="0"/>
              <a:t>MENARIK KESIMPULAN SENDIRI / BY SELF </a:t>
            </a:r>
            <a:br>
              <a:rPr lang="id-ID" sz="4000" b="1" dirty="0" smtClean="0"/>
            </a:br>
            <a:r>
              <a:rPr lang="id-ID" sz="4000" b="1" dirty="0" smtClean="0"/>
              <a:t>PADA SAAT GAME ITU</a:t>
            </a:r>
            <a:r>
              <a:rPr lang="id-ID" sz="4800" b="1" dirty="0" smtClean="0"/>
              <a:t/>
            </a:r>
            <a:br>
              <a:rPr lang="id-ID" sz="4800" b="1" dirty="0" smtClean="0"/>
            </a:br>
            <a:endParaRPr lang="id-ID" sz="4800" b="1" dirty="0"/>
          </a:p>
        </p:txBody>
      </p:sp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927693"/>
            <a:ext cx="3714776" cy="3736291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>
            <a:off x="2000232" y="1928802"/>
            <a:ext cx="1714480" cy="17859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Hmmmmmmmmmmmmmmmmmmm</a:t>
            </a:r>
            <a:endParaRPr lang="id-ID" dirty="0"/>
          </a:p>
        </p:txBody>
      </p:sp>
      <p:pic>
        <p:nvPicPr>
          <p:cNvPr id="56322" name="Picture 2" descr="http://questgarden.com/41/48/7/061112165309/images/bul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714488"/>
            <a:ext cx="1143008" cy="1677952"/>
          </a:xfrm>
          <a:prstGeom prst="rect">
            <a:avLst/>
          </a:prstGeom>
          <a:noFill/>
        </p:spPr>
      </p:pic>
      <p:pic>
        <p:nvPicPr>
          <p:cNvPr id="7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09" y="1500174"/>
            <a:ext cx="1561159" cy="15716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8" name="Picture 2" descr="https://fbcdn-sphotos-a-a.akamaihd.net/hphotos-ak-ash4/392355_10151418959960843_183706109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393735"/>
            <a:ext cx="3857652" cy="2891877"/>
          </a:xfrm>
          <a:prstGeom prst="rect">
            <a:avLst/>
          </a:prstGeom>
          <a:noFill/>
          <a:scene3d>
            <a:camera prst="orthographicFront">
              <a:rot lat="0" lon="300000" rev="0"/>
            </a:camera>
            <a:lightRig rig="threePt" dir="t"/>
          </a:scene3d>
        </p:spPr>
      </p:pic>
      <p:sp>
        <p:nvSpPr>
          <p:cNvPr id="10" name="Multiply 9"/>
          <p:cNvSpPr/>
          <p:nvPr/>
        </p:nvSpPr>
        <p:spPr>
          <a:xfrm>
            <a:off x="4643438" y="3000372"/>
            <a:ext cx="4143404" cy="3357586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BAHWA IA TIDAK MENJUMPAI PENOLONG YANG SEPADAN DENGAN DIA</a:t>
            </a:r>
            <a:br>
              <a:rPr lang="id-ID" b="1" dirty="0" smtClean="0"/>
            </a:br>
            <a:r>
              <a:rPr lang="id-ID" b="1" dirty="0" smtClean="0"/>
              <a:t>DI ANTARA BINATANG-BINATANG ITU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4" name="Picture 2" descr="https://fbcdn-sphotos-a-a.akamaihd.net/hphotos-ak-ash4/392355_10151418959960843_18370610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5885" y="2143116"/>
            <a:ext cx="6072230" cy="4552029"/>
          </a:xfrm>
          <a:prstGeom prst="rect">
            <a:avLst/>
          </a:prstGeom>
          <a:noFill/>
          <a:scene3d>
            <a:camera prst="orthographicFront">
              <a:rot lat="0" lon="300000" rev="0"/>
            </a:camera>
            <a:lightRig rig="threePt" dir="t"/>
          </a:scene3d>
        </p:spPr>
      </p:pic>
      <p:sp>
        <p:nvSpPr>
          <p:cNvPr id="5" name="Multiply 4"/>
          <p:cNvSpPr/>
          <p:nvPr/>
        </p:nvSpPr>
        <p:spPr>
          <a:xfrm>
            <a:off x="857224" y="1643050"/>
            <a:ext cx="7429552" cy="5214950"/>
          </a:xfrm>
          <a:prstGeom prst="mathMultiply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SAMPAI DI SINI TUJUAN PELAJARAN SUDAH SAMPAI KEPADA ADAM</a:t>
            </a:r>
            <a:endParaRPr lang="id-ID" b="1" dirty="0"/>
          </a:p>
        </p:txBody>
      </p:sp>
      <p:pic>
        <p:nvPicPr>
          <p:cNvPr id="54274" name="Picture 2" descr="http://www.nuvo.net/binary/5c24/00thumbup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14488"/>
            <a:ext cx="5143536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b="1" dirty="0" smtClean="0"/>
              <a:t>TUHAN MEMBERI </a:t>
            </a:r>
            <a:br>
              <a:rPr lang="id-ID" b="1" dirty="0" smtClean="0"/>
            </a:br>
            <a:r>
              <a:rPr lang="id-ID" b="1" dirty="0" smtClean="0"/>
              <a:t>KESIMPULAN AKHIR </a:t>
            </a:r>
            <a:br>
              <a:rPr lang="id-ID" b="1" dirty="0" smtClean="0"/>
            </a:br>
            <a:r>
              <a:rPr lang="id-ID" b="1" dirty="0" smtClean="0"/>
              <a:t>DENGAN MENCIPTAKAN HAWA</a:t>
            </a:r>
            <a:endParaRPr lang="id-ID" b="1" dirty="0"/>
          </a:p>
        </p:txBody>
      </p:sp>
      <p:pic>
        <p:nvPicPr>
          <p:cNvPr id="177154" name="Picture 2" descr="http://www.goodsalt.com/view/god-creates-eve-from-adams-ri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6662" y="2471400"/>
            <a:ext cx="5250677" cy="438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HAWA – PENOLONG YANG SEPADAN</a:t>
            </a:r>
            <a:endParaRPr lang="id-ID" dirty="0"/>
          </a:p>
        </p:txBody>
      </p:sp>
      <p:pic>
        <p:nvPicPr>
          <p:cNvPr id="178178" name="Picture 2" descr="http://www.emergingtruths.com/adam_and_eve/files/page1_blog_entry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05" y="1142984"/>
            <a:ext cx="7500990" cy="5686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reasoningwithjehovahswitnesses.com/wp-content/uploads/2012/01/jesus_adam_eve_touch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071678"/>
            <a:ext cx="6572264" cy="46159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SAMPAI DI SINI TUJUAN TUHAN MENCIPTAKAN HAWA SUDAH TERCAPAI</a:t>
            </a:r>
            <a:endParaRPr lang="id-ID" b="1" dirty="0"/>
          </a:p>
        </p:txBody>
      </p:sp>
      <p:pic>
        <p:nvPicPr>
          <p:cNvPr id="4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357430"/>
            <a:ext cx="4257675" cy="42862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28" y="3214686"/>
            <a:ext cx="2414905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reasoningwithjehovahswitnesses.com/wp-content/uploads/2012/01/jesus_adam_eve_touch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233" y="0"/>
            <a:ext cx="9154233" cy="642939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b="1" dirty="0" smtClean="0">
                <a:solidFill>
                  <a:schemeClr val="bg1"/>
                </a:solidFill>
              </a:rPr>
              <a:t>ADAM MEMILIKI </a:t>
            </a:r>
            <a:r>
              <a:rPr lang="id-ID" sz="4000" b="1" dirty="0" smtClean="0">
                <a:solidFill>
                  <a:srgbClr val="FFFF00"/>
                </a:solidFill>
              </a:rPr>
              <a:t>RESPON YANG TEPAT </a:t>
            </a:r>
          </a:p>
          <a:p>
            <a:pPr algn="ctr"/>
            <a:r>
              <a:rPr lang="id-ID" sz="4000" b="1" dirty="0" smtClean="0">
                <a:solidFill>
                  <a:schemeClr val="bg1"/>
                </a:solidFill>
              </a:rPr>
              <a:t>PADA                       TINDAKAN TUHAN</a:t>
            </a:r>
          </a:p>
          <a:p>
            <a:pPr algn="ctr"/>
            <a:r>
              <a:rPr lang="id-ID" sz="4000" b="1" dirty="0" smtClean="0">
                <a:solidFill>
                  <a:srgbClr val="FF0000"/>
                </a:solidFill>
              </a:rPr>
              <a:t>MENCIPTAKAN</a:t>
            </a:r>
            <a:r>
              <a:rPr lang="id-ID" sz="4000" b="1" dirty="0" smtClean="0">
                <a:solidFill>
                  <a:schemeClr val="bg1"/>
                </a:solidFill>
              </a:rPr>
              <a:t>                                       </a:t>
            </a:r>
            <a:r>
              <a:rPr lang="id-ID" sz="4000" b="1" dirty="0" smtClean="0">
                <a:solidFill>
                  <a:srgbClr val="FF0000"/>
                </a:solidFill>
              </a:rPr>
              <a:t>HAWA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928802"/>
            <a:ext cx="370487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1857364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77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GAME PERTAMA DI TAMAN EDEN </a:t>
            </a:r>
            <a:br>
              <a:rPr lang="id-ID" sz="4000" b="1" dirty="0" smtClean="0">
                <a:solidFill>
                  <a:srgbClr val="FF0000"/>
                </a:solidFill>
              </a:rPr>
            </a:br>
            <a:r>
              <a:rPr lang="id-ID" sz="4000" b="1" dirty="0" smtClean="0">
                <a:solidFill>
                  <a:srgbClr val="FF0000"/>
                </a:solidFill>
              </a:rPr>
              <a:t>VERSI KELAS YANG MEMBOSANKAN</a:t>
            </a:r>
            <a:endParaRPr lang="id-ID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28802"/>
            <a:ext cx="3000396" cy="366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4857760"/>
            <a:ext cx="2997102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62749" y="4429132"/>
            <a:ext cx="2881251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7-Point Star 9"/>
          <p:cNvSpPr/>
          <p:nvPr/>
        </p:nvSpPr>
        <p:spPr>
          <a:xfrm>
            <a:off x="3143240" y="4429132"/>
            <a:ext cx="3214710" cy="2000264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b="1" dirty="0" smtClean="0"/>
              <a:t>PANTOMIM</a:t>
            </a:r>
            <a:endParaRPr lang="id-ID" sz="24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86388"/>
            <a:ext cx="4329082" cy="157161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sz="6600" b="1" dirty="0" smtClean="0"/>
              <a:t>TUHAN - GURU</a:t>
            </a:r>
            <a:endParaRPr lang="id-ID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8" y="0"/>
            <a:ext cx="4857752" cy="200023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6000" b="1" dirty="0" smtClean="0"/>
              <a:t>ADAM – MURID</a:t>
            </a:r>
          </a:p>
        </p:txBody>
      </p:sp>
      <p:pic>
        <p:nvPicPr>
          <p:cNvPr id="62466" name="Picture 2" descr="http://www.sacredheartsite.com/graphics/jes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6250" cy="5257801"/>
          </a:xfrm>
          <a:prstGeom prst="rect">
            <a:avLst/>
          </a:prstGeom>
          <a:noFill/>
        </p:spPr>
      </p:pic>
      <p:pic>
        <p:nvPicPr>
          <p:cNvPr id="62468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4189" y="2000216"/>
            <a:ext cx="4829811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859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id-ID" sz="6400" b="1" dirty="0" smtClean="0"/>
              <a:t>TUJUAN PELAJARAN: </a:t>
            </a:r>
          </a:p>
          <a:p>
            <a:pPr algn="ctr">
              <a:buNone/>
            </a:pPr>
            <a:r>
              <a:rPr lang="id-ID" sz="6400" b="1" dirty="0" smtClean="0"/>
              <a:t>ADAM MEMERLUKAN </a:t>
            </a:r>
          </a:p>
          <a:p>
            <a:pPr algn="ctr">
              <a:buNone/>
            </a:pPr>
            <a:r>
              <a:rPr lang="id-ID" sz="6400" b="1" dirty="0" smtClean="0"/>
              <a:t>SEORANG PENOLONG </a:t>
            </a:r>
          </a:p>
          <a:p>
            <a:pPr algn="ctr">
              <a:buNone/>
            </a:pPr>
            <a:r>
              <a:rPr lang="id-ID" sz="6400" b="1" dirty="0" smtClean="0"/>
              <a:t>YANG SEPADAN DENGAN DIA</a:t>
            </a:r>
          </a:p>
          <a:p>
            <a:pPr algn="ctr">
              <a:buNone/>
            </a:pPr>
            <a:endParaRPr lang="id-ID" dirty="0"/>
          </a:p>
        </p:txBody>
      </p:sp>
      <p:pic>
        <p:nvPicPr>
          <p:cNvPr id="61442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428868"/>
            <a:ext cx="4257675" cy="42862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786322"/>
            <a:ext cx="1785918" cy="1796262"/>
          </a:xfrm>
          <a:prstGeom prst="rect">
            <a:avLst/>
          </a:prstGeom>
          <a:noFill/>
        </p:spPr>
      </p:pic>
      <p:pic>
        <p:nvPicPr>
          <p:cNvPr id="6" name="Picture 2" descr="http://www.sacredheartsite.com/graphics/jes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000892" y="2500305"/>
            <a:ext cx="1937366" cy="2376504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0003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4000" dirty="0" smtClean="0"/>
              <a:t>TUHAN MENCERAMAHI ADAM </a:t>
            </a:r>
            <a:br>
              <a:rPr lang="id-ID" sz="4000" dirty="0" smtClean="0"/>
            </a:br>
            <a:r>
              <a:rPr lang="id-ID" sz="4000" dirty="0" smtClean="0"/>
              <a:t>DENGAN CARA MENJEJALI ADAM DENGAN TEORI TENTANG</a:t>
            </a:r>
            <a:br>
              <a:rPr lang="id-ID" sz="4000" dirty="0" smtClean="0"/>
            </a:br>
            <a:r>
              <a:rPr lang="id-ID" sz="4000" dirty="0" smtClean="0"/>
              <a:t>PENTINGNYA PENOLONG SEPADAN</a:t>
            </a:r>
            <a:endParaRPr lang="id-ID" sz="4000" dirty="0"/>
          </a:p>
        </p:txBody>
      </p:sp>
      <p:pic>
        <p:nvPicPr>
          <p:cNvPr id="403458" name="Picture 2" descr="http://1.bp.blogspot.com/-HRBhmVC5elA/UHRcrPFSOvI/AAAAAAAAAkw/YHH9ZLDap78/s1600/lectur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714620"/>
            <a:ext cx="3016801" cy="4148102"/>
          </a:xfrm>
          <a:prstGeom prst="rect">
            <a:avLst/>
          </a:prstGeom>
          <a:noFill/>
        </p:spPr>
      </p:pic>
      <p:pic>
        <p:nvPicPr>
          <p:cNvPr id="403460" name="Picture 4" descr="http://2.bp.blogspot.com/-7XrskR8v2wc/TbhYeb0BMdI/AAAAAAAAAOo/jAknOcAc5G0/s1600/Man+Kneeling+In+Prayer+Silhouet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4214818"/>
            <a:ext cx="1714512" cy="2340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289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3600" b="1" dirty="0" smtClean="0"/>
              <a:t>TUHAN MENAMAI SENDIRI </a:t>
            </a:r>
            <a:br>
              <a:rPr lang="id-ID" sz="3600" b="1" dirty="0" smtClean="0"/>
            </a:br>
            <a:r>
              <a:rPr lang="id-ID" sz="3600" b="1" dirty="0" smtClean="0"/>
              <a:t>BINATANG-BINATANG ITU DI DEPAN ADAM</a:t>
            </a:r>
            <a:br>
              <a:rPr lang="id-ID" sz="3600" b="1" dirty="0" smtClean="0"/>
            </a:br>
            <a:r>
              <a:rPr lang="id-ID" sz="3600" b="1" dirty="0" smtClean="0"/>
              <a:t>UNTUK MEMBUKTIKAN TIDAK ADA BINATANG YANG SEPADAN DENGAN ADAM</a:t>
            </a:r>
            <a:endParaRPr lang="id-ID" sz="3600" b="1" dirty="0"/>
          </a:p>
        </p:txBody>
      </p:sp>
      <p:pic>
        <p:nvPicPr>
          <p:cNvPr id="5" name="Picture 2" descr="http://www.africas-eden.com/MediaFiles/Image/Gabon/Africas%20Eden%20poster%20mammals%20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643181"/>
            <a:ext cx="5715040" cy="4042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TUHAN JADI YANG PALING SIBUK</a:t>
            </a:r>
            <a:br>
              <a:rPr lang="id-ID" b="1" dirty="0" smtClean="0"/>
            </a:br>
            <a:r>
              <a:rPr lang="id-ID" b="1" dirty="0" smtClean="0"/>
              <a:t>SEMENTARA ADAM PASIF/</a:t>
            </a:r>
            <a:br>
              <a:rPr lang="id-ID" b="1" dirty="0" smtClean="0"/>
            </a:br>
            <a:r>
              <a:rPr lang="id-ID" b="1" dirty="0" smtClean="0"/>
              <a:t>JADI PENONTON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401410" name="Picture 2" descr="https://encrypted-tbn3.gstatic.com/images?q=tbn:ANd9GcSmeL4zWGNVZf3i92xgPErb-jXuXn0nyIPXpAYIur8f2sFuu4X3F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00305"/>
            <a:ext cx="9144000" cy="4029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0037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TUJUAN PELAJARAN </a:t>
            </a:r>
            <a:br>
              <a:rPr lang="id-ID" b="1" dirty="0" smtClean="0"/>
            </a:br>
            <a:r>
              <a:rPr lang="id-ID" b="1" dirty="0" smtClean="0"/>
              <a:t>BELUM TENTU TERCAPAI </a:t>
            </a:r>
            <a:br>
              <a:rPr lang="id-ID" b="1" dirty="0" smtClean="0"/>
            </a:br>
            <a:r>
              <a:rPr lang="id-ID" b="1" dirty="0" smtClean="0"/>
              <a:t>KARNA MURID TIDAK TERLIBAT DALAM PENEMUAN SENDIRI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400386" name="Picture 2" descr="http://muslimdaily.net/file/gag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429000"/>
            <a:ext cx="5286412" cy="2990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b="1" dirty="0" smtClean="0"/>
              <a:t>TUHAN MEMBERI </a:t>
            </a:r>
            <a:br>
              <a:rPr lang="id-ID" b="1" dirty="0" smtClean="0"/>
            </a:br>
            <a:r>
              <a:rPr lang="id-ID" b="1" dirty="0" smtClean="0"/>
              <a:t>KESIMPULAN AKHIR </a:t>
            </a:r>
            <a:br>
              <a:rPr lang="id-ID" b="1" dirty="0" smtClean="0"/>
            </a:br>
            <a:r>
              <a:rPr lang="id-ID" b="1" dirty="0" smtClean="0"/>
              <a:t>DENGAN MENCIPTAKAN HAWA</a:t>
            </a:r>
            <a:endParaRPr lang="id-ID" b="1" dirty="0"/>
          </a:p>
        </p:txBody>
      </p:sp>
      <p:pic>
        <p:nvPicPr>
          <p:cNvPr id="177154" name="Picture 2" descr="http://www.goodsalt.com/view/god-creates-eve-from-adams-ri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6662" y="2471400"/>
            <a:ext cx="5250677" cy="438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HAWA – PENOLONG YANG SEPADAN</a:t>
            </a:r>
            <a:endParaRPr lang="id-ID" dirty="0"/>
          </a:p>
        </p:txBody>
      </p:sp>
      <p:pic>
        <p:nvPicPr>
          <p:cNvPr id="178178" name="Picture 2" descr="http://www.emergingtruths.com/adam_and_eve/files/page1_blog_entry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05" y="1142984"/>
            <a:ext cx="7500990" cy="5686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reasoningwithjehovahswitnesses.com/wp-content/uploads/2012/01/jesus_adam_eve_touch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071678"/>
            <a:ext cx="6572264" cy="46159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SAMPAI DI SINI TUJUAN TUHAN MENCIPTAKAN HAWA SUDAH TERCAPAI</a:t>
            </a:r>
            <a:endParaRPr lang="id-ID" b="1" dirty="0"/>
          </a:p>
        </p:txBody>
      </p:sp>
      <p:pic>
        <p:nvPicPr>
          <p:cNvPr id="4" name="Picture 2" descr="http://bdautika.files.wordpress.com/2007/05/timbanga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357430"/>
            <a:ext cx="4257675" cy="42862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28" y="3214686"/>
            <a:ext cx="2414905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TETAPI RESPON ADAM </a:t>
            </a:r>
            <a:br>
              <a:rPr lang="id-ID" dirty="0" smtClean="0"/>
            </a:br>
            <a:r>
              <a:rPr lang="id-ID" dirty="0" smtClean="0"/>
              <a:t>BELUM TENTU TEPAT</a:t>
            </a:r>
            <a:endParaRPr lang="id-ID" dirty="0"/>
          </a:p>
        </p:txBody>
      </p:sp>
      <p:pic>
        <p:nvPicPr>
          <p:cNvPr id="407554" name="Picture 2" descr="http://www.theupsell.com/wp-content/uploads/2013/03/missthema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6045411" cy="4857784"/>
          </a:xfrm>
          <a:prstGeom prst="rect">
            <a:avLst/>
          </a:prstGeom>
          <a:noFill/>
        </p:spPr>
      </p:pic>
      <p:pic>
        <p:nvPicPr>
          <p:cNvPr id="5" name="Picture 4" descr="http://www.bible-topten.com/images/bible_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143380"/>
            <a:ext cx="2414905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466018"/>
          </a:xfrm>
        </p:spPr>
        <p:txBody>
          <a:bodyPr>
            <a:normAutofit/>
          </a:bodyPr>
          <a:lstStyle/>
          <a:p>
            <a:r>
              <a:rPr lang="id-ID" dirty="0" smtClean="0"/>
              <a:t>PERBEDAAN GAME CARA LAMA</a:t>
            </a:r>
            <a:br>
              <a:rPr lang="id-ID" dirty="0" smtClean="0"/>
            </a:br>
            <a:r>
              <a:rPr lang="id-ID" dirty="0" smtClean="0"/>
              <a:t>DAN</a:t>
            </a:r>
            <a:br>
              <a:rPr lang="id-ID" dirty="0" smtClean="0"/>
            </a:br>
            <a:r>
              <a:rPr lang="id-ID" dirty="0" smtClean="0"/>
              <a:t>GAME CARA BARU</a:t>
            </a:r>
            <a:endParaRPr lang="id-ID" dirty="0"/>
          </a:p>
        </p:txBody>
      </p:sp>
      <p:sp>
        <p:nvSpPr>
          <p:cNvPr id="4" name="5-Point Star 3"/>
          <p:cNvSpPr/>
          <p:nvPr/>
        </p:nvSpPr>
        <p:spPr>
          <a:xfrm>
            <a:off x="6429388" y="2857496"/>
            <a:ext cx="2714612" cy="35719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b="1" dirty="0" smtClean="0"/>
              <a:t>25’</a:t>
            </a:r>
            <a:endParaRPr lang="id-ID" sz="3600" b="1" dirty="0"/>
          </a:p>
        </p:txBody>
      </p:sp>
      <p:pic>
        <p:nvPicPr>
          <p:cNvPr id="499714" name="Picture 2" descr="http://3.bp.blogspot.com/_bp2GZYNXLzI/TThCycRmDsI/AAAAAAAAAA4/NlrSgt7uxho/s1600/3511481396_fa6814a2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000372"/>
            <a:ext cx="4762500" cy="321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id-ID" sz="4000" dirty="0" smtClean="0"/>
              <a:t>GAME MEWAKILI:AKTIFITAS, DRAMA, PUISI, KREATIFITAS, LOMBA, DLL</a:t>
            </a:r>
            <a:br>
              <a:rPr lang="id-ID" sz="4000" dirty="0" smtClean="0"/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>
                <a:solidFill>
                  <a:schemeClr val="tx1"/>
                </a:solidFill>
              </a:rPr>
              <a:t>APA BEDANYA GAME DI KELAS YANG MEMBOSANKAN </a:t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>DENGAN </a:t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>GAME DI KELAS YANG HEBOH?</a:t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/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>TOH SELAMA INI </a:t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>KITA JUGA SUDAH GAME, </a:t>
            </a:r>
            <a:br>
              <a:rPr lang="id-ID" sz="4000" dirty="0" smtClean="0">
                <a:solidFill>
                  <a:schemeClr val="tx1"/>
                </a:solidFill>
              </a:rPr>
            </a:br>
            <a:r>
              <a:rPr lang="id-ID" sz="4000" dirty="0" smtClean="0">
                <a:solidFill>
                  <a:schemeClr val="tx1"/>
                </a:solidFill>
              </a:rPr>
              <a:t>SETELAH SELESAI BERCERITA</a:t>
            </a:r>
            <a:r>
              <a:rPr lang="id-ID" sz="4000" dirty="0" smtClean="0"/>
              <a:t>?</a:t>
            </a:r>
            <a:endParaRPr lang="id-ID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786189"/>
            <a:ext cx="8229600" cy="2344735"/>
          </a:xfrm>
        </p:spPr>
        <p:txBody>
          <a:bodyPr/>
          <a:lstStyle/>
          <a:p>
            <a:r>
              <a:rPr lang="en-US" sz="4000" dirty="0"/>
              <a:t>VISUAL</a:t>
            </a:r>
          </a:p>
          <a:p>
            <a:r>
              <a:rPr lang="en-US" sz="4000" dirty="0"/>
              <a:t>AUDITORY</a:t>
            </a:r>
          </a:p>
          <a:p>
            <a:r>
              <a:rPr lang="en-US" sz="4000" dirty="0"/>
              <a:t>KINESTETIK</a:t>
            </a:r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5072066" cy="2438400"/>
          </a:xfrm>
        </p:spPr>
        <p:txBody>
          <a:bodyPr/>
          <a:lstStyle/>
          <a:p>
            <a:pPr algn="ctr"/>
            <a:r>
              <a:rPr lang="id-ID" dirty="0" smtClean="0"/>
              <a:t>3 </a:t>
            </a:r>
            <a:r>
              <a:rPr lang="en-US" dirty="0" smtClean="0"/>
              <a:t>GAYA </a:t>
            </a:r>
            <a:r>
              <a:rPr lang="en-US" dirty="0"/>
              <a:t>BELAJAR</a:t>
            </a:r>
            <a:br>
              <a:rPr lang="en-US" dirty="0"/>
            </a:br>
            <a:r>
              <a:rPr lang="en-US" dirty="0"/>
              <a:t>MENURUT </a:t>
            </a:r>
            <a:br>
              <a:rPr lang="en-US" dirty="0"/>
            </a:br>
            <a:r>
              <a:rPr lang="en-US" dirty="0" smtClean="0"/>
              <a:t> Bobbi </a:t>
            </a:r>
            <a:r>
              <a:rPr lang="en-US" dirty="0" err="1" smtClean="0"/>
              <a:t>DePorter</a:t>
            </a:r>
            <a:endParaRPr lang="en-US" dirty="0"/>
          </a:p>
        </p:txBody>
      </p:sp>
      <p:pic>
        <p:nvPicPr>
          <p:cNvPr id="29698" name="Picture 2" descr="https://www.geni.org/globalenergy/assets/photos/bobbi_deporter.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000107"/>
            <a:ext cx="3857652" cy="5014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GAME DI KELAS YANG MEMBOSANKAN /CARA LAMA: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4000" b="1" dirty="0" smtClean="0"/>
              <a:t>PEMBELAJARAN </a:t>
            </a:r>
          </a:p>
          <a:p>
            <a:pPr algn="ctr">
              <a:buNone/>
            </a:pPr>
            <a:r>
              <a:rPr lang="id-ID" sz="4000" b="1" dirty="0" smtClean="0"/>
              <a:t>TERDIRI DARI DUA TERMIN</a:t>
            </a:r>
          </a:p>
          <a:p>
            <a:pPr algn="ctr">
              <a:buNone/>
            </a:pPr>
            <a:r>
              <a:rPr lang="id-ID" sz="4000" b="1" dirty="0" smtClean="0"/>
              <a:t>TERMIN TEORI DAN TERMIN PRAKTEK</a:t>
            </a:r>
          </a:p>
          <a:p>
            <a:pPr algn="ctr">
              <a:buNone/>
            </a:pPr>
            <a:r>
              <a:rPr lang="id-ID" sz="4000" b="1" dirty="0" smtClean="0"/>
              <a:t>YANG TERPISAH</a:t>
            </a:r>
          </a:p>
          <a:p>
            <a:pPr algn="ctr">
              <a:buNone/>
            </a:pPr>
            <a:r>
              <a:rPr lang="id-ID" sz="4000" b="1" dirty="0" smtClean="0"/>
              <a:t>MERUGIKAN ANAK YANG GAYA BELAJARNYA KINESTETIK</a:t>
            </a:r>
          </a:p>
          <a:p>
            <a:pPr algn="ctr">
              <a:buNone/>
            </a:pPr>
            <a:r>
              <a:rPr lang="id-ID" sz="4000" b="1" dirty="0" smtClean="0"/>
              <a:t>WAKTU YANG DIBUTUHKAN SANGAT BANYAK</a:t>
            </a:r>
          </a:p>
          <a:p>
            <a:pPr algn="ctr">
              <a:buNone/>
            </a:pPr>
            <a:endParaRPr lang="id-ID" sz="4000" b="1" dirty="0" smtClean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GAME DI KELAS YANG HEBOH /CARA BARU: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4000" b="1" dirty="0" smtClean="0"/>
              <a:t>PEMBELAJARAN </a:t>
            </a:r>
          </a:p>
          <a:p>
            <a:pPr algn="ctr">
              <a:buNone/>
            </a:pPr>
            <a:r>
              <a:rPr lang="id-ID" sz="4000" b="1" dirty="0" smtClean="0"/>
              <a:t>TERDIRI DARI SATU TERMIN/</a:t>
            </a:r>
          </a:p>
          <a:p>
            <a:pPr algn="ctr">
              <a:buNone/>
            </a:pPr>
            <a:r>
              <a:rPr lang="id-ID" sz="4000" b="1" dirty="0" smtClean="0"/>
              <a:t>KESEREMPAKAN </a:t>
            </a:r>
          </a:p>
          <a:p>
            <a:pPr algn="ctr">
              <a:buNone/>
            </a:pPr>
            <a:r>
              <a:rPr lang="id-ID" sz="4000" b="1" dirty="0" smtClean="0"/>
              <a:t>ANTARA TEORI DAN PRAKTEK</a:t>
            </a:r>
          </a:p>
          <a:p>
            <a:pPr algn="ctr">
              <a:buNone/>
            </a:pPr>
            <a:r>
              <a:rPr lang="id-ID" sz="4000" b="1" dirty="0" smtClean="0"/>
              <a:t>SEMUA GAYA BELAJAR ANAK BISA MENIKMATI METODE SEREMPAK</a:t>
            </a:r>
          </a:p>
          <a:p>
            <a:pPr algn="ctr">
              <a:buNone/>
            </a:pPr>
            <a:r>
              <a:rPr lang="id-ID" sz="4000" b="1" dirty="0" smtClean="0"/>
              <a:t>WAKTU YANG DIBUTUHKAN LEBIH SINGKAT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PERBEDAAN ADA PADA </a:t>
            </a:r>
            <a:br>
              <a:rPr lang="id-ID" dirty="0" smtClean="0"/>
            </a:br>
            <a:r>
              <a:rPr lang="id-ID" dirty="0" smtClean="0"/>
              <a:t>TUJUAN GAME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508280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GAME DI KELAS YANG MEMBOSANKAN/CARA LAMA:</a:t>
            </a:r>
          </a:p>
          <a:p>
            <a:pPr algn="ctr">
              <a:buNone/>
            </a:pPr>
            <a:endParaRPr lang="id-ID" sz="4000" b="1" dirty="0" smtClean="0"/>
          </a:p>
          <a:p>
            <a:pPr algn="ctr">
              <a:buNone/>
            </a:pPr>
            <a:r>
              <a:rPr lang="id-ID" sz="4000" b="1" dirty="0" smtClean="0"/>
              <a:t>GAME UNTUK MEMPRAKTEKKAN APA YANG SUDAH DISIMPULKAN </a:t>
            </a:r>
          </a:p>
          <a:p>
            <a:pPr algn="ctr">
              <a:buNone/>
            </a:pPr>
            <a:r>
              <a:rPr lang="id-ID" sz="4000" b="1" dirty="0" smtClean="0"/>
              <a:t>OLEH GURU, </a:t>
            </a:r>
          </a:p>
          <a:p>
            <a:pPr algn="ctr">
              <a:buNone/>
            </a:pPr>
            <a:r>
              <a:rPr lang="id-ID" sz="4000" b="1" dirty="0" smtClean="0"/>
              <a:t>UNTUK MEMBUKTIKAN </a:t>
            </a:r>
          </a:p>
          <a:p>
            <a:pPr algn="ctr">
              <a:buNone/>
            </a:pPr>
            <a:r>
              <a:rPr lang="id-ID" sz="4000" b="1" dirty="0" smtClean="0"/>
              <a:t>KESIMPULAN GURU ITU BETUL</a:t>
            </a:r>
          </a:p>
          <a:p>
            <a:pPr algn="ctr"/>
            <a:endParaRPr lang="id-ID" sz="4000" b="1" dirty="0" smtClean="0"/>
          </a:p>
          <a:p>
            <a:endParaRPr lang="id-ID" sz="4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PERBEDAAN ADA PADA </a:t>
            </a:r>
            <a:br>
              <a:rPr lang="id-ID" dirty="0" smtClean="0"/>
            </a:br>
            <a:r>
              <a:rPr lang="id-ID" dirty="0" smtClean="0"/>
              <a:t>TUJUAN GAME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id-ID" sz="4000" b="1" dirty="0" smtClean="0"/>
              <a:t>GAME DI KELAS YANG HEBOH/ CARA BARU:</a:t>
            </a:r>
          </a:p>
          <a:p>
            <a:pPr algn="ctr">
              <a:buNone/>
            </a:pPr>
            <a:endParaRPr lang="id-ID" sz="4000" b="1" dirty="0" smtClean="0"/>
          </a:p>
          <a:p>
            <a:pPr algn="ctr">
              <a:buNone/>
            </a:pPr>
            <a:r>
              <a:rPr lang="id-ID" sz="4000" b="1" dirty="0" smtClean="0"/>
              <a:t>GAME YANG DIPAKAI OLEH GURU </a:t>
            </a:r>
          </a:p>
          <a:p>
            <a:pPr algn="ctr">
              <a:buNone/>
            </a:pPr>
            <a:r>
              <a:rPr lang="id-ID" sz="4000" b="1" dirty="0" smtClean="0"/>
              <a:t>UNTUK SUPAYA MURID DAPAT </a:t>
            </a:r>
          </a:p>
          <a:p>
            <a:pPr algn="ctr">
              <a:buNone/>
            </a:pPr>
            <a:r>
              <a:rPr lang="id-ID" sz="4000" b="1" dirty="0" smtClean="0"/>
              <a:t>MENARIK KESIMPULAN SENDIRI</a:t>
            </a:r>
          </a:p>
          <a:p>
            <a:pPr algn="ctr">
              <a:buNone/>
            </a:pPr>
            <a:r>
              <a:rPr lang="id-ID" sz="4000" b="1" dirty="0" smtClean="0"/>
              <a:t>MELALUI GAME ITU. </a:t>
            </a:r>
          </a:p>
          <a:p>
            <a:pPr algn="ctr">
              <a:buNone/>
            </a:pPr>
            <a:endParaRPr lang="id-ID" sz="4000" b="1" dirty="0" smtClean="0"/>
          </a:p>
          <a:p>
            <a:pPr algn="ctr">
              <a:buNone/>
            </a:pPr>
            <a:r>
              <a:rPr lang="id-ID" sz="4000" b="1" dirty="0" smtClean="0"/>
              <a:t>GURU TINGGAL MENGARAHKAN, MEMBIMBING, DAN MEMBERI KETAJAMAN, KETEPATAN, RANGSANGAN.</a:t>
            </a:r>
          </a:p>
          <a:p>
            <a:pPr algn="ctr"/>
            <a:endParaRPr lang="id-ID" sz="4000" b="1" dirty="0" smtClean="0"/>
          </a:p>
          <a:p>
            <a:endParaRPr lang="id-ID" sz="4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PERBEDAAN ADA PADA GURU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PADA CARA LAMA; GURU TAMPAK SERAKAH</a:t>
            </a:r>
          </a:p>
          <a:p>
            <a:r>
              <a:rPr lang="id-ID" dirty="0" smtClean="0"/>
              <a:t>PADA CARA BARU; GURU DAPAT MENAHAN DIRI DAN MEMBERI KELELUASAAN MURID UNTUK BEREKSPLORASI</a:t>
            </a:r>
            <a:endParaRPr lang="id-ID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.bp.blogspot.com/-tM62ukWK_QU/T89ThqHB5AI/AAAAAAAAABw/wCLD-Lz-vlg/s1600/diskusi+anim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-1"/>
            <a:ext cx="8143932" cy="582271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85786" y="3714752"/>
            <a:ext cx="5534528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METODE </a:t>
            </a: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DI DUNIA PENDIDIKAN</a:t>
            </a:r>
          </a:p>
          <a:p>
            <a:pPr algn="ctr"/>
            <a:r>
              <a:rPr lang="id-I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VS</a:t>
            </a:r>
          </a:p>
          <a:p>
            <a:pPr algn="ctr"/>
            <a:r>
              <a:rPr lang="id-ID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METODE DI DUNIA ANAK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5786446" y="3714752"/>
            <a:ext cx="3357554" cy="314324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/>
              <a:t>WAWANCARA5’</a:t>
            </a:r>
            <a:endParaRPr lang="id-ID" sz="1400" b="1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</p:spPr>
        <p:txBody>
          <a:bodyPr>
            <a:normAutofit fontScale="90000"/>
          </a:bodyPr>
          <a:lstStyle/>
          <a:p>
            <a:pPr algn="r"/>
            <a:r>
              <a:rPr lang="id-ID" dirty="0" smtClean="0"/>
              <a:t>YANG SELAMA INI DIPAKAI</a:t>
            </a:r>
            <a:br>
              <a:rPr lang="id-ID" dirty="0" smtClean="0"/>
            </a:br>
            <a:r>
              <a:rPr lang="id-ID" dirty="0" smtClean="0"/>
              <a:t>TIDAK LEBIH DARI.....METODE </a:t>
            </a:r>
            <a:br>
              <a:rPr lang="id-ID" dirty="0" smtClean="0"/>
            </a:br>
            <a:r>
              <a:rPr lang="id-ID" dirty="0" smtClean="0"/>
              <a:t>DIANTARA RIBUAN METODE YANG TERSEDIA</a:t>
            </a:r>
            <a:br>
              <a:rPr lang="id-ID" dirty="0" smtClean="0"/>
            </a:br>
            <a:r>
              <a:rPr lang="id-ID" dirty="0" smtClean="0"/>
              <a:t>OH BETAPA MISKINNYA !!</a:t>
            </a:r>
            <a:endParaRPr lang="id-ID" dirty="0"/>
          </a:p>
        </p:txBody>
      </p:sp>
      <p:pic>
        <p:nvPicPr>
          <p:cNvPr id="413698" name="Picture 2" descr="http://yesaya.indocell.net/12105e0d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357430"/>
            <a:ext cx="5572164" cy="428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id-ID" dirty="0" smtClean="0"/>
              <a:t>KESIMPULAN: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DUNIA ANAK MULTI METODE</a:t>
            </a:r>
          </a:p>
          <a:p>
            <a:pPr algn="ctr">
              <a:buNone/>
            </a:pPr>
            <a:endParaRPr lang="id-ID" sz="4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id-ID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DUNIA ANAK METODE SIMULTAN</a:t>
            </a:r>
          </a:p>
          <a:p>
            <a:pPr algn="ctr">
              <a:buNone/>
            </a:pPr>
            <a:r>
              <a:rPr lang="id-ID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>
              <a:buNone/>
            </a:pPr>
            <a:r>
              <a:rPr lang="id-ID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ANAK-ANAK PASTI TERLIBAT AKTIF</a:t>
            </a:r>
          </a:p>
          <a:p>
            <a:pPr algn="ctr">
              <a:buNone/>
            </a:pPr>
            <a:endParaRPr lang="id-ID" sz="48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id-ID" sz="4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TIDAK SEKALIPUN GAME ANAK MENJADIKAN MEREKA PENONTON</a:t>
            </a:r>
          </a:p>
          <a:p>
            <a:pPr lvl="1" algn="ctr">
              <a:buNone/>
            </a:pPr>
            <a:endParaRPr lang="id-ID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1" algn="ctr"/>
            <a:endParaRPr lang="id-ID" dirty="0" smtClean="0"/>
          </a:p>
          <a:p>
            <a:pPr lvl="1" algn="ctr"/>
            <a:endParaRPr lang="id-ID" dirty="0" smtClean="0"/>
          </a:p>
          <a:p>
            <a:pPr lvl="1" algn="ctr"/>
            <a:endParaRPr lang="id-ID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HILANGNYA METODE INI</a:t>
            </a:r>
          </a:p>
          <a:p>
            <a:pPr algn="ctr">
              <a:buNone/>
            </a:pPr>
            <a:endParaRPr lang="id-ID" sz="32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LIFE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BICARA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HUBUNGAN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ALAM (OUTDOOR)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SPORT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PERAN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SENTUHAN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EKSPRESI KASIH (KEJUTAN)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NAMA (PETAK UMPAT)</a:t>
            </a:r>
          </a:p>
          <a:p>
            <a:pPr lvl="1"/>
            <a:r>
              <a:rPr lang="id-ID" sz="3200" b="1" dirty="0" smtClean="0">
                <a:solidFill>
                  <a:schemeClr val="accent3">
                    <a:lumMod val="75000"/>
                  </a:schemeClr>
                </a:solidFill>
              </a:rPr>
              <a:t>METODE MIMIK MUKA ( CUBLAK SUWENG)</a:t>
            </a:r>
          </a:p>
          <a:p>
            <a:endParaRPr lang="id-ID" sz="3200" b="1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KEMBALIKAN METODE </a:t>
            </a:r>
            <a:br>
              <a:rPr lang="id-ID" dirty="0" smtClean="0"/>
            </a:br>
            <a:r>
              <a:rPr lang="id-ID" dirty="0" smtClean="0"/>
              <a:t>KETERLIBATAN ANAK</a:t>
            </a:r>
            <a:br>
              <a:rPr lang="id-ID" dirty="0" smtClean="0"/>
            </a:br>
            <a:r>
              <a:rPr lang="id-ID" dirty="0" smtClean="0"/>
              <a:t>DAN KEMBALIKAN </a:t>
            </a:r>
            <a:br>
              <a:rPr lang="id-ID" dirty="0" smtClean="0"/>
            </a:br>
            <a:r>
              <a:rPr lang="id-ID" dirty="0" smtClean="0"/>
              <a:t>APA YANG SUDAH HILANG </a:t>
            </a:r>
            <a:br>
              <a:rPr lang="id-ID" dirty="0" smtClean="0"/>
            </a:br>
            <a:r>
              <a:rPr lang="id-ID" dirty="0" smtClean="0"/>
              <a:t>DARI DUNIA ANAK</a:t>
            </a:r>
            <a:endParaRPr lang="id-ID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89922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SESI III. SIAPA SEBENARNYA PENONTONNYA?</a:t>
            </a:r>
            <a:endParaRPr lang="id-ID" b="1" dirty="0"/>
          </a:p>
        </p:txBody>
      </p:sp>
      <p:pic>
        <p:nvPicPr>
          <p:cNvPr id="4" name="Content Placeholder 3" descr="anaktangg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071678"/>
            <a:ext cx="6000792" cy="4376517"/>
          </a:xfr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00702"/>
            <a:ext cx="9144000" cy="135729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4000" b="1" dirty="0" smtClean="0"/>
              <a:t>ANDAIKATA SEKOLAH MINGGU</a:t>
            </a:r>
            <a:br>
              <a:rPr lang="id-ID" sz="4000" b="1" dirty="0" smtClean="0"/>
            </a:br>
            <a:r>
              <a:rPr lang="id-ID" sz="4000" b="1" dirty="0" smtClean="0"/>
              <a:t>ADALAH PANGGUNG SANDIWARA</a:t>
            </a:r>
            <a:endParaRPr lang="id-ID" sz="4000" b="1" dirty="0"/>
          </a:p>
        </p:txBody>
      </p:sp>
      <p:pic>
        <p:nvPicPr>
          <p:cNvPr id="179202" name="Picture 2" descr="http://i1.ce.cn/english/entertainment/theater/200811/07/W0200811076106900133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2959" y="0"/>
            <a:ext cx="7358082" cy="5522660"/>
          </a:xfrm>
          <a:prstGeom prst="rect">
            <a:avLst/>
          </a:prstGeom>
          <a:noFill/>
        </p:spPr>
      </p:pic>
      <p:sp>
        <p:nvSpPr>
          <p:cNvPr id="5" name="7-Point Star 4"/>
          <p:cNvSpPr/>
          <p:nvPr/>
        </p:nvSpPr>
        <p:spPr>
          <a:xfrm>
            <a:off x="6000760" y="0"/>
            <a:ext cx="3143240" cy="2500306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7030A0"/>
                </a:solidFill>
              </a:rPr>
              <a:t>SIMULASI</a:t>
            </a:r>
          </a:p>
          <a:p>
            <a:pPr algn="ctr"/>
            <a:r>
              <a:rPr lang="id-ID" sz="2800" b="1" dirty="0" smtClean="0">
                <a:solidFill>
                  <a:srgbClr val="7030A0"/>
                </a:solidFill>
              </a:rPr>
              <a:t>OLEH PESERTA</a:t>
            </a:r>
            <a:endParaRPr lang="id-ID" sz="2800" b="1" dirty="0">
              <a:solidFill>
                <a:srgbClr val="7030A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0" y="0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35’</a:t>
            </a:r>
            <a:endParaRPr lang="id-ID" sz="2800" b="1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757882"/>
          </a:xfrm>
        </p:spPr>
        <p:txBody>
          <a:bodyPr>
            <a:normAutofit/>
          </a:bodyPr>
          <a:lstStyle/>
          <a:p>
            <a:r>
              <a:rPr lang="id-ID" dirty="0" smtClean="0"/>
              <a:t>CONTOH SUASANA KELAS</a:t>
            </a:r>
            <a:br>
              <a:rPr lang="id-ID" dirty="0" smtClean="0"/>
            </a:br>
            <a:r>
              <a:rPr lang="id-ID" dirty="0" smtClean="0"/>
              <a:t>DIMANA ANAK JADI PENONTON</a:t>
            </a:r>
            <a:endParaRPr lang="id-ID" dirty="0"/>
          </a:p>
        </p:txBody>
      </p:sp>
      <p:sp>
        <p:nvSpPr>
          <p:cNvPr id="4" name="4-Point Star 3"/>
          <p:cNvSpPr/>
          <p:nvPr/>
        </p:nvSpPr>
        <p:spPr>
          <a:xfrm>
            <a:off x="4143372" y="3929066"/>
            <a:ext cx="4357718" cy="271464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/>
              <a:t>5’ </a:t>
            </a:r>
            <a:endParaRPr lang="id-ID" sz="4000" b="1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829188"/>
          </a:xfrm>
        </p:spPr>
        <p:txBody>
          <a:bodyPr>
            <a:normAutofit/>
          </a:bodyPr>
          <a:lstStyle/>
          <a:p>
            <a:r>
              <a:rPr lang="id-ID" dirty="0" smtClean="0"/>
              <a:t>CONTOH SUASANA KELAS</a:t>
            </a:r>
            <a:br>
              <a:rPr lang="id-ID" dirty="0" smtClean="0"/>
            </a:br>
            <a:r>
              <a:rPr lang="id-ID" dirty="0" smtClean="0"/>
              <a:t>DIMANA ANAK JADI PEMAIN/ ACTOR/ACTRIS</a:t>
            </a:r>
            <a:endParaRPr lang="id-ID" dirty="0"/>
          </a:p>
        </p:txBody>
      </p:sp>
      <p:sp>
        <p:nvSpPr>
          <p:cNvPr id="4" name="4-Point Star 3"/>
          <p:cNvSpPr/>
          <p:nvPr/>
        </p:nvSpPr>
        <p:spPr>
          <a:xfrm>
            <a:off x="4429124" y="3929066"/>
            <a:ext cx="4357718" cy="271464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b="1" dirty="0" smtClean="0"/>
              <a:t>5’ </a:t>
            </a:r>
            <a:endParaRPr lang="id-ID" sz="4000" b="1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KELAS YANG HEBOH</a:t>
            </a:r>
            <a:br>
              <a:rPr lang="id-ID" dirty="0" smtClean="0"/>
            </a:br>
            <a:r>
              <a:rPr lang="id-ID" dirty="0" smtClean="0"/>
              <a:t>VS</a:t>
            </a:r>
            <a:br>
              <a:rPr lang="id-ID" dirty="0" smtClean="0"/>
            </a:br>
            <a:r>
              <a:rPr lang="id-ID" dirty="0" smtClean="0"/>
              <a:t>KELAS YANG MEMBOSANKAN</a:t>
            </a:r>
            <a:endParaRPr lang="id-ID" dirty="0"/>
          </a:p>
        </p:txBody>
      </p:sp>
      <p:sp>
        <p:nvSpPr>
          <p:cNvPr id="4" name="5-Point Star 3"/>
          <p:cNvSpPr/>
          <p:nvPr/>
        </p:nvSpPr>
        <p:spPr>
          <a:xfrm>
            <a:off x="428596" y="2786058"/>
            <a:ext cx="8286808" cy="37862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400" dirty="0" smtClean="0"/>
              <a:t>5 ‘ ADEGAN</a:t>
            </a:r>
            <a:endParaRPr lang="id-ID" sz="54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KESIMPULAN : </a:t>
            </a:r>
            <a:br>
              <a:rPr lang="id-ID" dirty="0" smtClean="0"/>
            </a:br>
            <a:r>
              <a:rPr lang="id-ID" dirty="0" smtClean="0"/>
              <a:t>METODE YANG DIPILIH</a:t>
            </a:r>
            <a:br>
              <a:rPr lang="id-ID" dirty="0" smtClean="0"/>
            </a:br>
            <a:r>
              <a:rPr lang="id-ID" dirty="0" smtClean="0"/>
              <a:t>AKAN MEMPENGARUHI  </a:t>
            </a:r>
            <a:br>
              <a:rPr lang="id-ID" dirty="0" smtClean="0"/>
            </a:br>
            <a:r>
              <a:rPr lang="id-ID" dirty="0" smtClean="0"/>
              <a:t>SUASANA KELAS </a:t>
            </a:r>
            <a:br>
              <a:rPr lang="id-ID" dirty="0" smtClean="0"/>
            </a:br>
            <a:r>
              <a:rPr lang="id-ID" dirty="0" smtClean="0"/>
              <a:t>EMOSI GURU DAN JUGA  </a:t>
            </a:r>
            <a:br>
              <a:rPr lang="id-ID" dirty="0" smtClean="0"/>
            </a:br>
            <a:r>
              <a:rPr lang="id-ID" dirty="0" smtClean="0"/>
              <a:t>EMOSI MURID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MISALNYA : METODE CERAMAH, STORY, TANYA JAWAB</a:t>
            </a:r>
            <a:br>
              <a:rPr lang="id-ID" dirty="0" smtClean="0"/>
            </a:br>
            <a:r>
              <a:rPr lang="id-ID" dirty="0" smtClean="0"/>
              <a:t> VS METODE GAME,DRAMA, EKSPERIMENT</a:t>
            </a:r>
            <a:endParaRPr lang="id-ID" dirty="0"/>
          </a:p>
        </p:txBody>
      </p:sp>
      <p:sp>
        <p:nvSpPr>
          <p:cNvPr id="4" name="Round Single Corner Rectangle 3"/>
          <p:cNvSpPr/>
          <p:nvPr/>
        </p:nvSpPr>
        <p:spPr>
          <a:xfrm>
            <a:off x="5715008" y="1357298"/>
            <a:ext cx="2357454" cy="2071702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6000" b="1" dirty="0" smtClean="0"/>
              <a:t>10’</a:t>
            </a:r>
            <a:endParaRPr lang="id-ID" sz="6000" b="1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BUKAN BERARTI  METODE KREATIF ADALAH BERSIKAP:</a:t>
            </a:r>
            <a:br>
              <a:rPr lang="id-ID" dirty="0" smtClean="0"/>
            </a:br>
            <a:r>
              <a:rPr lang="id-ID" dirty="0" smtClean="0"/>
              <a:t>ANTI METODE STORY, CERAMAH, PEMAPARAN, DLL YANG SEJENISNYA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TETAPI METODE SATU ARAH</a:t>
            </a:r>
            <a:br>
              <a:rPr lang="id-ID" dirty="0" smtClean="0"/>
            </a:br>
            <a:r>
              <a:rPr lang="id-ID" dirty="0" smtClean="0"/>
              <a:t>YANG TIDAK MELIBATKAN SISWA ITU</a:t>
            </a:r>
            <a:br>
              <a:rPr lang="id-ID" dirty="0" smtClean="0"/>
            </a:br>
            <a:r>
              <a:rPr lang="id-ID" dirty="0" smtClean="0"/>
              <a:t>TIDAK MENGAMBIL SELURUH BAGIAN WAKTU YANG ADA </a:t>
            </a:r>
            <a:br>
              <a:rPr lang="id-ID" dirty="0" smtClean="0"/>
            </a:br>
            <a:r>
              <a:rPr lang="id-ID" dirty="0" smtClean="0"/>
              <a:t>MELAINKAN DENGAN METODE SEREMPAK- SEMUA BERJALAN SANGAT ASHIK</a:t>
            </a:r>
            <a:endParaRPr lang="id-ID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CONTOH SEMUA METODE STORY DAN PERUMPAMAAN OLEH YESUS BUKANLAH</a:t>
            </a:r>
            <a:br>
              <a:rPr lang="id-ID" dirty="0" smtClean="0"/>
            </a:br>
            <a:r>
              <a:rPr lang="id-ID" dirty="0" smtClean="0"/>
              <a:t>CERITA NOVEL YANG PANJANG </a:t>
            </a:r>
            <a:br>
              <a:rPr lang="id-ID" dirty="0" smtClean="0"/>
            </a:br>
            <a:r>
              <a:rPr lang="id-ID" dirty="0" smtClean="0"/>
              <a:t>( 0,5 - 1 JAM)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MELAINKAN HANYA CERITA PENDEK</a:t>
            </a:r>
            <a:br>
              <a:rPr lang="id-ID" dirty="0" smtClean="0"/>
            </a:br>
            <a:r>
              <a:rPr lang="id-ID" dirty="0" smtClean="0"/>
              <a:t>BAHKAN HANYA CERITA ANALOGI</a:t>
            </a:r>
            <a:br>
              <a:rPr lang="id-ID" dirty="0" smtClean="0"/>
            </a:br>
            <a:r>
              <a:rPr lang="id-ID" dirty="0" smtClean="0"/>
              <a:t>TIDAK LEBIH DARI 10 MENIT UNTUK DICERITAKAN</a:t>
            </a:r>
            <a:endParaRPr lang="id-ID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/>
            <a:r>
              <a:rPr lang="id-ID" sz="8000" b="1" dirty="0" smtClean="0"/>
              <a:t>MENGAPA </a:t>
            </a:r>
            <a:br>
              <a:rPr lang="id-ID" sz="8000" b="1" dirty="0" smtClean="0"/>
            </a:br>
            <a:r>
              <a:rPr lang="id-ID" sz="8000" b="1" dirty="0" smtClean="0"/>
              <a:t>EMOSI SAAT BELAJAR MEMPENGARUHI DAYA TANGKAP ??</a:t>
            </a:r>
            <a:endParaRPr lang="id-ID" sz="8000" b="1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id-ID" sz="8800" b="1" dirty="0" smtClean="0"/>
              <a:t>KARNA ADANYA SISTEM LIMBIK </a:t>
            </a:r>
            <a:br>
              <a:rPr lang="id-ID" sz="8800" b="1" dirty="0" smtClean="0"/>
            </a:br>
            <a:r>
              <a:rPr lang="id-ID" sz="8800" b="1" dirty="0" smtClean="0"/>
              <a:t>DI OTAK TENGAH KITA</a:t>
            </a:r>
            <a:endParaRPr lang="id-ID" sz="8800" b="1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86700" cy="857232"/>
          </a:xfrm>
        </p:spPr>
        <p:txBody>
          <a:bodyPr/>
          <a:lstStyle/>
          <a:p>
            <a:pPr algn="r"/>
            <a:r>
              <a:rPr lang="id-ID" dirty="0" smtClean="0"/>
              <a:t>MAZMUR 1:2-3 KUNCI SUKSES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id-ID" sz="3200" b="1" dirty="0" smtClean="0"/>
              <a:t>TETAPI YANG </a:t>
            </a:r>
            <a:r>
              <a:rPr lang="id-ID" sz="3200" b="1" dirty="0" smtClean="0">
                <a:solidFill>
                  <a:srgbClr val="FF0000"/>
                </a:solidFill>
              </a:rPr>
              <a:t>KESUKAANNYA</a:t>
            </a:r>
            <a:r>
              <a:rPr lang="id-ID" sz="3200" b="1" baseline="30000" dirty="0" smtClean="0">
                <a:solidFill>
                  <a:srgbClr val="FF0000"/>
                </a:solidFill>
              </a:rPr>
              <a:t>  </a:t>
            </a:r>
            <a:r>
              <a:rPr lang="id-ID" sz="3200" b="1" dirty="0" smtClean="0">
                <a:solidFill>
                  <a:srgbClr val="FF0000"/>
                </a:solidFill>
              </a:rPr>
              <a:t>  </a:t>
            </a:r>
          </a:p>
          <a:p>
            <a:pPr lvl="1">
              <a:buNone/>
            </a:pPr>
            <a:r>
              <a:rPr lang="id-ID" sz="3200" b="1" dirty="0" smtClean="0">
                <a:solidFill>
                  <a:srgbClr val="00B0F0"/>
                </a:solidFill>
              </a:rPr>
              <a:t>(MEDIS-OTAK TENGAH,</a:t>
            </a:r>
          </a:p>
          <a:p>
            <a:pPr lvl="1">
              <a:buNone/>
            </a:pPr>
            <a:r>
              <a:rPr lang="id-ID" sz="3200" b="1" dirty="0" smtClean="0">
                <a:solidFill>
                  <a:srgbClr val="00B0F0"/>
                </a:solidFill>
              </a:rPr>
              <a:t>SISTEM LIMBIK, KONTROL EMOSI )</a:t>
            </a:r>
          </a:p>
          <a:p>
            <a:pPr lvl="1">
              <a:buNone/>
            </a:pPr>
            <a:endParaRPr lang="id-ID" sz="3200" b="1" baseline="30000" dirty="0" smtClean="0">
              <a:solidFill>
                <a:srgbClr val="00B0F0"/>
              </a:solidFill>
            </a:endParaRPr>
          </a:p>
          <a:p>
            <a:pPr lvl="1">
              <a:buNone/>
            </a:pPr>
            <a:r>
              <a:rPr lang="id-ID" sz="3200" b="1" dirty="0" smtClean="0"/>
              <a:t>IALAH TAURAT TUHAN</a:t>
            </a:r>
            <a:r>
              <a:rPr lang="id-ID" sz="3200" b="1" baseline="30000" dirty="0" smtClean="0"/>
              <a:t> </a:t>
            </a:r>
          </a:p>
          <a:p>
            <a:pPr lvl="1" algn="ctr">
              <a:buNone/>
            </a:pPr>
            <a:endParaRPr lang="id-ID" sz="3200" b="1" dirty="0" smtClean="0"/>
          </a:p>
          <a:p>
            <a:pPr lvl="1">
              <a:buNone/>
            </a:pPr>
            <a:r>
              <a:rPr lang="id-ID" sz="3200" b="1" dirty="0" smtClean="0"/>
              <a:t>DAN YANG </a:t>
            </a:r>
            <a:r>
              <a:rPr lang="id-ID" sz="3200" b="1" dirty="0" smtClean="0">
                <a:solidFill>
                  <a:srgbClr val="FF0000"/>
                </a:solidFill>
              </a:rPr>
              <a:t>MERENUNGKAN</a:t>
            </a:r>
            <a:r>
              <a:rPr lang="id-ID" sz="3200" b="1" baseline="30000" dirty="0" smtClean="0"/>
              <a:t>  </a:t>
            </a:r>
          </a:p>
          <a:p>
            <a:pPr lvl="1">
              <a:buNone/>
            </a:pPr>
            <a:r>
              <a:rPr lang="id-ID" sz="3200" b="1" dirty="0" smtClean="0">
                <a:solidFill>
                  <a:srgbClr val="00B0F0"/>
                </a:solidFill>
              </a:rPr>
              <a:t>(PSIKOLOGIS-OTAK TENGAH, </a:t>
            </a:r>
          </a:p>
          <a:p>
            <a:pPr lvl="1">
              <a:buNone/>
            </a:pPr>
            <a:r>
              <a:rPr lang="id-ID" sz="3200" b="1" dirty="0" smtClean="0">
                <a:solidFill>
                  <a:srgbClr val="00B0F0"/>
                </a:solidFill>
              </a:rPr>
              <a:t>GELOMBANG ALPHA, KONDISI RELAKS)</a:t>
            </a:r>
          </a:p>
          <a:p>
            <a:pPr lvl="1">
              <a:buNone/>
            </a:pPr>
            <a:r>
              <a:rPr lang="id-ID" sz="3200" b="1" dirty="0" smtClean="0"/>
              <a:t>TAURAT ITU , SIANG DAN MALAM</a:t>
            </a:r>
            <a:r>
              <a:rPr lang="id-ID" sz="3200" b="1" baseline="30000" dirty="0" smtClean="0"/>
              <a:t> . </a:t>
            </a:r>
            <a:r>
              <a:rPr lang="id-ID" sz="3200" b="1" dirty="0" smtClean="0"/>
              <a:t> 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7429520" y="4786322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5’</a:t>
            </a:r>
            <a:endParaRPr lang="id-ID" sz="2800" b="1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>
              <a:buNone/>
            </a:pPr>
            <a:r>
              <a:rPr lang="id-ID" sz="3200" b="1" dirty="0" smtClean="0"/>
              <a:t>IA SEPERTI POHON,</a:t>
            </a:r>
            <a:r>
              <a:rPr lang="id-ID" sz="3200" b="1" baseline="30000" dirty="0" smtClean="0"/>
              <a:t> </a:t>
            </a:r>
            <a:r>
              <a:rPr lang="id-ID" sz="3200" b="1" dirty="0" smtClean="0"/>
              <a:t>YANG DITANAM  </a:t>
            </a:r>
          </a:p>
          <a:p>
            <a:pPr lvl="1" algn="ctr">
              <a:buNone/>
            </a:pPr>
            <a:r>
              <a:rPr lang="id-ID" sz="3200" b="1" dirty="0" smtClean="0"/>
              <a:t>DI TEPI ALIRAN</a:t>
            </a:r>
            <a:r>
              <a:rPr lang="id-ID" sz="3200" b="1" baseline="30000" dirty="0" smtClean="0"/>
              <a:t> </a:t>
            </a:r>
            <a:r>
              <a:rPr lang="id-ID" sz="3200" b="1" dirty="0" smtClean="0"/>
              <a:t>AIR</a:t>
            </a:r>
            <a:r>
              <a:rPr lang="id-ID" sz="3200" b="1" baseline="30000" dirty="0" smtClean="0"/>
              <a:t> </a:t>
            </a:r>
            <a:r>
              <a:rPr lang="id-ID" sz="3200" b="1" dirty="0" smtClean="0"/>
              <a:t> </a:t>
            </a:r>
          </a:p>
          <a:p>
            <a:pPr lvl="1" algn="ctr">
              <a:buNone/>
            </a:pPr>
            <a:r>
              <a:rPr lang="id-ID" sz="3200" b="1" dirty="0" smtClean="0"/>
              <a:t>YANG </a:t>
            </a:r>
            <a:r>
              <a:rPr lang="id-ID" sz="3200" b="1" dirty="0" smtClean="0">
                <a:solidFill>
                  <a:srgbClr val="FF0000"/>
                </a:solidFill>
              </a:rPr>
              <a:t>MENGHASILKAN BUAHNYA</a:t>
            </a:r>
            <a:r>
              <a:rPr lang="id-ID" sz="3200" b="1" baseline="30000" dirty="0" smtClean="0">
                <a:solidFill>
                  <a:srgbClr val="FF0000"/>
                </a:solidFill>
              </a:rPr>
              <a:t> </a:t>
            </a:r>
            <a:r>
              <a:rPr lang="id-ID" sz="3200" b="1" dirty="0" smtClean="0">
                <a:solidFill>
                  <a:srgbClr val="FF0000"/>
                </a:solidFill>
              </a:rPr>
              <a:t> </a:t>
            </a:r>
          </a:p>
          <a:p>
            <a:pPr lvl="1" algn="ctr">
              <a:buNone/>
            </a:pPr>
            <a:r>
              <a:rPr lang="id-ID" sz="3200" b="1" dirty="0" smtClean="0"/>
              <a:t>PADA MUSIMNYA, </a:t>
            </a:r>
          </a:p>
          <a:p>
            <a:pPr lvl="1" algn="ctr">
              <a:buNone/>
            </a:pPr>
            <a:r>
              <a:rPr lang="id-ID" sz="3200" b="1" dirty="0" smtClean="0"/>
              <a:t>DAN YANG TIDAK LAYU DAUNNYA;</a:t>
            </a:r>
            <a:r>
              <a:rPr lang="id-ID" sz="3200" b="1" baseline="30000" dirty="0" smtClean="0"/>
              <a:t> </a:t>
            </a:r>
          </a:p>
          <a:p>
            <a:pPr lvl="1" algn="ctr">
              <a:buNone/>
            </a:pPr>
            <a:r>
              <a:rPr lang="id-ID" sz="3200" b="1" dirty="0" smtClean="0"/>
              <a:t>APA SAJA YANG DIPERBUATNYA </a:t>
            </a:r>
            <a:r>
              <a:rPr lang="id-ID" sz="3200" b="1" dirty="0" smtClean="0">
                <a:solidFill>
                  <a:srgbClr val="FF0000"/>
                </a:solidFill>
              </a:rPr>
              <a:t>BERHASIL.</a:t>
            </a:r>
            <a:r>
              <a:rPr lang="id-ID" sz="3200" b="1" baseline="30000" dirty="0" smtClean="0"/>
              <a:t> </a:t>
            </a:r>
            <a:endParaRPr lang="id-ID" sz="3200" b="1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5812" y="1743589"/>
            <a:ext cx="4286517" cy="4800899"/>
          </a:xfr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8924925" cy="2058987"/>
          </a:xfrm>
        </p:spPr>
        <p:txBody>
          <a:bodyPr/>
          <a:lstStyle/>
          <a:p>
            <a:pPr algn="ctr" eaLnBrk="1" hangingPunct="1"/>
            <a:r>
              <a:rPr lang="id-ID" sz="4800" b="1" dirty="0" smtClean="0">
                <a:solidFill>
                  <a:srgbClr val="33CC33"/>
                </a:solidFill>
              </a:rPr>
              <a:t>SISTIM LIMBIK </a:t>
            </a:r>
            <a:br>
              <a:rPr lang="id-ID" sz="4800" b="1" dirty="0" smtClean="0">
                <a:solidFill>
                  <a:srgbClr val="33CC33"/>
                </a:solidFill>
              </a:rPr>
            </a:br>
            <a:r>
              <a:rPr lang="id-ID" sz="4800" b="1" dirty="0" smtClean="0">
                <a:solidFill>
                  <a:srgbClr val="33CC33"/>
                </a:solidFill>
              </a:rPr>
              <a:t>DALAM OTAK KITA</a:t>
            </a:r>
            <a:endParaRPr lang="en-US" sz="4800" b="1" dirty="0" smtClean="0">
              <a:solidFill>
                <a:srgbClr val="33CC33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3 bagian otak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28600"/>
            <a:ext cx="8686800" cy="6324600"/>
          </a:xfr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561975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US" sz="3800" smtClean="0"/>
              <a:t>SISTEM LIMBIC</a:t>
            </a:r>
          </a:p>
        </p:txBody>
      </p:sp>
      <p:pic>
        <p:nvPicPr>
          <p:cNvPr id="39939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914400"/>
            <a:ext cx="8458200" cy="5715000"/>
          </a:xfr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KESIMPULAN  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071546"/>
            <a:ext cx="9144000" cy="5557854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/>
              <a:t>	</a:t>
            </a:r>
            <a:endParaRPr lang="id-ID" sz="2400" b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/>
              <a:t>KARNA </a:t>
            </a:r>
            <a:r>
              <a:rPr lang="id-ID" sz="4000" b="1" dirty="0" smtClean="0"/>
              <a:t>MESENCEPHALON </a:t>
            </a:r>
            <a:r>
              <a:rPr lang="en-US" sz="4000" b="1" dirty="0" smtClean="0"/>
              <a:t>ITU BERPERAN DALAM </a:t>
            </a:r>
            <a:r>
              <a:rPr lang="id-ID" sz="4000" b="1" dirty="0" smtClean="0"/>
              <a:t> </a:t>
            </a:r>
            <a:r>
              <a:rPr lang="en-US" sz="4000" b="1" dirty="0" smtClean="0"/>
              <a:t>SISTEM LIMBIC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/>
              <a:t>YANG MENGATUR EMOSI,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MAKA KEGIATAN BELAJAR HARUSLAH MELIBATKAN EMOSI ANAK-ANAK.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ANAK-ANAK </a:t>
            </a:r>
            <a:r>
              <a:rPr lang="id-ID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HARUS DIBAWA PADA </a:t>
            </a:r>
            <a:endParaRPr lang="id-ID" sz="40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SUASANA SUKACITA </a:t>
            </a:r>
            <a:endParaRPr lang="id-ID" sz="40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id-ID" sz="4000" b="1" dirty="0" smtClean="0">
                <a:solidFill>
                  <a:srgbClr val="FF0000"/>
                </a:solidFill>
              </a:rPr>
              <a:t>/EMOSI POSITIF </a:t>
            </a:r>
            <a:r>
              <a:rPr lang="en-US" sz="4000" b="1" dirty="0" smtClean="0">
                <a:solidFill>
                  <a:srgbClr val="FF0000"/>
                </a:solidFill>
              </a:rPr>
              <a:t>DALAM BELAJAR, </a:t>
            </a:r>
            <a:endParaRPr lang="id-ID" sz="40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JAUHKAN KETEGANGAN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988770"/>
          </a:xfrm>
        </p:spPr>
        <p:txBody>
          <a:bodyPr/>
          <a:lstStyle/>
          <a:p>
            <a:pPr algn="ctr"/>
            <a:r>
              <a:rPr lang="id-ID" sz="8000" dirty="0" smtClean="0"/>
              <a:t>PIKIRAN SADAR </a:t>
            </a:r>
            <a:br>
              <a:rPr lang="id-ID" sz="8000" dirty="0" smtClean="0"/>
            </a:br>
            <a:r>
              <a:rPr lang="id-ID" sz="8000" dirty="0" smtClean="0"/>
              <a:t>VS</a:t>
            </a:r>
            <a:br>
              <a:rPr lang="id-ID" sz="8000" dirty="0" smtClean="0"/>
            </a:br>
            <a:r>
              <a:rPr lang="id-ID" sz="8000" dirty="0" smtClean="0"/>
              <a:t>PIKIRAN </a:t>
            </a:r>
            <a:br>
              <a:rPr lang="id-ID" sz="8000" dirty="0" smtClean="0"/>
            </a:br>
            <a:r>
              <a:rPr lang="id-ID" sz="8000" dirty="0" smtClean="0"/>
              <a:t>BAWAH SADAR</a:t>
            </a:r>
            <a:endParaRPr lang="id-ID" sz="80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.bp.blogspot.com/-tM62ukWK_QU/T89ThqHB5AI/AAAAAAAAABw/wCLD-Lz-vlg/s1600/diskusi+anim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-1"/>
            <a:ext cx="8143932" cy="5822717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57224" y="5500702"/>
            <a:ext cx="71438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MENONTON KLIP ‘SAPI GILA’</a:t>
            </a: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7429520" y="4429132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5’</a:t>
            </a:r>
            <a:endParaRPr lang="id-ID" sz="2800" b="1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pi gila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174" y="0"/>
            <a:ext cx="8429652" cy="6896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dirty="0" smtClean="0"/>
              <a:t>KALAU TIDAK  MASUK AKAL KENAPA KITA BISA MENGINGATNYA?</a:t>
            </a:r>
            <a:br>
              <a:rPr lang="id-ID" dirty="0" smtClean="0"/>
            </a:br>
            <a:r>
              <a:rPr lang="id-ID" dirty="0" smtClean="0"/>
              <a:t>KARNA PIKIRAN BAWAH SADAR MENANGKAP BAHASA GAMBAR, ENTAH ITU MASUK AKAL </a:t>
            </a:r>
            <a:br>
              <a:rPr lang="id-ID" dirty="0" smtClean="0"/>
            </a:br>
            <a:r>
              <a:rPr lang="id-ID" dirty="0" smtClean="0"/>
              <a:t>ATAU TIDAK</a:t>
            </a:r>
            <a:endParaRPr lang="id-ID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09700" y="2590800"/>
            <a:ext cx="6324600" cy="3962400"/>
          </a:xfrm>
          <a:noFill/>
        </p:spPr>
      </p:pic>
      <p:sp>
        <p:nvSpPr>
          <p:cNvPr id="63491" name="WordArt 3"/>
          <p:cNvSpPr>
            <a:spLocks noChangeArrowheads="1" noChangeShapeType="1" noTextEdit="1"/>
          </p:cNvSpPr>
          <p:nvPr/>
        </p:nvSpPr>
        <p:spPr bwMode="auto">
          <a:xfrm>
            <a:off x="457200" y="304800"/>
            <a:ext cx="8248650" cy="194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PIKIRAN BAWAH SADAR</a:t>
            </a:r>
          </a:p>
          <a:p>
            <a:pPr algn="ctr"/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MENANGKAP BAHASA GAMBAR /</a:t>
            </a:r>
          </a:p>
          <a:p>
            <a:pPr algn="ctr"/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IMAJINASI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86800" cy="12192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smtClean="0"/>
              <a:t>PIKIRAN SADAR DAN </a:t>
            </a:r>
            <a:br>
              <a:rPr lang="en-US" sz="4000" smtClean="0"/>
            </a:br>
            <a:r>
              <a:rPr lang="en-US" sz="4000" smtClean="0"/>
              <a:t>PIKIRAN BAWAH SADAR</a:t>
            </a:r>
          </a:p>
        </p:txBody>
      </p:sp>
      <p:pic>
        <p:nvPicPr>
          <p:cNvPr id="60419" name="Picture 3" descr="alam-bawah-sadar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447800"/>
            <a:ext cx="7696200" cy="51816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ChangeArrowheads="1"/>
          </p:cNvSpPr>
          <p:nvPr/>
        </p:nvSpPr>
        <p:spPr bwMode="auto">
          <a:xfrm>
            <a:off x="0" y="304800"/>
            <a:ext cx="89154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</a:rPr>
              <a:t>JIKA TERJADI PERTENTANGAN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</a:rPr>
              <a:t>DI ANTARA KEDUANYA,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</a:rPr>
              <a:t>PIKIRAN BAWAH SADAR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</a:rPr>
              <a:t>PASTI MENANG.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Times New Roman" pitchFamily="18" charset="0"/>
              </a:rPr>
              <a:t>SEPERTI GUNUNG YANG 10 % SAJA MUNCUL KE PERMUKAAN, PIKIRAN SADAR, 90 % DI DALAM PERUT BUMI, PIKIRAN BAWAH SADAR</a:t>
            </a:r>
          </a:p>
        </p:txBody>
      </p:sp>
    </p:spTree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/>
              <a:t>KESIMPULAN</a:t>
            </a:r>
          </a:p>
        </p:txBody>
      </p:sp>
      <p:sp>
        <p:nvSpPr>
          <p:cNvPr id="399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071546"/>
            <a:ext cx="9144000" cy="534828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/>
              <a:t>	PEMAKAIAN </a:t>
            </a:r>
            <a:r>
              <a:rPr lang="id-ID" sz="4000" b="1" dirty="0" smtClean="0"/>
              <a:t>BAHASA GAMBAR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 smtClean="0"/>
              <a:t>AKAN MEMUDAHKAN SISWA MEMASUKKAN INFORMASI KE PIKIRAN BAWAH SADAR, YANG MEMILIKI KEKUATAN 9 KALI LIPAT LEBIH KUAT DARIPADA PIKIRAN SADAR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DEFINISI BAHASA GAMBAR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200" dirty="0" smtClean="0"/>
              <a:t>DAPAT DILIHAT MATA- CONTOH GAMBAR, KOSTUME, DESIGN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200" dirty="0" smtClean="0"/>
              <a:t>DAPAT MERANGSANG IMAJINASI- CONTOH AROMA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200" dirty="0" smtClean="0"/>
              <a:t>DAPAT MEMBUAT INGATAN BEKERJA LEBIH TAJAM AKAN SEBUAH INFORMASI - CONTOH DENAH TEMPAT PESTA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200" dirty="0" smtClean="0"/>
              <a:t>DAPAT MENGGAMBARKAN SEBUAH PERISTIWA YANG DAPAT TERGAMBAR DENGAN JELAS DI PIKIRAN KITA- CONTOH FOTO NIKAH</a:t>
            </a:r>
            <a:endParaRPr lang="id-ID" sz="32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GAME JEBAKAN</a:t>
            </a:r>
            <a:endParaRPr lang="id-ID" dirty="0"/>
          </a:p>
        </p:txBody>
      </p:sp>
      <p:pic>
        <p:nvPicPr>
          <p:cNvPr id="88066" name="Picture 2" descr="http://www.marketing.co.id/wp-content/uploads/2012/01/jebakan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72494" cy="5368210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>
          <a:xfrm>
            <a:off x="6858016" y="357166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5’</a:t>
            </a:r>
            <a:endParaRPr lang="id-ID" sz="2800" b="1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pPr algn="ctr"/>
            <a:r>
              <a:rPr lang="id-ID" sz="7300" dirty="0" smtClean="0"/>
              <a:t>GAME </a:t>
            </a:r>
            <a:br>
              <a:rPr lang="id-ID" sz="7300" dirty="0" smtClean="0"/>
            </a:br>
            <a:r>
              <a:rPr lang="id-ID" sz="7300" dirty="0" smtClean="0"/>
              <a:t>BAHASA GAMBAR</a:t>
            </a:r>
            <a:br>
              <a:rPr lang="id-ID" sz="7300" dirty="0" smtClean="0"/>
            </a:br>
            <a:r>
              <a:rPr lang="id-ID" sz="7300" dirty="0" smtClean="0"/>
              <a:t/>
            </a:r>
            <a:br>
              <a:rPr lang="id-ID" sz="7300" dirty="0" smtClean="0"/>
            </a:br>
            <a:r>
              <a:rPr lang="id-ID" sz="7300" dirty="0" smtClean="0"/>
              <a:t>AROMA</a:t>
            </a:r>
            <a:br>
              <a:rPr lang="id-ID" sz="7300" dirty="0" smtClean="0"/>
            </a:br>
            <a:r>
              <a:rPr lang="id-ID" sz="7300" dirty="0" smtClean="0"/>
              <a:t>DAN </a:t>
            </a:r>
            <a:br>
              <a:rPr lang="id-ID" sz="7300" dirty="0" smtClean="0"/>
            </a:br>
            <a:r>
              <a:rPr lang="id-ID" sz="7300" dirty="0" smtClean="0"/>
              <a:t>TEKSTUR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d-ID" sz="8000" b="1" dirty="0" smtClean="0"/>
              <a:t>GAME BAHASA GAMBAR</a:t>
            </a:r>
            <a:br>
              <a:rPr lang="id-ID" sz="8000" b="1" dirty="0" smtClean="0"/>
            </a:br>
            <a:r>
              <a:rPr lang="id-ID" sz="8000" b="1" dirty="0" smtClean="0"/>
              <a:t>DARI </a:t>
            </a:r>
            <a:br>
              <a:rPr lang="id-ID" sz="8000" b="1" dirty="0" smtClean="0"/>
            </a:br>
            <a:r>
              <a:rPr lang="id-ID" sz="8000" b="1" dirty="0" smtClean="0"/>
              <a:t>GAMBAR-GAMBAR BERIKUT</a:t>
            </a:r>
            <a:endParaRPr lang="id-ID" sz="8000" b="1" dirty="0"/>
          </a:p>
        </p:txBody>
      </p:sp>
      <p:sp>
        <p:nvSpPr>
          <p:cNvPr id="4" name="5-Point Star 3"/>
          <p:cNvSpPr/>
          <p:nvPr/>
        </p:nvSpPr>
        <p:spPr>
          <a:xfrm>
            <a:off x="7429520" y="5000612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10’</a:t>
            </a:r>
            <a:endParaRPr lang="id-ID" sz="2800" b="1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290" name="Picture 2" descr="https://fbcdn-sphotos-f-a.akamaihd.net/hphotos-ak-prn1/931188_10151413022435843_169406539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2043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d.ak.fbcdn.net/hphotos-ak-ash3/486707_349208181868507_179408533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5655" y="0"/>
            <a:ext cx="463269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e.ak.fbcdn.net/hphotos-ak-frc1/485516_350136095109049_139682494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9973" y="2536012"/>
            <a:ext cx="3804055" cy="2536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e.ak.fbcdn.net/hphotos-ak-frc1/485516_350136095109049_139682494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226" name="Picture 2" descr="http://sphotos-a.ak.fbcdn.net/hphotos-ak-ash3/575427_346172028838789_23996146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42" y="1857364"/>
            <a:ext cx="2143117" cy="21431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226" name="Picture 2" descr="http://sphotos-a.ak.fbcdn.net/hphotos-ak-ash3/575427_346172028838789_23996146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photos-a.ak.fbcdn.net/hphotos-ak-prn1/945898_345948082194517_196329064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5539" y="0"/>
            <a:ext cx="5392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www.ebibleteacher.com/sites/default/files/powerpoint-backgrounds/1/praisepix-christ-crucified.jpg?13109704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nie Ralli3 Annie Rallis hand painting illusion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4529" y="0"/>
            <a:ext cx="52149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to: 1. Click on the picture&#10;2. Write TURN in comment &#10;3. Watch and see what develops&#10;&#10;More creative &amp; fun stuff over at www.graffitikings.co.uk&#10;&#10; 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723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SESI IV 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ENAM GAYA BELAJAR MANUSIA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MENURUT VERSI ALKITAB</a:t>
            </a:r>
            <a:endParaRPr lang="id-ID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870700" cy="2438400"/>
          </a:xfrm>
        </p:spPr>
        <p:txBody>
          <a:bodyPr/>
          <a:lstStyle/>
          <a:p>
            <a:r>
              <a:rPr lang="id-ID" dirty="0" smtClean="0"/>
              <a:t>3 </a:t>
            </a:r>
            <a:r>
              <a:rPr lang="en-US" dirty="0" smtClean="0"/>
              <a:t>GAYA </a:t>
            </a:r>
            <a:r>
              <a:rPr lang="en-US" dirty="0"/>
              <a:t>BELAJAR</a:t>
            </a:r>
            <a:br>
              <a:rPr lang="en-US" dirty="0"/>
            </a:br>
            <a:r>
              <a:rPr lang="en-US" dirty="0"/>
              <a:t>MENURUT </a:t>
            </a:r>
            <a:br>
              <a:rPr lang="en-US" dirty="0"/>
            </a:br>
            <a:r>
              <a:rPr lang="en-US" dirty="0" smtClean="0"/>
              <a:t> Bobbi </a:t>
            </a:r>
            <a:r>
              <a:rPr lang="en-US" dirty="0" err="1" smtClean="0"/>
              <a:t>DePorter</a:t>
            </a:r>
            <a:endParaRPr lang="en-US" dirty="0"/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38425"/>
            <a:ext cx="8229600" cy="3492500"/>
          </a:xfrm>
        </p:spPr>
        <p:txBody>
          <a:bodyPr>
            <a:normAutofit/>
          </a:bodyPr>
          <a:lstStyle/>
          <a:p>
            <a:r>
              <a:rPr lang="en-US" sz="6000" b="1" dirty="0"/>
              <a:t>VISUAL</a:t>
            </a:r>
          </a:p>
          <a:p>
            <a:r>
              <a:rPr lang="en-US" sz="6000" b="1" dirty="0"/>
              <a:t>AUDITORY</a:t>
            </a:r>
          </a:p>
          <a:p>
            <a:r>
              <a:rPr lang="en-US" sz="6000" b="1" dirty="0"/>
              <a:t>KINESTETIK</a:t>
            </a:r>
          </a:p>
        </p:txBody>
      </p:sp>
      <p:pic>
        <p:nvPicPr>
          <p:cNvPr id="29698" name="Picture 2" descr="https://www.geni.org/globalenergy/assets/photos/bobbi_deporter.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428868"/>
            <a:ext cx="3214710" cy="4179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6 GAYA BELAJAR MENURUT ALKITAB</a:t>
            </a:r>
            <a:br>
              <a:rPr lang="id-ID" dirty="0" smtClean="0"/>
            </a:br>
            <a:r>
              <a:rPr lang="id-ID" dirty="0" smtClean="0"/>
              <a:t>BILANGAN 12; 6-8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190468" name="Picture 4" descr="http://forthesomedaybook.files.wordpress.com/2010/08/mos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285860"/>
            <a:ext cx="6286544" cy="542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id-ID" dirty="0" smtClean="0"/>
              <a:t>BILANGAN 12: 6-8 </a:t>
            </a:r>
            <a:br>
              <a:rPr lang="id-ID" dirty="0" smtClean="0"/>
            </a:br>
            <a:r>
              <a:rPr lang="id-ID" dirty="0" smtClean="0"/>
              <a:t>DEfINISI ILAHI TENTANG GAYA 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43182"/>
            <a:ext cx="9144000" cy="4214818"/>
          </a:xfrm>
        </p:spPr>
        <p:txBody>
          <a:bodyPr>
            <a:normAutofit/>
          </a:bodyPr>
          <a:lstStyle/>
          <a:p>
            <a:r>
              <a:rPr lang="id-ID" b="1" dirty="0" smtClean="0"/>
              <a:t>AUDIO			: BERBICARA</a:t>
            </a:r>
          </a:p>
          <a:p>
            <a:r>
              <a:rPr lang="id-ID" b="1" dirty="0" smtClean="0"/>
              <a:t>VISUAL			: PENGELIHATAN</a:t>
            </a:r>
          </a:p>
          <a:p>
            <a:r>
              <a:rPr lang="id-ID" b="1" dirty="0" smtClean="0"/>
              <a:t>AUDIO VISUAL		: MIMPI</a:t>
            </a:r>
          </a:p>
          <a:p>
            <a:r>
              <a:rPr lang="id-ID" b="1" dirty="0" smtClean="0"/>
              <a:t>KINESTETIK		: BERHADAP-HADAPAN</a:t>
            </a:r>
          </a:p>
          <a:p>
            <a:r>
              <a:rPr lang="id-ID" b="1" dirty="0" smtClean="0"/>
              <a:t>HUBUNGAN		: TERUS TERANG</a:t>
            </a:r>
          </a:p>
          <a:p>
            <a:r>
              <a:rPr lang="id-ID" b="1" dirty="0" smtClean="0"/>
              <a:t>LIFESTYLE		: MEMANDANG RUPA TUHAN</a:t>
            </a:r>
            <a:endParaRPr lang="id-ID" b="1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d-ID" dirty="0" smtClean="0"/>
              <a:t>MENGAPA - TERUS TERANG-</a:t>
            </a:r>
            <a:br>
              <a:rPr lang="id-ID" dirty="0" smtClean="0"/>
            </a:br>
            <a:r>
              <a:rPr lang="id-ID" dirty="0" smtClean="0"/>
              <a:t>DIKATEGORIKAN SEBAGAI</a:t>
            </a:r>
            <a:br>
              <a:rPr lang="id-ID" dirty="0" smtClean="0"/>
            </a:br>
            <a:r>
              <a:rPr lang="id-ID" dirty="0" smtClean="0"/>
              <a:t>GAYA BELAJAR HUBUNGAN?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BANDINGKAN DENGAN</a:t>
            </a:r>
            <a:br>
              <a:rPr lang="id-ID" dirty="0" smtClean="0"/>
            </a:br>
            <a:r>
              <a:rPr lang="id-ID" dirty="0" smtClean="0"/>
              <a:t>MIMPI FIRAUN</a:t>
            </a:r>
            <a:br>
              <a:rPr lang="id-ID" dirty="0" smtClean="0"/>
            </a:br>
            <a:r>
              <a:rPr lang="id-ID" dirty="0" smtClean="0"/>
              <a:t>MIMPI NEBUKADNEZAR</a:t>
            </a:r>
            <a:br>
              <a:rPr lang="id-ID" dirty="0" smtClean="0"/>
            </a:br>
            <a:r>
              <a:rPr lang="id-ID" dirty="0" smtClean="0"/>
              <a:t>MIMPI PETRUS – BINATANG HARAM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DALAM SEBUAH HUBUNGAN MENDALAM TIDAK ADA TEKA TEKI/ RAHASIA</a:t>
            </a:r>
            <a:endParaRPr lang="id-ID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1. GAYA BELAJAR AUDIO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187394" name="Picture 2" descr="https://encrypted-tbn2.gstatic.com/images?q=tbn:ANd9GcRQCRKnTjVr1MQ9ZjCxViobVZxF02QlLeeBYigBONDGM65GgaO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71810"/>
            <a:ext cx="4293668" cy="350046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42862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1. GAYA BELAJAR AUDIO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3426" name="Picture 2" descr="http://upload.wikimedia.org/wikipedia/commons/thumb/b/b8/Ear.jpg/250px-E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00107"/>
            <a:ext cx="3571900" cy="5600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143644"/>
          </a:xfrm>
        </p:spPr>
        <p:txBody>
          <a:bodyPr>
            <a:normAutofit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2143109" y="0"/>
            <a:ext cx="7000892" cy="8402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id-ID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CONTOH PADA HIDUP ABRAHAM</a:t>
            </a:r>
          </a:p>
          <a:p>
            <a:pPr marL="914400" indent="-914400"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GAYA BELAJAR AUDIO </a:t>
            </a:r>
          </a:p>
          <a:p>
            <a:pPr marL="914400" indent="-914400"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KEJ 12; 1-3 </a:t>
            </a:r>
          </a:p>
          <a:p>
            <a:pPr marL="914400" indent="-914400"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BERFIRMANLAH TUHAN</a:t>
            </a:r>
          </a:p>
          <a:p>
            <a:pPr marL="914400" indent="-914400" algn="ctr"/>
            <a:endParaRPr lang="id-ID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914400" indent="-914400"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</a:p>
        </p:txBody>
      </p:sp>
      <p:pic>
        <p:nvPicPr>
          <p:cNvPr id="5" name="Picture 2" descr="http://preprod.meltem-int.com/marie/blog/wp-content/uploads/2010/10/Abrah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152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24003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914400" indent="-914400" algn="ctr">
              <a:buNone/>
            </a:pPr>
            <a:r>
              <a:rPr lang="id-ID" sz="6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TAHAP MENGETAHUI: </a:t>
            </a:r>
          </a:p>
          <a:p>
            <a:pPr marL="914400" indent="-914400" algn="ctr">
              <a:buNone/>
            </a:pPr>
            <a:r>
              <a:rPr lang="id-ID" sz="6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TAHU SECARA UMUM</a:t>
            </a:r>
          </a:p>
        </p:txBody>
      </p:sp>
      <p:pic>
        <p:nvPicPr>
          <p:cNvPr id="101378" name="Picture 2" descr="http://nyunyu.com/medias/2012/07/Kuis-Pengetahuan-Umu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857496"/>
            <a:ext cx="57150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apoenkreseach.files.wordpress.com/2011/09/bangga-jadi-guru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312" y="-3968"/>
            <a:ext cx="6457376" cy="657623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GURU MENERANGKAN</a:t>
            </a:r>
            <a:br>
              <a:rPr lang="id-ID" b="1" dirty="0" smtClean="0"/>
            </a:br>
            <a:r>
              <a:rPr lang="id-ID" b="1" dirty="0" smtClean="0"/>
              <a:t>AKU MENDENGAR</a:t>
            </a:r>
            <a:endParaRPr lang="id-ID" b="1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CONTOH DI SEKOLAH MINGGU</a:t>
            </a:r>
            <a:br>
              <a:rPr lang="id-ID" b="1" dirty="0" smtClean="0"/>
            </a:br>
            <a:r>
              <a:rPr lang="id-ID" b="1" dirty="0" smtClean="0"/>
              <a:t>STORY/ CERITA ALKITAB</a:t>
            </a:r>
            <a:br>
              <a:rPr lang="id-ID" b="1" dirty="0" smtClean="0"/>
            </a:br>
            <a:endParaRPr lang="id-ID" b="1" dirty="0"/>
          </a:p>
        </p:txBody>
      </p:sp>
      <p:pic>
        <p:nvPicPr>
          <p:cNvPr id="99330" name="Picture 2" descr="http://img.carapedia.com/images/article/pendidikan-profesi-guru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863" y="1857364"/>
            <a:ext cx="5248275" cy="445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id-ID" b="1" dirty="0" smtClean="0"/>
              <a:t>CONTOH DI DUNIA NYATA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0562" y="1600200"/>
            <a:ext cx="4643438" cy="454344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b="1" dirty="0" smtClean="0"/>
              <a:t>MENDENGAR PEMBACAAN RESEP CIPTAAN CHEF MARINKA</a:t>
            </a:r>
          </a:p>
          <a:p>
            <a:pPr algn="ctr">
              <a:buNone/>
            </a:pPr>
            <a:r>
              <a:rPr lang="id-ID" b="1" dirty="0" smtClean="0"/>
              <a:t> LEWAT RADIO, </a:t>
            </a:r>
          </a:p>
          <a:p>
            <a:pPr algn="ctr">
              <a:buNone/>
            </a:pPr>
            <a:r>
              <a:rPr lang="id-ID" b="1" dirty="0" smtClean="0"/>
              <a:t>TANPA MEMPRAKTEKKANNYA SENDIRI</a:t>
            </a:r>
            <a:endParaRPr lang="id-ID" b="1" dirty="0"/>
          </a:p>
        </p:txBody>
      </p:sp>
      <p:pic>
        <p:nvPicPr>
          <p:cNvPr id="98306" name="Picture 2" descr="http://2.bp.blogspot.com/-FH2rxEG9Y38/TfcqC90pmrI/AAAAAAAAAC4/J1YqRUPAWRU/s1600/penyi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4500592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9144000" cy="1142984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742950" indent="-742950"/>
            <a:r>
              <a:rPr lang="en-US" b="1" dirty="0"/>
              <a:t>FUNGSI </a:t>
            </a:r>
            <a:r>
              <a:rPr lang="id-ID" b="1" dirty="0" smtClean="0"/>
              <a:t>OTAK MESENCEPHALON</a:t>
            </a:r>
            <a:br>
              <a:rPr lang="id-ID" b="1" dirty="0" smtClean="0"/>
            </a:br>
            <a:r>
              <a:rPr lang="id-ID" b="1" dirty="0" smtClean="0"/>
              <a:t>FUNGSI </a:t>
            </a:r>
            <a:r>
              <a:rPr lang="en-US" b="1" dirty="0" smtClean="0"/>
              <a:t>AUDIO</a:t>
            </a:r>
            <a:endParaRPr lang="en-US" b="1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643446"/>
            <a:ext cx="9144000" cy="221455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1" algn="ctr">
              <a:lnSpc>
                <a:spcPct val="90000"/>
              </a:lnSpc>
              <a:buNone/>
            </a:pPr>
            <a:r>
              <a:rPr lang="en-US" sz="3900" b="1" dirty="0"/>
              <a:t>PUSAT </a:t>
            </a:r>
            <a:r>
              <a:rPr lang="en-US" sz="3900" b="1" dirty="0" smtClean="0"/>
              <a:t>PENDENGARAN</a:t>
            </a:r>
            <a:r>
              <a:rPr lang="id-ID" sz="3900" b="1" dirty="0" smtClean="0"/>
              <a:t>, </a:t>
            </a:r>
            <a:r>
              <a:rPr lang="en-US" sz="3900" b="1" dirty="0" smtClean="0"/>
              <a:t>MENERIMA</a:t>
            </a:r>
            <a:r>
              <a:rPr lang="id-ID" sz="3900" b="1" dirty="0" smtClean="0"/>
              <a:t> </a:t>
            </a:r>
            <a:r>
              <a:rPr lang="en-US" sz="3900" b="1" dirty="0" smtClean="0"/>
              <a:t>SINYAL</a:t>
            </a:r>
            <a:r>
              <a:rPr lang="id-ID" sz="3900" b="1" dirty="0" smtClean="0"/>
              <a:t>, </a:t>
            </a:r>
            <a:r>
              <a:rPr lang="en-US" sz="3900" b="1" dirty="0" smtClean="0"/>
              <a:t>MENERUSKANNYA </a:t>
            </a:r>
            <a:r>
              <a:rPr lang="en-US" sz="3900" b="1" dirty="0"/>
              <a:t>KE </a:t>
            </a:r>
            <a:r>
              <a:rPr lang="en-US" sz="3900" b="1" dirty="0" smtClean="0"/>
              <a:t>KORTEKS </a:t>
            </a:r>
            <a:r>
              <a:rPr lang="en-US" sz="3900" b="1" dirty="0"/>
              <a:t>PENDENGARAN </a:t>
            </a:r>
            <a:r>
              <a:rPr lang="en-US" sz="3900" b="1" dirty="0" smtClean="0"/>
              <a:t>/PRIM</a:t>
            </a:r>
            <a:r>
              <a:rPr lang="id-ID" sz="3900" b="1" dirty="0" smtClean="0"/>
              <a:t>A</a:t>
            </a:r>
            <a:r>
              <a:rPr lang="en-US" sz="3900" b="1" dirty="0" smtClean="0"/>
              <a:t>RY </a:t>
            </a:r>
            <a:r>
              <a:rPr lang="en-US" sz="3900" b="1" dirty="0"/>
              <a:t>AUDITORY CORTEKS</a:t>
            </a:r>
          </a:p>
        </p:txBody>
      </p:sp>
      <p:pic>
        <p:nvPicPr>
          <p:cNvPr id="97282" name="Picture 2" descr="http://scienceblogs.com/thoughtfulanimal/wp-content/blogs.dir/351/files/2012/04/i-fd4466953eae4a1f63c1ea0eebedefd6-wernic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3386" y="1142984"/>
            <a:ext cx="5577229" cy="35004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74" y="1"/>
            <a:ext cx="8429652" cy="40719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  <p:pic>
        <p:nvPicPr>
          <p:cNvPr id="96260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181475"/>
            <a:ext cx="2314575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275749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b="1" i="1" dirty="0" smtClean="0"/>
              <a:t>SAMPAI PADA TAHAP INI , ANDA BERFUNGSI SEBAGAI SPEAKER/PEMBICARA</a:t>
            </a:r>
            <a:endParaRPr lang="id-ID" dirty="0" smtClean="0"/>
          </a:p>
          <a:p>
            <a:pPr algn="ctr">
              <a:buNone/>
            </a:pPr>
            <a:r>
              <a:rPr lang="en-US" b="1" i="1" dirty="0" smtClean="0"/>
              <a:t> SPEAKER: </a:t>
            </a:r>
            <a:r>
              <a:rPr lang="en-US" dirty="0" smtClean="0"/>
              <a:t>MENYAMPAIKAN PENGETAHUAN DENGAN CARA MEMBERI TAHU, MEMBERI PENGERTIAN DAN PEMAHAMAN</a:t>
            </a:r>
            <a:endParaRPr lang="id-ID" dirty="0" smtClean="0"/>
          </a:p>
          <a:p>
            <a:endParaRPr lang="id-ID" dirty="0" smtClean="0"/>
          </a:p>
          <a:p>
            <a:pPr>
              <a:buNone/>
            </a:pPr>
            <a:endParaRPr lang="id-ID" dirty="0"/>
          </a:p>
        </p:txBody>
      </p:sp>
      <p:pic>
        <p:nvPicPr>
          <p:cNvPr id="95234" name="Picture 2" descr="http://gurubisa.files.wordpress.com/2012/03/guru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5900" y="3143248"/>
            <a:ext cx="6172200" cy="3276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d-ID" sz="4000" dirty="0" smtClean="0"/>
              <a:t>2. GAYA BELAJAR VISUAL</a:t>
            </a:r>
            <a:br>
              <a:rPr lang="id-ID" sz="4000" dirty="0" smtClean="0"/>
            </a:br>
            <a:r>
              <a:rPr lang="id-ID" sz="4000" dirty="0" smtClean="0">
                <a:solidFill>
                  <a:srgbClr val="FF0000"/>
                </a:solidFill>
              </a:rPr>
              <a:t>VISUAL/CERMIN</a:t>
            </a:r>
            <a:endParaRPr lang="id-ID" sz="4000" dirty="0">
              <a:solidFill>
                <a:srgbClr val="FF0000"/>
              </a:solidFill>
            </a:endParaRPr>
          </a:p>
        </p:txBody>
      </p:sp>
      <p:pic>
        <p:nvPicPr>
          <p:cNvPr id="94210" name="Picture 2" descr="http://stat.ks.kidsklik.com/statics/files/2011/04/130165495217684348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45314"/>
            <a:ext cx="5072066" cy="3531485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000240"/>
            <a:ext cx="3929058" cy="484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CONTOH PADA HIDUP ABRAHAM</a:t>
            </a:r>
            <a:br>
              <a:rPr lang="id-ID" dirty="0" smtClean="0"/>
            </a:br>
            <a:r>
              <a:rPr lang="id-ID" dirty="0" smtClean="0"/>
              <a:t>GAYA BELAJAR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1746" y="1142984"/>
            <a:ext cx="6472254" cy="571501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base">
              <a:buNone/>
            </a:pPr>
            <a:r>
              <a:rPr lang="id-ID" b="1" dirty="0" smtClean="0"/>
              <a:t>KEJ 12: 7</a:t>
            </a:r>
            <a:endParaRPr lang="id-ID" dirty="0" smtClean="0"/>
          </a:p>
          <a:p>
            <a:pPr algn="ctr" fontAlgn="base">
              <a:buNone/>
            </a:pPr>
            <a:r>
              <a:rPr lang="id-ID" dirty="0" smtClean="0"/>
              <a:t>KETIKA ITU TUHAN </a:t>
            </a:r>
            <a:r>
              <a:rPr lang="id-ID" b="1" dirty="0" smtClean="0"/>
              <a:t>MENAMPAKKAN DIRI</a:t>
            </a:r>
            <a:r>
              <a:rPr lang="id-ID" dirty="0" smtClean="0"/>
              <a:t> KEPADA ABRAM</a:t>
            </a:r>
            <a:r>
              <a:rPr lang="id-ID" baseline="30000" dirty="0" smtClean="0"/>
              <a:t> </a:t>
            </a:r>
            <a:r>
              <a:rPr lang="id-ID" dirty="0" smtClean="0"/>
              <a:t> DAN BERFIRMAN: "AKU AKAN MEMBERIKAN NEGERI</a:t>
            </a:r>
            <a:r>
              <a:rPr lang="id-ID" baseline="30000" dirty="0" smtClean="0"/>
              <a:t> </a:t>
            </a:r>
            <a:r>
              <a:rPr lang="id-ID" dirty="0" smtClean="0"/>
              <a:t> INI KEPADA KETURUNANMU." </a:t>
            </a:r>
          </a:p>
          <a:p>
            <a:pPr algn="ctr">
              <a:buNone/>
            </a:pPr>
            <a:endParaRPr lang="id-ID" dirty="0"/>
          </a:p>
        </p:txBody>
      </p:sp>
      <p:pic>
        <p:nvPicPr>
          <p:cNvPr id="93188" name="Picture 4" descr="http://4.bp.blogspot.com/-JXH-bqfBcWE/TgJAJNX1UjI/AAAAAAAAAVA/qgy871X7QgQ/s1600/AB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2714048" cy="3357586"/>
          </a:xfrm>
          <a:prstGeom prst="rect">
            <a:avLst/>
          </a:prstGeom>
          <a:noFill/>
        </p:spPr>
      </p:pic>
      <p:pic>
        <p:nvPicPr>
          <p:cNvPr id="93190" name="Picture 6" descr="http://www.bible-history.com/map-israel-joshua/map-7-nations-of-canaan_sh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498124"/>
            <a:ext cx="2214546" cy="2359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4000528" cy="62865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sz="4400" dirty="0" smtClean="0"/>
              <a:t>GAYA BELAJAR VISUAL- </a:t>
            </a:r>
          </a:p>
          <a:p>
            <a:pPr algn="ctr">
              <a:buNone/>
            </a:pPr>
            <a:r>
              <a:rPr lang="id-ID" sz="4400" dirty="0" smtClean="0"/>
              <a:t>HANYA SAMPAI TAHAPAN </a:t>
            </a:r>
            <a:r>
              <a:rPr lang="id-ID" sz="4400" b="1" dirty="0" smtClean="0"/>
              <a:t>MEMAHAMI</a:t>
            </a:r>
            <a:r>
              <a:rPr lang="id-ID" sz="4400" dirty="0" smtClean="0"/>
              <a:t>- </a:t>
            </a:r>
          </a:p>
          <a:p>
            <a:pPr algn="ctr">
              <a:buNone/>
            </a:pPr>
            <a:r>
              <a:rPr lang="id-ID" sz="4400" dirty="0" smtClean="0"/>
              <a:t>MENGERTI DENGAN LEBIH DETAIL </a:t>
            </a:r>
          </a:p>
          <a:p>
            <a:pPr algn="ctr">
              <a:buNone/>
            </a:pPr>
            <a:r>
              <a:rPr lang="id-ID" sz="4400" dirty="0" smtClean="0"/>
              <a:t>DAN DAPAT MENJELASKAN </a:t>
            </a:r>
          </a:p>
          <a:p>
            <a:pPr algn="ctr">
              <a:buNone/>
            </a:pPr>
            <a:r>
              <a:rPr lang="id-ID" sz="4400" dirty="0" smtClean="0"/>
              <a:t>PADA PIHAK LAIN</a:t>
            </a:r>
          </a:p>
          <a:p>
            <a:pPr algn="ctr"/>
            <a:endParaRPr lang="id-ID" sz="4400" dirty="0"/>
          </a:p>
        </p:txBody>
      </p:sp>
      <p:pic>
        <p:nvPicPr>
          <p:cNvPr id="92162" name="Picture 2" descr="http://lenterakecil.com/wp-content/uploads/2011/11/sisw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071546"/>
            <a:ext cx="4500594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0680" y="0"/>
            <a:ext cx="3943320" cy="2357454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fontAlgn="base">
              <a:buNone/>
            </a:pPr>
            <a:r>
              <a:rPr lang="id-I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GURUKU MENUNJUKKAN</a:t>
            </a:r>
          </a:p>
          <a:p>
            <a:pPr algn="ctr" fontAlgn="base">
              <a:buNone/>
            </a:pPr>
            <a:r>
              <a:rPr lang="id-I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AKU MELIHAT</a:t>
            </a:r>
          </a:p>
          <a:p>
            <a:pPr algn="ctr">
              <a:buNone/>
            </a:pPr>
            <a:endParaRPr lang="id-ID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1138" name="Picture 2" descr="http://andy.web.id/wp-content/uploads/2010/01/guru-kencing-berdiri-murid-kencing-berla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5182559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57628"/>
            <a:ext cx="9144000" cy="30003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4000" b="1" dirty="0" smtClean="0"/>
              <a:t>CONTOH DI SEKOLAH MINGGU: </a:t>
            </a:r>
          </a:p>
          <a:p>
            <a:pPr algn="ctr">
              <a:buNone/>
            </a:pPr>
            <a:r>
              <a:rPr lang="id-ID" sz="4000" b="1" dirty="0" smtClean="0"/>
              <a:t>MELIHAT GAMBAR YANG DIHADIRKAN GURU DI KELAS </a:t>
            </a:r>
          </a:p>
          <a:p>
            <a:pPr algn="ctr">
              <a:buNone/>
            </a:pPr>
            <a:r>
              <a:rPr lang="id-ID" sz="4000" b="1" dirty="0" smtClean="0"/>
              <a:t>SAAT GURU MENGAJAR, DLL</a:t>
            </a:r>
            <a:endParaRPr lang="id-ID" sz="4000" b="1" dirty="0"/>
          </a:p>
        </p:txBody>
      </p:sp>
      <p:pic>
        <p:nvPicPr>
          <p:cNvPr id="90116" name="Picture 4" descr="http://yosephvera.files.wordpress.com/2013/05/b-karya-sekolah-minggu-mu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9465" y="0"/>
            <a:ext cx="5745071" cy="3895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314324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CONTOH DI DUNIA NYATA: </a:t>
            </a:r>
          </a:p>
          <a:p>
            <a:pPr algn="ctr">
              <a:buNone/>
            </a:pPr>
            <a:r>
              <a:rPr lang="id-ID" sz="4000" b="1" dirty="0" smtClean="0"/>
              <a:t>MELIHAT RESEP DAN FOTO MASAKAN  </a:t>
            </a:r>
          </a:p>
          <a:p>
            <a:pPr algn="ctr">
              <a:buNone/>
            </a:pPr>
            <a:r>
              <a:rPr lang="id-ID" sz="4000" b="1" dirty="0" smtClean="0"/>
              <a:t>CHEF MARINKA DI MAJALAH, </a:t>
            </a:r>
          </a:p>
          <a:p>
            <a:pPr algn="ctr">
              <a:buNone/>
            </a:pPr>
            <a:r>
              <a:rPr lang="id-ID" sz="4000" b="1" dirty="0" smtClean="0"/>
              <a:t>TANPA  MEMPRAKTEKKANNYA SENDIRI</a:t>
            </a:r>
          </a:p>
          <a:p>
            <a:pPr algn="ctr"/>
            <a:endParaRPr lang="id-ID" sz="4000" b="1" dirty="0"/>
          </a:p>
        </p:txBody>
      </p:sp>
      <p:pic>
        <p:nvPicPr>
          <p:cNvPr id="89090" name="Picture 2" descr="http://bretso.files.wordpress.com/2009/09/joy_recipe_p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7190" y="3143248"/>
            <a:ext cx="6729621" cy="3714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742950" indent="-742950"/>
            <a:r>
              <a:rPr lang="id-ID" dirty="0" smtClean="0"/>
              <a:t>FUNGSI OTAK MESENCEPHALON</a:t>
            </a:r>
            <a:br>
              <a:rPr lang="id-ID" dirty="0" smtClean="0"/>
            </a:br>
            <a:r>
              <a:rPr lang="en-US" dirty="0" smtClean="0"/>
              <a:t>FUNGSI </a:t>
            </a:r>
            <a:r>
              <a:rPr lang="en-US" dirty="0"/>
              <a:t>VISUAL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4572000" cy="54102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lvl="1">
              <a:lnSpc>
                <a:spcPct val="90000"/>
              </a:lnSpc>
            </a:pPr>
            <a:r>
              <a:rPr lang="en-US" sz="3900" dirty="0"/>
              <a:t>RESPON MELIHAT</a:t>
            </a:r>
          </a:p>
          <a:p>
            <a:pPr lvl="1">
              <a:lnSpc>
                <a:spcPct val="90000"/>
              </a:lnSpc>
            </a:pPr>
            <a:r>
              <a:rPr lang="en-US" sz="3900" dirty="0"/>
              <a:t>BOLA MATA</a:t>
            </a:r>
          </a:p>
          <a:p>
            <a:pPr lvl="1">
              <a:lnSpc>
                <a:spcPct val="90000"/>
              </a:lnSpc>
            </a:pPr>
            <a:r>
              <a:rPr lang="en-US" sz="3900" dirty="0"/>
              <a:t>LENSA MATA</a:t>
            </a:r>
          </a:p>
          <a:p>
            <a:pPr lvl="1">
              <a:lnSpc>
                <a:spcPct val="90000"/>
              </a:lnSpc>
            </a:pPr>
            <a:r>
              <a:rPr lang="en-US" sz="3900" dirty="0"/>
              <a:t>DIAMETER PUPIL</a:t>
            </a:r>
          </a:p>
          <a:p>
            <a:pPr lvl="1">
              <a:lnSpc>
                <a:spcPct val="90000"/>
              </a:lnSpc>
            </a:pPr>
            <a:r>
              <a:rPr lang="en-US" sz="3900" dirty="0"/>
              <a:t>SARAF VISUAL</a:t>
            </a:r>
          </a:p>
          <a:p>
            <a:pPr lvl="1">
              <a:lnSpc>
                <a:spcPct val="90000"/>
              </a:lnSpc>
            </a:pPr>
            <a:r>
              <a:rPr lang="en-US" sz="3900" dirty="0"/>
              <a:t>REFLEKS MATA</a:t>
            </a:r>
          </a:p>
        </p:txBody>
      </p:sp>
      <p:pic>
        <p:nvPicPr>
          <p:cNvPr id="88066" name="Picture 2" descr="http://mthago.files.wordpress.com/2010/02/eye-brai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3691" y="1500174"/>
            <a:ext cx="4570309" cy="421484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74" y="2857496"/>
            <a:ext cx="8429652" cy="40005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  <p:pic>
        <p:nvPicPr>
          <p:cNvPr id="4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0"/>
            <a:ext cx="2314575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i="1" dirty="0" smtClean="0"/>
              <a:t>SAMPAI PADA TAHAP INI , ANDA BERFUNGSI SEBAGAI TEACHER/ PENGAJAR</a:t>
            </a:r>
            <a:endParaRPr lang="id-ID" sz="4000" dirty="0" smtClean="0"/>
          </a:p>
          <a:p>
            <a:pPr algn="ctr">
              <a:buNone/>
            </a:pPr>
            <a:r>
              <a:rPr lang="en-US" sz="4000" b="1" i="1" dirty="0" smtClean="0"/>
              <a:t> </a:t>
            </a:r>
            <a:endParaRPr lang="id-ID" sz="4000" dirty="0" smtClean="0"/>
          </a:p>
          <a:p>
            <a:endParaRPr lang="id-ID" sz="2800" dirty="0" smtClean="0"/>
          </a:p>
          <a:p>
            <a:endParaRPr lang="id-ID" sz="2800" dirty="0"/>
          </a:p>
        </p:txBody>
      </p:sp>
      <p:pic>
        <p:nvPicPr>
          <p:cNvPr id="86018" name="Picture 2" descr="http://4.bp.blogspot.com/-14bZYdpJVN8/T2IAtpGxC0I/AAAAAAAAAsM/1eMcErgXVlA/s1600/gu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928801"/>
            <a:ext cx="8215370" cy="4792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214290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/>
              <a:t>TEACHING</a:t>
            </a:r>
            <a:r>
              <a:rPr lang="en-US" sz="4000" dirty="0" smtClean="0"/>
              <a:t> : </a:t>
            </a:r>
            <a:endParaRPr lang="id-ID" sz="4000" dirty="0" smtClean="0"/>
          </a:p>
          <a:p>
            <a:pPr algn="ctr"/>
            <a:r>
              <a:rPr lang="en-US" sz="4000" dirty="0" smtClean="0"/>
              <a:t>MENYAMPAIKAN PENGETAHUAN ATAU KETERAMPILAN; MENYEDIAKAN PENGETAHUAN; MENYIAPKAN KONDISI UNTUK AKSI ATAU SIKAP TERTENTU.</a:t>
            </a:r>
            <a:endParaRPr lang="id-ID" sz="4000" dirty="0"/>
          </a:p>
        </p:txBody>
      </p:sp>
      <p:pic>
        <p:nvPicPr>
          <p:cNvPr id="5" name="Picture 2" descr="http://4.bp.blogspot.com/-14bZYdpJVN8/T2IAtpGxC0I/AAAAAAAAAsM/1eMcErgXVlA/s1600/gu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78893" y="4214818"/>
            <a:ext cx="3786214" cy="220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d-ID" dirty="0" smtClean="0"/>
              <a:t>3. GAYA BELAJAR AUDIO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785794"/>
            <a:ext cx="9144000" cy="5857916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id-ID" sz="3600" b="1" dirty="0" smtClean="0"/>
          </a:p>
          <a:p>
            <a:pPr algn="ctr">
              <a:buNone/>
            </a:pPr>
            <a:endParaRPr lang="id-ID" sz="3600" b="1" dirty="0" smtClean="0"/>
          </a:p>
          <a:p>
            <a:pPr algn="ctr">
              <a:buNone/>
            </a:pPr>
            <a:endParaRPr lang="id-ID" sz="3600" b="1" dirty="0" smtClean="0"/>
          </a:p>
          <a:p>
            <a:pPr algn="ctr">
              <a:buNone/>
            </a:pPr>
            <a:endParaRPr lang="id-ID" sz="3600" b="1" dirty="0" smtClean="0"/>
          </a:p>
        </p:txBody>
      </p:sp>
      <p:pic>
        <p:nvPicPr>
          <p:cNvPr id="186370" name="Picture 2" descr="https://encrypted-tbn2.gstatic.com/images?q=tbn:ANd9GcRFoZPkRZelqr4RiJZ9Iab3VbzRqK8LZGWEySr7wGaLsSO4nM_c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67" y="1000107"/>
            <a:ext cx="7643866" cy="5882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CONTOH DALAM HIDUP ABRAHAM</a:t>
            </a:r>
            <a:br>
              <a:rPr lang="id-ID" dirty="0" smtClean="0"/>
            </a:br>
            <a:r>
              <a:rPr lang="id-ID" dirty="0" smtClean="0"/>
              <a:t>GAYA BELAJAR AUDIO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3643338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id-ID" sz="4000" b="1" dirty="0" smtClean="0"/>
              <a:t>KEJ 13: 14</a:t>
            </a:r>
            <a:endParaRPr lang="id-ID" sz="4000" dirty="0" smtClean="0"/>
          </a:p>
          <a:p>
            <a:pPr algn="ctr" fontAlgn="base">
              <a:buNone/>
            </a:pPr>
            <a:r>
              <a:rPr lang="id-ID" sz="4000" dirty="0" smtClean="0"/>
              <a:t>SETELAH LOT BERPISAH DARI PADA ABRAM, </a:t>
            </a:r>
            <a:r>
              <a:rPr lang="id-ID" sz="4000" b="1" dirty="0" smtClean="0"/>
              <a:t>BERFIRMANLAH</a:t>
            </a:r>
            <a:r>
              <a:rPr lang="id-ID" sz="4000" dirty="0" smtClean="0"/>
              <a:t> TUHAN KEPADA ABRAM: "</a:t>
            </a:r>
            <a:r>
              <a:rPr lang="id-ID" sz="4000" b="1" dirty="0" smtClean="0"/>
              <a:t>PANDANGLAH SEKELILINGMU DAN LIHATLAH</a:t>
            </a:r>
            <a:endParaRPr lang="id-ID" sz="4000" dirty="0" smtClean="0"/>
          </a:p>
          <a:p>
            <a:endParaRPr lang="id-ID" sz="4000" dirty="0"/>
          </a:p>
        </p:txBody>
      </p:sp>
      <p:pic>
        <p:nvPicPr>
          <p:cNvPr id="83970" name="Picture 2" descr="http://www.religionsunterricht-pfalz.de/bibliothek/bilder/abraham%20hoert%20die%20stim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3887" y="4429132"/>
            <a:ext cx="2916227" cy="22783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07167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4400" dirty="0" smtClean="0"/>
              <a:t>GAYA BELAJAR AUDIO VISUAL  </a:t>
            </a:r>
          </a:p>
          <a:p>
            <a:pPr algn="ctr">
              <a:buNone/>
            </a:pPr>
            <a:r>
              <a:rPr lang="id-ID" sz="4400" dirty="0" smtClean="0"/>
              <a:t>HANYA SAMPAI PADA TAHAPAN </a:t>
            </a:r>
            <a:r>
              <a:rPr lang="id-ID" sz="4400" b="1" dirty="0" smtClean="0"/>
              <a:t>MENGETAHUI DAN MEMAHAMI</a:t>
            </a:r>
            <a:endParaRPr lang="id-ID" sz="4400" dirty="0" smtClean="0"/>
          </a:p>
          <a:p>
            <a:endParaRPr lang="id-ID" dirty="0"/>
          </a:p>
        </p:txBody>
      </p:sp>
      <p:pic>
        <p:nvPicPr>
          <p:cNvPr id="82946" name="Picture 2" descr="http://www.deepintolove.com/wp-content/uploads/2011/02/understand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4030" y="2214554"/>
            <a:ext cx="5435941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859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 fontAlgn="base">
              <a:buNone/>
            </a:pPr>
            <a:r>
              <a:rPr lang="id-ID" sz="4400" b="1" dirty="0" smtClean="0"/>
              <a:t>GURUKU MENERANGKAN </a:t>
            </a:r>
          </a:p>
          <a:p>
            <a:pPr algn="ctr" fontAlgn="base">
              <a:buNone/>
            </a:pPr>
            <a:r>
              <a:rPr lang="id-ID" sz="4400" b="1" dirty="0" smtClean="0"/>
              <a:t>DAN MENUNJUKKAN</a:t>
            </a:r>
          </a:p>
          <a:p>
            <a:pPr algn="ctr" fontAlgn="base">
              <a:buNone/>
            </a:pPr>
            <a:r>
              <a:rPr lang="id-ID" sz="4400" b="1" dirty="0" smtClean="0"/>
              <a:t>AKU MENDENGAR DAN MELIHAT</a:t>
            </a:r>
          </a:p>
          <a:p>
            <a:pPr algn="ctr"/>
            <a:endParaRPr lang="id-ID" sz="4400" b="1" dirty="0"/>
          </a:p>
        </p:txBody>
      </p:sp>
      <p:pic>
        <p:nvPicPr>
          <p:cNvPr id="81924" name="Picture 4" descr="https://encrypted-tbn0.gstatic.com/images?q=tbn:ANd9GcTyxQ6JTTChUsAKhn3LOra5WODE1bKXR5yB9WG1OiU0so_-iei_n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643182"/>
            <a:ext cx="5857916" cy="3862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33575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4000" b="1" dirty="0" smtClean="0"/>
              <a:t>CONTOH DI SEKOLAH MINGGU; </a:t>
            </a:r>
          </a:p>
          <a:p>
            <a:pPr algn="ctr">
              <a:buNone/>
            </a:pPr>
            <a:r>
              <a:rPr lang="id-ID" sz="4000" b="1" dirty="0" smtClean="0"/>
              <a:t>MELIHAT GURU BERCERITA </a:t>
            </a:r>
          </a:p>
          <a:p>
            <a:pPr algn="ctr">
              <a:buNone/>
            </a:pPr>
            <a:r>
              <a:rPr lang="id-ID" sz="4000" b="1" dirty="0" smtClean="0"/>
              <a:t>SAMBIL MENUNJUKKAN GAMBAR/ MELIHAT DRAMA GURU /</a:t>
            </a:r>
          </a:p>
          <a:p>
            <a:pPr algn="ctr">
              <a:buNone/>
            </a:pPr>
            <a:r>
              <a:rPr lang="id-ID" sz="4000" b="1" dirty="0" smtClean="0"/>
              <a:t>MENONTON KLIP VIDEO, DLL</a:t>
            </a:r>
          </a:p>
          <a:p>
            <a:endParaRPr lang="id-ID" dirty="0"/>
          </a:p>
        </p:txBody>
      </p:sp>
      <p:pic>
        <p:nvPicPr>
          <p:cNvPr id="80898" name="Picture 2" descr="http://jeniuscaraalkitab.files.wordpress.com/2011/09/kostum-ala-firaun.jpg?w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35" y="3429000"/>
            <a:ext cx="4381531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500694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CONTOH DI DUNIA NYATA; </a:t>
            </a:r>
          </a:p>
          <a:p>
            <a:pPr algn="ctr">
              <a:buNone/>
            </a:pPr>
            <a:r>
              <a:rPr lang="id-ID" sz="4000" b="1" dirty="0" smtClean="0"/>
              <a:t>MELIHAT </a:t>
            </a:r>
          </a:p>
          <a:p>
            <a:pPr algn="ctr">
              <a:buNone/>
            </a:pPr>
            <a:r>
              <a:rPr lang="id-ID" sz="4000" b="1" dirty="0" smtClean="0"/>
              <a:t>CHEF MARINKA MEMASAK DI TV, </a:t>
            </a:r>
          </a:p>
          <a:p>
            <a:pPr algn="ctr">
              <a:buNone/>
            </a:pPr>
            <a:r>
              <a:rPr lang="id-ID" sz="4000" b="1" dirty="0" smtClean="0"/>
              <a:t>TANPA  MEMPRAKTEKKANNYA SENDIRI</a:t>
            </a:r>
          </a:p>
          <a:p>
            <a:pPr algn="ctr"/>
            <a:endParaRPr lang="id-ID" sz="4000" b="1" dirty="0"/>
          </a:p>
        </p:txBody>
      </p:sp>
      <p:pic>
        <p:nvPicPr>
          <p:cNvPr id="79874" name="Picture 2" descr="http://1.bp.blogspot.com/-PfPwkHLzcaA/UHWNCNxZtSI/AAAAAAAAADU/CcazUEWhLz0/s1600/Marinka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1996" y="857232"/>
            <a:ext cx="3622004" cy="5436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385762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FUNGSI AUDIO VISUAL</a:t>
            </a:r>
          </a:p>
          <a:p>
            <a:pPr algn="ctr"/>
            <a:endParaRPr lang="id-ID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OTAK TENGAH MEMAMPUKAN 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BEKERJANYA 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FUNGSI AUDIO DAN </a:t>
            </a:r>
          </a:p>
          <a:p>
            <a:pPr algn="ctr"/>
            <a:r>
              <a:rPr lang="id-I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VISUAL SECARA </a:t>
            </a:r>
          </a:p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BESAMA-SAMA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8850" name="Picture 2" descr="https://encrypted-tbn3.gstatic.com/images?q=tbn:ANd9GcStQnES0qSdu5iE2pURaKSARM8cN1wxAeaYyt1wu1QpB3wJrGPAx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5" y="0"/>
            <a:ext cx="5072066" cy="6859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  <p:pic>
        <p:nvPicPr>
          <p:cNvPr id="4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181475"/>
            <a:ext cx="2314575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i="1" dirty="0" smtClean="0"/>
              <a:t>SAMPAI PADA TAHAP INI , ANDA BERFUNGSI SEBAGAI TEACHER/ PENGAJAR</a:t>
            </a:r>
            <a:endParaRPr lang="id-ID" sz="4000" dirty="0" smtClean="0"/>
          </a:p>
          <a:p>
            <a:pPr algn="ctr">
              <a:buNone/>
            </a:pPr>
            <a:r>
              <a:rPr lang="en-US" sz="4000" b="1" i="1" dirty="0" smtClean="0"/>
              <a:t> </a:t>
            </a:r>
            <a:endParaRPr lang="id-ID" sz="4000" dirty="0" smtClean="0"/>
          </a:p>
          <a:p>
            <a:endParaRPr lang="id-ID" sz="2800" dirty="0" smtClean="0"/>
          </a:p>
          <a:p>
            <a:endParaRPr lang="id-ID" sz="2800" dirty="0"/>
          </a:p>
        </p:txBody>
      </p:sp>
      <p:pic>
        <p:nvPicPr>
          <p:cNvPr id="86018" name="Picture 2" descr="http://4.bp.blogspot.com/-14bZYdpJVN8/T2IAtpGxC0I/AAAAAAAAAsM/1eMcErgXVlA/s1600/gur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928801"/>
            <a:ext cx="8215370" cy="4792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214290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/>
              <a:t>TEACHING</a:t>
            </a:r>
            <a:r>
              <a:rPr lang="en-US" sz="4000" dirty="0" smtClean="0"/>
              <a:t> : </a:t>
            </a:r>
            <a:endParaRPr lang="id-ID" sz="4000" dirty="0" smtClean="0"/>
          </a:p>
          <a:p>
            <a:pPr algn="ctr"/>
            <a:r>
              <a:rPr lang="en-US" sz="4000" dirty="0" smtClean="0"/>
              <a:t>MENYAMPAIKAN PENGETAHUAN ATAU KETERAMPILAN; MENYEDIAKAN PENGETAHUAN; MENYIAPKAN KONDISI UNTUK AKSI ATAU SIKAP TERTENTU.</a:t>
            </a:r>
            <a:endParaRPr lang="id-ID" sz="4000" dirty="0"/>
          </a:p>
        </p:txBody>
      </p:sp>
      <p:pic>
        <p:nvPicPr>
          <p:cNvPr id="5" name="Picture 2" descr="http://4.bp.blogspot.com/-14bZYdpJVN8/T2IAtpGxC0I/AAAAAAAAAsM/1eMcErgXVlA/s1600/gur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5302" y="3357562"/>
            <a:ext cx="5633396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id-ID" dirty="0" smtClean="0"/>
              <a:t>4. GAYA BELAJAR KINESTETIK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id-ID" dirty="0" smtClean="0"/>
          </a:p>
          <a:p>
            <a:pPr algn="ctr">
              <a:buNone/>
            </a:pPr>
            <a:endParaRPr lang="id-ID" dirty="0" smtClean="0"/>
          </a:p>
          <a:p>
            <a:pPr algn="ctr">
              <a:buNone/>
            </a:pPr>
            <a:endParaRPr lang="id-ID" dirty="0" smtClean="0"/>
          </a:p>
          <a:p>
            <a:pPr algn="ctr">
              <a:buNone/>
            </a:pPr>
            <a:endParaRPr lang="id-ID" dirty="0" smtClean="0"/>
          </a:p>
        </p:txBody>
      </p:sp>
      <p:pic>
        <p:nvPicPr>
          <p:cNvPr id="75778" name="Picture 2" descr="https://encrypted-tbn1.gstatic.com/images?q=tbn:ANd9GcQELKeXzrxWdCS2SG91GwNYYDjRwTw2Rd3D9VYeB_TYM3a-sV53p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571612"/>
            <a:ext cx="3857652" cy="505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CONTOH DALAM HIDUP ABRAHAM</a:t>
            </a:r>
            <a:br>
              <a:rPr lang="id-ID" b="1" dirty="0" smtClean="0"/>
            </a:br>
            <a:r>
              <a:rPr lang="id-ID" b="1" dirty="0" smtClean="0"/>
              <a:t>GAYA BELAJAR KINESTETIK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5572132" cy="571501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base">
              <a:buNone/>
            </a:pPr>
            <a:r>
              <a:rPr lang="id-ID" b="1" dirty="0" smtClean="0"/>
              <a:t>KEJ 13: 17</a:t>
            </a:r>
            <a:endParaRPr lang="id-ID" dirty="0" smtClean="0"/>
          </a:p>
          <a:p>
            <a:pPr algn="ctr" fontAlgn="base">
              <a:buNone/>
            </a:pPr>
            <a:r>
              <a:rPr lang="id-ID" dirty="0" smtClean="0"/>
              <a:t>BERSIAPLAH, </a:t>
            </a:r>
            <a:r>
              <a:rPr lang="id-ID" b="1" dirty="0" smtClean="0"/>
              <a:t>JALANILAH NEGERI</a:t>
            </a:r>
            <a:r>
              <a:rPr lang="id-ID" b="1" baseline="30000" dirty="0" smtClean="0"/>
              <a:t> </a:t>
            </a:r>
            <a:r>
              <a:rPr lang="id-ID" b="1" dirty="0" smtClean="0"/>
              <a:t> ITU MENURUT PANJANG DAN LEBARNYA</a:t>
            </a:r>
            <a:r>
              <a:rPr lang="id-ID" dirty="0" smtClean="0"/>
              <a:t>, SEBAB KEPADAMULAH</a:t>
            </a:r>
            <a:r>
              <a:rPr lang="id-ID" baseline="30000" dirty="0" smtClean="0"/>
              <a:t> </a:t>
            </a:r>
            <a:r>
              <a:rPr lang="id-ID" dirty="0" smtClean="0"/>
              <a:t>AKAN KUBERIKAN NEGERI ITU.</a:t>
            </a:r>
          </a:p>
          <a:p>
            <a:pPr algn="ctr">
              <a:buNone/>
            </a:pPr>
            <a:endParaRPr lang="id-ID" dirty="0"/>
          </a:p>
        </p:txBody>
      </p:sp>
      <p:pic>
        <p:nvPicPr>
          <p:cNvPr id="74754" name="Picture 2" descr="http://erikbrewer.files.wordpress.com/2011/05/abraham_manti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5746" y="1142984"/>
            <a:ext cx="3538254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2886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sz="4000" dirty="0" smtClean="0"/>
              <a:t>GAYA BELAJAR KINESTETIK</a:t>
            </a:r>
            <a:br>
              <a:rPr lang="id-ID" sz="4000" dirty="0" smtClean="0"/>
            </a:br>
            <a:r>
              <a:rPr lang="id-ID" sz="4000" dirty="0" smtClean="0"/>
              <a:t>SAMPAI PADA TAHAPAN</a:t>
            </a:r>
            <a:br>
              <a:rPr lang="id-ID" sz="4000" dirty="0" smtClean="0"/>
            </a:br>
            <a:r>
              <a:rPr lang="id-ID" sz="4000" dirty="0" smtClean="0"/>
              <a:t>MENARIK KESIMPULAN</a:t>
            </a:r>
            <a:br>
              <a:rPr lang="id-ID" sz="4000" dirty="0" smtClean="0"/>
            </a:br>
            <a:r>
              <a:rPr lang="id-ID" sz="4000" dirty="0" smtClean="0"/>
              <a:t>DARI PENGALAMAN PRIBADI</a:t>
            </a:r>
            <a:endParaRPr lang="id-ID" sz="4000" dirty="0"/>
          </a:p>
        </p:txBody>
      </p:sp>
      <p:pic>
        <p:nvPicPr>
          <p:cNvPr id="406530" name="Picture 2" descr="http://1.bp.blogspot.com/-MhIPLAp0aQ0/UFhQPQqadFI/AAAAAAAAAEU/A8bEhbLkAVg/s1600/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009" y="2613528"/>
            <a:ext cx="6357982" cy="380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071677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base">
              <a:buNone/>
            </a:pPr>
            <a:r>
              <a:rPr lang="id-ID" sz="4000" b="1" dirty="0" smtClean="0"/>
              <a:t>GURUKU MENGAJAK AKU PRAKTEK/ MEMPRAKTEKKAN TEORI DI KELAS</a:t>
            </a:r>
          </a:p>
          <a:p>
            <a:pPr algn="ctr" fontAlgn="base">
              <a:buNone/>
            </a:pPr>
            <a:r>
              <a:rPr lang="id-ID" sz="4000" b="1" dirty="0" smtClean="0"/>
              <a:t>AKU MEMPRAKTEKKAN / MELAKUKAN</a:t>
            </a:r>
          </a:p>
          <a:p>
            <a:endParaRPr lang="id-ID" sz="4000" dirty="0"/>
          </a:p>
        </p:txBody>
      </p:sp>
      <p:pic>
        <p:nvPicPr>
          <p:cNvPr id="73730" name="Picture 2" descr="http://stat.ks.kidsklik.com/statics/files/2012/11/135268691511683563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30" y="2214554"/>
            <a:ext cx="5905541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321468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4400" b="1" dirty="0" smtClean="0"/>
              <a:t>CONTOH DI SEKOLAH MINGGU; </a:t>
            </a:r>
          </a:p>
          <a:p>
            <a:pPr algn="ctr">
              <a:buNone/>
            </a:pPr>
            <a:r>
              <a:rPr lang="id-ID" sz="4400" b="1" dirty="0" smtClean="0"/>
              <a:t>GAME/ PERMAINAN  OLEH MURID,</a:t>
            </a:r>
          </a:p>
          <a:p>
            <a:pPr algn="ctr">
              <a:buNone/>
            </a:pPr>
            <a:r>
              <a:rPr lang="id-ID" sz="4400" b="1" dirty="0" smtClean="0"/>
              <a:t> DRAMA OLEH MURID, </a:t>
            </a:r>
          </a:p>
          <a:p>
            <a:pPr algn="ctr">
              <a:buNone/>
            </a:pPr>
            <a:r>
              <a:rPr lang="id-ID" sz="4400" b="1" dirty="0" smtClean="0"/>
              <a:t>AKTIVITAS OLEH MURID, DLL</a:t>
            </a:r>
            <a:endParaRPr lang="id-ID" sz="4400" b="1" dirty="0"/>
          </a:p>
        </p:txBody>
      </p:sp>
      <p:pic>
        <p:nvPicPr>
          <p:cNvPr id="72706" name="Picture 2" descr="http://2.bp.blogspot.com/_oT7o_BGK_iY/TT7ELGZiNEI/AAAAAAAAAW4/fxupxdgOUAU/s1600/IMG_36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0618" y="3214686"/>
            <a:ext cx="6482765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50043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4000" b="1" dirty="0" smtClean="0"/>
              <a:t>CONTOH DI DUNIA NYATA: </a:t>
            </a:r>
          </a:p>
          <a:p>
            <a:pPr algn="ctr">
              <a:buNone/>
            </a:pPr>
            <a:r>
              <a:rPr lang="id-ID" sz="4000" b="1" dirty="0" smtClean="0"/>
              <a:t>MENCOBA IKUT MEMASAK DI DAPUR SENDIRI DI RUMAH </a:t>
            </a:r>
          </a:p>
          <a:p>
            <a:pPr algn="ctr">
              <a:buNone/>
            </a:pPr>
            <a:r>
              <a:rPr lang="id-ID" sz="4000" b="1" dirty="0" smtClean="0"/>
              <a:t>DENGAN PANDUAN CHEF MARINKA </a:t>
            </a:r>
          </a:p>
          <a:p>
            <a:pPr algn="ctr">
              <a:buNone/>
            </a:pPr>
            <a:r>
              <a:rPr lang="id-ID" sz="4000" b="1" dirty="0" smtClean="0"/>
              <a:t>MELALUI TV</a:t>
            </a:r>
          </a:p>
        </p:txBody>
      </p:sp>
      <p:pic>
        <p:nvPicPr>
          <p:cNvPr id="71682" name="Picture 2" descr="http://ciricara.com/wp-content/uploads/2012/09/24/5-cara-menghemat-waktu-saat-memasa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3448049"/>
            <a:ext cx="5715000" cy="3409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Title 1"/>
          <p:cNvSpPr>
            <a:spLocks noGrp="1"/>
          </p:cNvSpPr>
          <p:nvPr>
            <p:ph type="title" idx="4294967295"/>
          </p:nvPr>
        </p:nvSpPr>
        <p:spPr>
          <a:xfrm>
            <a:off x="0" y="5143512"/>
            <a:ext cx="9144000" cy="133348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FUNGSI </a:t>
            </a:r>
            <a:r>
              <a:rPr lang="id-ID" sz="4000" dirty="0" smtClean="0"/>
              <a:t>MESENCEPHALON</a:t>
            </a:r>
            <a:br>
              <a:rPr lang="id-ID" sz="4000" dirty="0" smtClean="0"/>
            </a:br>
            <a:r>
              <a:rPr lang="id-ID" sz="4000" dirty="0" smtClean="0"/>
              <a:t>FUNGSI </a:t>
            </a:r>
            <a:r>
              <a:rPr lang="en-US" sz="4000" dirty="0" smtClean="0"/>
              <a:t>MOTORIK </a:t>
            </a:r>
            <a:r>
              <a:rPr lang="en-US" sz="4000" dirty="0"/>
              <a:t>/ </a:t>
            </a:r>
            <a:r>
              <a:rPr lang="en-US" sz="4000" dirty="0" smtClean="0"/>
              <a:t>GERAK</a:t>
            </a:r>
            <a:r>
              <a:rPr lang="id-ID" sz="4000" dirty="0" smtClean="0"/>
              <a:t>/ KINESTETIK</a:t>
            </a:r>
            <a:endParaRPr lang="en-US" sz="4000" dirty="0"/>
          </a:p>
        </p:txBody>
      </p:sp>
      <p:pic>
        <p:nvPicPr>
          <p:cNvPr id="70660" name="Picture 4" descr="http://www.daviddarling.info/images/brains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07" y="785794"/>
            <a:ext cx="5238787" cy="392909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9425" y="4181475"/>
            <a:ext cx="2314575" cy="2676525"/>
          </a:xfrm>
          <a:prstGeom prst="rect">
            <a:avLst/>
          </a:prstGeom>
          <a:noFill/>
        </p:spPr>
      </p:pic>
      <p:pic>
        <p:nvPicPr>
          <p:cNvPr id="6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181475"/>
            <a:ext cx="2314575" cy="2676525"/>
          </a:xfrm>
          <a:prstGeom prst="rect">
            <a:avLst/>
          </a:prstGeom>
          <a:noFill/>
        </p:spPr>
      </p:pic>
      <p:pic>
        <p:nvPicPr>
          <p:cNvPr id="5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181475"/>
            <a:ext cx="2314575" cy="2676525"/>
          </a:xfrm>
          <a:prstGeom prst="rect">
            <a:avLst/>
          </a:prstGeom>
          <a:noFill/>
        </p:spPr>
      </p:pic>
      <p:pic>
        <p:nvPicPr>
          <p:cNvPr id="4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81475"/>
            <a:ext cx="2314575" cy="2676525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859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6000" b="1" i="1" dirty="0" smtClean="0"/>
              <a:t>SAMPAI PADA TAHAP INI , </a:t>
            </a:r>
            <a:endParaRPr lang="id-ID" sz="16000" b="1" i="1" dirty="0" smtClean="0"/>
          </a:p>
          <a:p>
            <a:pPr algn="ctr">
              <a:buNone/>
            </a:pPr>
            <a:r>
              <a:rPr lang="en-US" sz="16000" b="1" i="1" dirty="0" smtClean="0"/>
              <a:t>ANDA BERFUNGSI SEBAGAI TRAINNER/PELATIH AND FASILITATOR/ PENYEDIA FASILITAS</a:t>
            </a:r>
            <a:endParaRPr lang="id-ID" sz="16000" b="1" i="1" dirty="0" smtClean="0"/>
          </a:p>
          <a:p>
            <a:pPr algn="ctr">
              <a:buNone/>
            </a:pPr>
            <a:endParaRPr lang="id-ID" dirty="0" smtClean="0"/>
          </a:p>
          <a:p>
            <a:pPr algn="ctr">
              <a:buNone/>
            </a:pPr>
            <a:r>
              <a:rPr lang="en-US" b="1" i="1" dirty="0" smtClean="0"/>
              <a:t> </a:t>
            </a:r>
            <a:endParaRPr lang="id-ID" dirty="0"/>
          </a:p>
        </p:txBody>
      </p:sp>
      <p:pic>
        <p:nvPicPr>
          <p:cNvPr id="68610" name="Picture 2" descr="http://drpop.org/wp-content/uploads/2010/05/facilita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6172" y="2285992"/>
            <a:ext cx="5711656" cy="4572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b="1" i="1" dirty="0" smtClean="0"/>
              <a:t>TRAINING</a:t>
            </a:r>
            <a:r>
              <a:rPr lang="id-ID" dirty="0" smtClean="0"/>
              <a:t> ADALAH LEBIH MENEKANKAN PADA SHARING KNOWLEDGE/SKILLS. SEORANG TRAINER BERTANGGUNGJAWAB UNTUK MENTRANSFORMASIKAN KONOWLEDGE/SKILLS TERTENTU KEPADA AUDIENSNYA. TUJUAN DARI TRAINING, ADALAH MERUBAH DARI YANG TIDAK TAHU MENJADI TAHU, YANG TIDAK BISA (SECARA TEKNIS) MENJADI BISA.</a:t>
            </a:r>
          </a:p>
          <a:p>
            <a:pPr algn="ctr">
              <a:buNone/>
            </a:pPr>
            <a:endParaRPr lang="id-ID" dirty="0" smtClean="0"/>
          </a:p>
          <a:p>
            <a:pPr algn="ctr">
              <a:buNone/>
            </a:pPr>
            <a:r>
              <a:rPr lang="id-ID" dirty="0" smtClean="0"/>
              <a:t> </a:t>
            </a:r>
            <a:r>
              <a:rPr lang="en-US" b="1" i="1" dirty="0" smtClean="0"/>
              <a:t>FACILITATING</a:t>
            </a:r>
            <a:r>
              <a:rPr lang="en-US" dirty="0" smtClean="0"/>
              <a:t> FASILITATOR FOKUS PADA PENGEMBANGAN DAN PENGELOLAAN PROSES YANG EFEKTIF YANG MEMBANTU KELOMPOK MENCAPAI HASIL YANG MEREKA KEHENDAKI. FASILITATOR YANG AHLI KADANG SAMA SEKALI TIDAK MENGENAL SUBJEK/ ISU YANG MENJADI PEKERJAAN KELOMPOK YANG DIFASILITASI, NAMUN BERHASIL MEMFASILITASI KELOMPOK MENCAPAI TUJUANNYA.</a:t>
            </a:r>
            <a:endParaRPr lang="id-ID" dirty="0" smtClean="0"/>
          </a:p>
          <a:p>
            <a:pPr algn="ctr">
              <a:buNone/>
            </a:pP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d-ID" dirty="0" smtClean="0"/>
              <a:t>5. GAYA BELAJAR HUBUNGAN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id-ID" sz="4000" b="1" dirty="0" smtClean="0"/>
          </a:p>
          <a:p>
            <a:pPr algn="ctr">
              <a:buNone/>
            </a:pPr>
            <a:endParaRPr lang="id-ID" sz="4000" b="1" dirty="0" smtClean="0"/>
          </a:p>
        </p:txBody>
      </p:sp>
      <p:pic>
        <p:nvPicPr>
          <p:cNvPr id="184322" name="Picture 2" descr="https://encrypted-tbn3.gstatic.com/images?q=tbn:ANd9GcRO4oXyqdQG2M8tKT7okRiiVh5pzY6Nnh5rQTQcfgFxgNDCY834t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4592442" cy="2571768"/>
          </a:xfrm>
          <a:prstGeom prst="rect">
            <a:avLst/>
          </a:prstGeom>
          <a:noFill/>
        </p:spPr>
      </p:pic>
      <p:pic>
        <p:nvPicPr>
          <p:cNvPr id="66562" name="Picture 2" descr="http://us.123rf.com/400wm/400/400/ilyaka1972/ilyaka19721205/ilyaka1972120500016/13519171-hands-on-heart-abstract-illustration-for-desig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857496"/>
            <a:ext cx="3473461" cy="34734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2" descr="http://4.bp.blogspot.com/-f65JP3uE2HU/TkjzeI1DAsI/AAAAAAAAD9I/IfetZntmeUc/s1600/Many-of-God%25E2%2580%2599s-finest-men-in-the-Bible-were-Polygamists-Abrah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50" y="1142984"/>
            <a:ext cx="7334301" cy="550072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CONTOH DALAM HIDUP ABRAHAM</a:t>
            </a:r>
            <a:b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d-I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GAYA BELAJAR HUBUNGAN</a:t>
            </a:r>
            <a:endParaRPr kumimoji="0" lang="id-ID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 fontAlgn="base">
              <a:buNone/>
            </a:pPr>
            <a:r>
              <a:rPr lang="id-ID" b="1" dirty="0" smtClean="0"/>
              <a:t>KEJ 15; 5-6, YAK 2: 23</a:t>
            </a:r>
            <a:endParaRPr lang="id-ID" dirty="0" smtClean="0"/>
          </a:p>
          <a:p>
            <a:pPr algn="ctr" fontAlgn="base">
              <a:buNone/>
            </a:pPr>
            <a:r>
              <a:rPr lang="id-ID" dirty="0" smtClean="0"/>
              <a:t>LALU TUHAN MEMBAWA ABRAM KE LUAR SERTA BERFIRMAN: "COBA LIHAT KE LANGIT, HITUNGLAH BINTANG-BINTANG,</a:t>
            </a:r>
            <a:r>
              <a:rPr lang="id-ID" baseline="30000" dirty="0" smtClean="0"/>
              <a:t> </a:t>
            </a:r>
            <a:r>
              <a:rPr lang="id-ID" dirty="0" smtClean="0"/>
              <a:t> JIKA ENGKAU DAPAT MENGHITUNGNYA." MAKA FIRMAN-NYA KEPADANYA: "DEMIKIANLAH BANYAKNYA NANTI KETURUNANMU.</a:t>
            </a:r>
            <a:r>
              <a:rPr lang="id-ID" baseline="30000" dirty="0" smtClean="0"/>
              <a:t> </a:t>
            </a:r>
            <a:r>
              <a:rPr lang="id-ID" dirty="0" smtClean="0"/>
              <a:t>" </a:t>
            </a:r>
            <a:r>
              <a:rPr lang="id-ID" b="1" dirty="0" smtClean="0"/>
              <a:t>LALU PERCAYALAH ABRAM KEPADA TUHAN</a:t>
            </a:r>
            <a:r>
              <a:rPr lang="id-ID" dirty="0" smtClean="0"/>
              <a:t>, MAKA TUHAN MEMPERHITUNGKAN HAL ITU KEPADANYA SEBAGAI KEBENARAN</a:t>
            </a:r>
            <a:r>
              <a:rPr lang="id-ID" baseline="30000" dirty="0" smtClean="0"/>
              <a:t> </a:t>
            </a:r>
            <a:endParaRPr lang="id-ID" dirty="0" smtClean="0"/>
          </a:p>
          <a:p>
            <a:pPr algn="ctr" fontAlgn="base">
              <a:buNone/>
            </a:pPr>
            <a:r>
              <a:rPr lang="id-ID" dirty="0" smtClean="0"/>
              <a:t>DENGAN JALAN DEMIKIAN GENAPLAH NAS YANG MENGATAKAN: "LALU PERCAYALAH ABRAHAM KEPADA ALLAH, MAKA ALLAH MEMPERHITUNGKAN HAL ITU KEPADANYA SEBAGAI KEBENARAN.</a:t>
            </a:r>
            <a:r>
              <a:rPr lang="id-ID" baseline="30000" dirty="0" smtClean="0"/>
              <a:t>  </a:t>
            </a:r>
            <a:r>
              <a:rPr lang="id-ID" dirty="0" smtClean="0"/>
              <a:t>" KARENA ITU ABRAHAM DISEBUT: </a:t>
            </a:r>
            <a:r>
              <a:rPr lang="id-ID" b="1" dirty="0" smtClean="0"/>
              <a:t>"SAHABAT</a:t>
            </a:r>
            <a:r>
              <a:rPr lang="id-ID" b="1" baseline="30000" dirty="0" smtClean="0"/>
              <a:t> </a:t>
            </a:r>
            <a:r>
              <a:rPr lang="id-ID" b="1" dirty="0" smtClean="0"/>
              <a:t> ALLAH</a:t>
            </a:r>
            <a:r>
              <a:rPr lang="id-ID" dirty="0" smtClean="0"/>
              <a:t>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3600" b="1" dirty="0" smtClean="0"/>
              <a:t>GAYA BELAJAR HUBUNGAN-</a:t>
            </a:r>
          </a:p>
          <a:p>
            <a:pPr algn="ctr">
              <a:buNone/>
            </a:pPr>
            <a:r>
              <a:rPr lang="id-ID" sz="3600" b="1" dirty="0" smtClean="0"/>
              <a:t> BUKAN HANYA SAMPAI PADA TAHAP MENGETAHUI, MEMAHAMI </a:t>
            </a:r>
          </a:p>
          <a:p>
            <a:pPr algn="ctr">
              <a:buNone/>
            </a:pPr>
            <a:r>
              <a:rPr lang="id-ID" sz="3600" b="1" dirty="0" smtClean="0"/>
              <a:t>DAN MENARIK KESIMPULAN </a:t>
            </a:r>
          </a:p>
          <a:p>
            <a:pPr algn="ctr">
              <a:buNone/>
            </a:pPr>
            <a:r>
              <a:rPr lang="id-ID" sz="3600" b="1" dirty="0" smtClean="0"/>
              <a:t>DARI PENGALAMAN PRIBADI SAJA, </a:t>
            </a:r>
          </a:p>
          <a:p>
            <a:pPr algn="ctr">
              <a:buNone/>
            </a:pPr>
            <a:r>
              <a:rPr lang="id-ID" sz="3600" b="1" dirty="0" smtClean="0"/>
              <a:t>TETAPI SAMPAI PADA TAHAP </a:t>
            </a:r>
          </a:p>
          <a:p>
            <a:pPr algn="ctr">
              <a:buNone/>
            </a:pPr>
            <a:r>
              <a:rPr lang="id-ID" sz="6600" b="1" dirty="0" smtClean="0">
                <a:solidFill>
                  <a:srgbClr val="002060"/>
                </a:solidFill>
              </a:rPr>
              <a:t>PERCAYA</a:t>
            </a:r>
          </a:p>
          <a:p>
            <a:pPr algn="ctr">
              <a:buNone/>
            </a:pPr>
            <a:r>
              <a:rPr lang="id-ID" sz="3600" b="1" dirty="0" smtClean="0"/>
              <a:t>SEHINGGA DARI KEPERCAYAAN ITU ORANG TERSEBUT DAPAT MENGEKSPRESIKAN DIRI DALAM TINDAKAN NYATA. (YAK 2: 21-24)</a:t>
            </a:r>
          </a:p>
          <a:p>
            <a:endParaRPr lang="id-ID" sz="3600"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buNone/>
            </a:pPr>
            <a:r>
              <a:rPr lang="id-ID" b="1" dirty="0" smtClean="0"/>
              <a:t>GURUKU MEMBAGIKAN PENGALAMANNYA PADAKU, DIA BUKAN SAJA GURU </a:t>
            </a:r>
          </a:p>
          <a:p>
            <a:pPr algn="ctr" fontAlgn="base">
              <a:buNone/>
            </a:pPr>
            <a:r>
              <a:rPr lang="id-ID" b="1" dirty="0" smtClean="0"/>
              <a:t>YANG MENGAJARIKU TEORI </a:t>
            </a:r>
          </a:p>
          <a:p>
            <a:pPr algn="ctr" fontAlgn="base">
              <a:buNone/>
            </a:pPr>
            <a:r>
              <a:rPr lang="id-ID" b="1" dirty="0" smtClean="0"/>
              <a:t>TETAPI DIA JUGA SAHABATKU</a:t>
            </a:r>
          </a:p>
          <a:p>
            <a:pPr algn="ctr" fontAlgn="base">
              <a:buNone/>
            </a:pPr>
            <a:r>
              <a:rPr lang="id-ID" b="1" dirty="0" smtClean="0"/>
              <a:t>AKU PERCAYA </a:t>
            </a:r>
          </a:p>
          <a:p>
            <a:pPr algn="ctr" fontAlgn="base">
              <a:buNone/>
            </a:pPr>
            <a:r>
              <a:rPr lang="id-ID" b="1" dirty="0" smtClean="0"/>
              <a:t>AKU MENGEKSPRESIKAN DIRIKU</a:t>
            </a:r>
          </a:p>
          <a:p>
            <a:endParaRPr lang="id-ID" dirty="0"/>
          </a:p>
        </p:txBody>
      </p:sp>
      <p:pic>
        <p:nvPicPr>
          <p:cNvPr id="63490" name="Picture 2" descr="http://lilinkecil.com/images/GurukuSahabatk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500438"/>
            <a:ext cx="2105025" cy="3181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 fontAlgn="base">
              <a:buNone/>
            </a:pPr>
            <a:r>
              <a:rPr lang="id-ID" sz="4600" b="1" dirty="0" smtClean="0"/>
              <a:t>CONTOH DI SEKOLAH MINGGU: </a:t>
            </a:r>
          </a:p>
          <a:p>
            <a:pPr algn="ctr" fontAlgn="base">
              <a:buNone/>
            </a:pPr>
            <a:endParaRPr lang="id-ID" sz="4600" b="1" dirty="0" smtClean="0"/>
          </a:p>
          <a:p>
            <a:pPr lvl="0" algn="ctr" fontAlgn="base">
              <a:buNone/>
            </a:pPr>
            <a:r>
              <a:rPr lang="id-ID" sz="4600" b="1" dirty="0" smtClean="0"/>
              <a:t>DALAM MATERI YESUS MENYEMBUHKAN ORANG LUMPUH, </a:t>
            </a:r>
          </a:p>
          <a:p>
            <a:pPr lvl="0" algn="ctr" fontAlgn="base">
              <a:buNone/>
            </a:pPr>
            <a:r>
              <a:rPr lang="id-ID" sz="4600" b="1" dirty="0" smtClean="0"/>
              <a:t>MURID DIAJAK GURU </a:t>
            </a:r>
          </a:p>
          <a:p>
            <a:pPr lvl="0" algn="ctr" fontAlgn="base">
              <a:buNone/>
            </a:pPr>
            <a:r>
              <a:rPr lang="id-ID" sz="4600" b="1" dirty="0" smtClean="0"/>
              <a:t>(YANG SUDAH BIASA BERDOA UNTUK ORANG SAKIT ), </a:t>
            </a:r>
          </a:p>
          <a:p>
            <a:pPr lvl="0" algn="ctr" fontAlgn="base">
              <a:buNone/>
            </a:pPr>
            <a:r>
              <a:rPr lang="id-ID" sz="4600" b="1" dirty="0" smtClean="0"/>
              <a:t>UNTUK BERDOA BAGI TEMAN YANG SAKIT, </a:t>
            </a:r>
          </a:p>
          <a:p>
            <a:pPr lvl="0" algn="ctr" fontAlgn="base">
              <a:buNone/>
            </a:pPr>
            <a:endParaRPr lang="id-ID" sz="4600" b="1" dirty="0" smtClean="0"/>
          </a:p>
          <a:p>
            <a:pPr lvl="0" algn="ctr" fontAlgn="base">
              <a:buNone/>
            </a:pPr>
            <a:r>
              <a:rPr lang="id-ID" sz="4600" b="1" dirty="0" smtClean="0"/>
              <a:t>DALAM MATERI SIMSON DAN DELILA,</a:t>
            </a:r>
          </a:p>
          <a:p>
            <a:pPr lvl="0" algn="ctr" fontAlgn="base">
              <a:buNone/>
            </a:pPr>
            <a:r>
              <a:rPr lang="id-ID" sz="4600" b="1" dirty="0" smtClean="0"/>
              <a:t> GURU (YANG SUDAH TERBIASA MENGAKU DOSA DI HADAPAN TUHAN ) </a:t>
            </a:r>
          </a:p>
          <a:p>
            <a:pPr lvl="0" algn="ctr" fontAlgn="base">
              <a:buNone/>
            </a:pPr>
            <a:r>
              <a:rPr lang="id-ID" sz="4600" b="1" dirty="0" smtClean="0"/>
              <a:t>MENGAJAK MURID MENULIS DAFTAR PENGAKUAN DOSA DAN MINTA AMPUN DOSA, </a:t>
            </a:r>
          </a:p>
          <a:p>
            <a:pPr lvl="0" algn="ctr" fontAlgn="base">
              <a:buNone/>
            </a:pPr>
            <a:endParaRPr lang="id-ID" sz="4600" b="1" dirty="0" smtClean="0"/>
          </a:p>
          <a:p>
            <a:pPr lvl="0" algn="ctr" fontAlgn="base">
              <a:buNone/>
            </a:pPr>
            <a:r>
              <a:rPr lang="id-ID" sz="4600" b="1" dirty="0" smtClean="0"/>
              <a:t>DALAM MATERI PETRUS MENYANGKAL YESUS, </a:t>
            </a:r>
          </a:p>
          <a:p>
            <a:pPr lvl="0" algn="ctr" fontAlgn="base">
              <a:buNone/>
            </a:pPr>
            <a:r>
              <a:rPr lang="id-ID" sz="4600" b="1" dirty="0" smtClean="0"/>
              <a:t>GURU (YANG SUDAH MEMILIKI PENGALAMAN KESETIAAN/ AKIBAT KETIDAKSETIAAN PADA TUHAN) </a:t>
            </a:r>
          </a:p>
          <a:p>
            <a:pPr lvl="0" algn="ctr" fontAlgn="base">
              <a:buNone/>
            </a:pPr>
            <a:r>
              <a:rPr lang="id-ID" sz="4600" b="1" dirty="0" smtClean="0"/>
              <a:t>MENGAJAK MURID MEMBUAT KOMITMENT UNTUK TETAP SETIA MENGIKUT YESUS, DLL</a:t>
            </a:r>
          </a:p>
          <a:p>
            <a:pPr algn="ctr"/>
            <a:endParaRPr lang="id-ID" b="1" dirty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3575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b="1" dirty="0" smtClean="0"/>
              <a:t>CONTOH DI DUNIA NYATA: </a:t>
            </a:r>
          </a:p>
          <a:p>
            <a:pPr algn="ctr">
              <a:buNone/>
            </a:pPr>
            <a:r>
              <a:rPr lang="id-ID" b="1" dirty="0" smtClean="0"/>
              <a:t>MENGIKUTI MASTER CHEF INDONESIA </a:t>
            </a:r>
          </a:p>
          <a:p>
            <a:pPr algn="ctr">
              <a:buNone/>
            </a:pPr>
            <a:r>
              <a:rPr lang="id-ID" b="1" dirty="0" smtClean="0"/>
              <a:t>MEMASAK BERSAMA  CHEF MARINKA, </a:t>
            </a:r>
          </a:p>
          <a:p>
            <a:pPr algn="ctr">
              <a:buNone/>
            </a:pPr>
            <a:r>
              <a:rPr lang="id-ID" b="1" dirty="0" smtClean="0"/>
              <a:t>MELIHAT BELIAU LANGSUNG DARI DEKAT </a:t>
            </a:r>
          </a:p>
          <a:p>
            <a:pPr algn="ctr">
              <a:buNone/>
            </a:pPr>
            <a:r>
              <a:rPr lang="id-ID" b="1" dirty="0" smtClean="0"/>
              <a:t>DAN BISA BERTANYA APA SAJA , BISA BERHUBUNGAN LANGSUNG DENGAN BELIAU</a:t>
            </a:r>
          </a:p>
          <a:p>
            <a:pPr algn="ctr"/>
            <a:endParaRPr lang="id-ID" b="1" dirty="0"/>
          </a:p>
        </p:txBody>
      </p:sp>
      <p:pic>
        <p:nvPicPr>
          <p:cNvPr id="61442" name="Picture 2" descr="http://www.suryaonline.co/images/foto/2012/10/121014_FTDEMO-MASAK-CHEF-MARINKA5_PA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3371849"/>
            <a:ext cx="5715000" cy="3486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FUNGSI MESENCEPHLAON</a:t>
            </a:r>
            <a:br>
              <a:rPr lang="id-ID" dirty="0" smtClean="0"/>
            </a:br>
            <a:r>
              <a:rPr lang="en-US" dirty="0" smtClean="0"/>
              <a:t>FUNGSI </a:t>
            </a:r>
            <a:r>
              <a:rPr lang="en-US" dirty="0"/>
              <a:t>HORMONAL</a:t>
            </a:r>
          </a:p>
        </p:txBody>
      </p:sp>
      <p:sp>
        <p:nvSpPr>
          <p:cNvPr id="359427" name="Content Placeholder 2"/>
          <p:cNvSpPr>
            <a:spLocks noGrp="1"/>
          </p:cNvSpPr>
          <p:nvPr>
            <p:ph idx="4294967295"/>
          </p:nvPr>
        </p:nvSpPr>
        <p:spPr>
          <a:xfrm>
            <a:off x="0" y="1214423"/>
            <a:ext cx="9144000" cy="20002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/>
              <a:t>KONTROL </a:t>
            </a:r>
            <a:r>
              <a:rPr lang="en-US" sz="4000" b="1" dirty="0" smtClean="0"/>
              <a:t>EMOSI</a:t>
            </a:r>
            <a:r>
              <a:rPr lang="id-ID" sz="4000" b="1" dirty="0" smtClean="0"/>
              <a:t>, </a:t>
            </a:r>
            <a:r>
              <a:rPr lang="en-US" sz="4000" b="1" dirty="0" smtClean="0"/>
              <a:t>KONTROL </a:t>
            </a:r>
            <a:r>
              <a:rPr lang="en-US" sz="4000" b="1" dirty="0"/>
              <a:t>HORMON</a:t>
            </a:r>
          </a:p>
          <a:p>
            <a:pPr algn="ctr">
              <a:buNone/>
            </a:pPr>
            <a:r>
              <a:rPr lang="en-US" sz="4000" b="1" dirty="0"/>
              <a:t>PROSES BELAJAR BISA SECARA SIMULTAN/SEREMPAK</a:t>
            </a:r>
          </a:p>
        </p:txBody>
      </p:sp>
      <p:pic>
        <p:nvPicPr>
          <p:cNvPr id="60418" name="Picture 2" descr="http://endocrinesurgery.ucla.edu/images/adm_brain_thyroid_lin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578" y="3286124"/>
            <a:ext cx="4464844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endParaRPr lang="id-ID" sz="5400" dirty="0" smtClean="0">
              <a:latin typeface="Blackadder ITC" pitchFamily="82" charset="0"/>
            </a:endParaRPr>
          </a:p>
          <a:p>
            <a:pPr algn="ctr">
              <a:buNone/>
            </a:pPr>
            <a:endParaRPr lang="id-ID" sz="5400" dirty="0" smtClean="0">
              <a:latin typeface="Blackadder ITC" pitchFamily="82" charset="0"/>
            </a:endParaRPr>
          </a:p>
          <a:p>
            <a:pPr algn="ctr">
              <a:buNone/>
            </a:pPr>
            <a:endParaRPr lang="id-ID" sz="5400" dirty="0" smtClean="0">
              <a:latin typeface="Blackadder ITC" pitchFamily="82" charset="0"/>
            </a:endParaRPr>
          </a:p>
          <a:p>
            <a:pPr algn="ctr">
              <a:buNone/>
            </a:pPr>
            <a:endParaRPr lang="id-ID" sz="5400" dirty="0" smtClean="0">
              <a:latin typeface="Blackadder ITC" pitchFamily="82" charset="0"/>
            </a:endParaRPr>
          </a:p>
          <a:p>
            <a:pPr algn="ctr">
              <a:buNone/>
            </a:pPr>
            <a:endParaRPr lang="id-ID" sz="5400" dirty="0" smtClean="0">
              <a:latin typeface="Blackadder ITC" pitchFamily="82" charset="0"/>
            </a:endParaRPr>
          </a:p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  <p:pic>
        <p:nvPicPr>
          <p:cNvPr id="4" name="Picture 4" descr="http://iperceptive.com/images/authorimages/william-arthur-w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4713" y="2071678"/>
            <a:ext cx="2314575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85762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4000" b="1" i="1" dirty="0" smtClean="0"/>
              <a:t>SAMPAI PADA TAHAP INI , </a:t>
            </a:r>
            <a:endParaRPr lang="id-ID" sz="4000" b="1" i="1" dirty="0" smtClean="0"/>
          </a:p>
          <a:p>
            <a:pPr algn="ctr">
              <a:buNone/>
            </a:pPr>
            <a:r>
              <a:rPr lang="en-US" sz="4000" b="1" i="1" dirty="0" smtClean="0"/>
              <a:t>ANDA BERFUNGSI SEBAGAI </a:t>
            </a:r>
            <a:endParaRPr lang="id-ID" sz="4000" b="1" i="1" dirty="0" smtClean="0"/>
          </a:p>
          <a:p>
            <a:pPr algn="ctr">
              <a:buNone/>
            </a:pPr>
            <a:r>
              <a:rPr lang="en-US" sz="4000" b="1" i="1" dirty="0" smtClean="0"/>
              <a:t>COUNSELOR / PENASEHAT, </a:t>
            </a:r>
            <a:endParaRPr lang="id-ID" sz="4000" b="1" i="1" dirty="0" smtClean="0"/>
          </a:p>
          <a:p>
            <a:pPr algn="ctr">
              <a:buNone/>
            </a:pPr>
            <a:r>
              <a:rPr lang="en-US" sz="4000" b="1" i="1" dirty="0" smtClean="0"/>
              <a:t>COACH/ PEMBINA </a:t>
            </a:r>
            <a:endParaRPr lang="id-ID" sz="4000" b="1" i="1" dirty="0" smtClean="0"/>
          </a:p>
          <a:p>
            <a:pPr algn="ctr">
              <a:buNone/>
            </a:pPr>
            <a:r>
              <a:rPr lang="en-US" sz="4000" b="1" i="1" dirty="0" smtClean="0"/>
              <a:t>AND MOTIVATOR/PEMBERI MOTIVASI</a:t>
            </a:r>
            <a:endParaRPr lang="id-ID" sz="4000" dirty="0" smtClean="0"/>
          </a:p>
          <a:p>
            <a:pPr algn="ctr">
              <a:buNone/>
            </a:pPr>
            <a:r>
              <a:rPr lang="en-US" sz="4000" b="1" i="1" dirty="0" smtClean="0"/>
              <a:t> </a:t>
            </a:r>
            <a:endParaRPr lang="id-ID" sz="4000" dirty="0" smtClean="0"/>
          </a:p>
          <a:p>
            <a:pPr>
              <a:buNone/>
            </a:pPr>
            <a:endParaRPr lang="id-ID" sz="4000" dirty="0"/>
          </a:p>
        </p:txBody>
      </p:sp>
      <p:pic>
        <p:nvPicPr>
          <p:cNvPr id="58370" name="Picture 2" descr="http://lytleold.lps.schooldesk.net/Portals/Lytle/LPS/images/Office%20Staff/counselo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7724" y="3953361"/>
            <a:ext cx="3688553" cy="26903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d-ID" sz="4000" b="1" i="1" dirty="0" smtClean="0"/>
              <a:t>CONSULTING</a:t>
            </a:r>
            <a:r>
              <a:rPr lang="id-ID" sz="4000" b="1" dirty="0" smtClean="0"/>
              <a:t> </a:t>
            </a:r>
          </a:p>
          <a:p>
            <a:pPr algn="ctr">
              <a:buNone/>
            </a:pPr>
            <a:r>
              <a:rPr lang="id-ID" sz="4000" b="1" dirty="0" smtClean="0"/>
              <a:t>LEBIH MENEKANKAN PADA SOLUSI </a:t>
            </a:r>
            <a:r>
              <a:rPr lang="id-ID" sz="4000" b="1" i="1" dirty="0" smtClean="0"/>
              <a:t>(SOLUTION PROVIDER), </a:t>
            </a:r>
          </a:p>
          <a:p>
            <a:pPr algn="ctr">
              <a:buNone/>
            </a:pPr>
            <a:r>
              <a:rPr lang="id-ID" sz="4000" b="1" dirty="0" smtClean="0"/>
              <a:t>PENYELESAIAN MASALAH</a:t>
            </a:r>
          </a:p>
          <a:p>
            <a:pPr algn="ctr">
              <a:buNone/>
            </a:pPr>
            <a:r>
              <a:rPr lang="id-ID" sz="4000" b="1" i="1" dirty="0" smtClean="0"/>
              <a:t>(PROBLEM SOLVER)</a:t>
            </a:r>
            <a:r>
              <a:rPr lang="id-ID" sz="4000" b="1" dirty="0" smtClean="0"/>
              <a:t> </a:t>
            </a:r>
          </a:p>
          <a:p>
            <a:pPr algn="ctr">
              <a:buNone/>
            </a:pPr>
            <a:r>
              <a:rPr lang="id-ID" sz="4000" b="1" dirty="0" smtClean="0"/>
              <a:t>DAN MEREKA MELAKUKANNYA </a:t>
            </a:r>
          </a:p>
          <a:p>
            <a:pPr algn="ctr">
              <a:buNone/>
            </a:pPr>
            <a:r>
              <a:rPr lang="id-ID" sz="4000" b="1" dirty="0" smtClean="0"/>
              <a:t>UNTUK KLIEN </a:t>
            </a:r>
            <a:r>
              <a:rPr lang="id-ID" sz="4000" b="1" i="1" dirty="0" smtClean="0"/>
              <a:t>(DO IT FOR YOU).</a:t>
            </a:r>
          </a:p>
          <a:p>
            <a:pPr algn="ctr">
              <a:buNone/>
            </a:pPr>
            <a:r>
              <a:rPr lang="id-ID" sz="4000" b="1" dirty="0" smtClean="0"/>
              <a:t>SEHINGGA </a:t>
            </a:r>
            <a:r>
              <a:rPr lang="id-ID" sz="4000" b="1" i="1" dirty="0" smtClean="0"/>
              <a:t>CONSULTING</a:t>
            </a:r>
            <a:r>
              <a:rPr lang="id-ID" sz="4000" b="1" dirty="0" smtClean="0"/>
              <a:t> INI LEBIH PADA MEMBERIKAN IKAN DARIPADA MENGAJARI MENGAIL.</a:t>
            </a:r>
          </a:p>
          <a:p>
            <a:pPr algn="ctr">
              <a:buNone/>
            </a:pPr>
            <a:r>
              <a:rPr lang="en-US" sz="4000" b="1" dirty="0" smtClean="0"/>
              <a:t> </a:t>
            </a:r>
            <a:endParaRPr lang="id-ID" sz="4000" b="1" dirty="0" smtClean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d-ID" b="1" i="1" dirty="0" smtClean="0"/>
              <a:t>COACHING</a:t>
            </a:r>
            <a:r>
              <a:rPr lang="id-ID" dirty="0" smtClean="0"/>
              <a:t> LEBIH MENEKANKAN PADA </a:t>
            </a:r>
            <a:r>
              <a:rPr lang="id-ID" i="1" dirty="0" smtClean="0"/>
              <a:t>RE-EDUCATING</a:t>
            </a:r>
            <a:r>
              <a:rPr lang="id-ID" dirty="0" smtClean="0"/>
              <a:t>, MENGEKSPOLRASI DAN MEMBERDAYAKAN SUMBERDAYA-SUMBERDAYA </a:t>
            </a:r>
            <a:r>
              <a:rPr lang="id-ID" i="1" dirty="0" smtClean="0"/>
              <a:t>(EXPLORING DAN EMPOWERING OF RESOURCES)</a:t>
            </a:r>
            <a:r>
              <a:rPr lang="id-ID" dirty="0" smtClean="0"/>
              <a:t>, </a:t>
            </a:r>
          </a:p>
          <a:p>
            <a:pPr algn="ctr">
              <a:buNone/>
            </a:pPr>
            <a:r>
              <a:rPr lang="id-ID" dirty="0" smtClean="0"/>
              <a:t>ORIENTASINYA PADA HASIL </a:t>
            </a:r>
            <a:r>
              <a:rPr lang="id-ID" i="1" dirty="0" smtClean="0"/>
              <a:t>(RESULTS)</a:t>
            </a:r>
            <a:r>
              <a:rPr lang="id-ID" dirty="0" smtClean="0"/>
              <a:t> DENGAN BERFOKUS PADA PROSES YANG TERARAH DAN TERUKUR. </a:t>
            </a:r>
          </a:p>
          <a:p>
            <a:pPr algn="ctr">
              <a:buNone/>
            </a:pPr>
            <a:r>
              <a:rPr lang="id-ID" i="1" dirty="0" smtClean="0"/>
              <a:t>COACHING </a:t>
            </a:r>
            <a:r>
              <a:rPr lang="id-ID" dirty="0" smtClean="0"/>
              <a:t>LEBIH PADA MENGAJARI MENGAIL DARIPADA MEMBERI IKAN. </a:t>
            </a:r>
          </a:p>
          <a:p>
            <a:pPr algn="ctr">
              <a:buNone/>
            </a:pPr>
            <a:r>
              <a:rPr lang="id-ID" dirty="0" smtClean="0"/>
              <a:t>BIASANYA BERBASIS HUBUNGAN </a:t>
            </a:r>
            <a:r>
              <a:rPr lang="id-ID" i="1" dirty="0" smtClean="0"/>
              <a:t>ONE-ON-ONE</a:t>
            </a:r>
            <a:r>
              <a:rPr lang="id-ID" dirty="0" smtClean="0"/>
              <a:t> DI MANA </a:t>
            </a:r>
            <a:r>
              <a:rPr lang="id-ID" i="1" dirty="0" smtClean="0"/>
              <a:t>COACH</a:t>
            </a:r>
            <a:r>
              <a:rPr lang="id-ID" dirty="0" smtClean="0"/>
              <a:t> MEMBANTU KLIEN UNTUK FOKUS DAN MENCAPAI TUJUAN-TUJUANNYA LEBIH CEPAT DARI PADA KLIEN BERUSAHA SENDIRIAN. </a:t>
            </a:r>
          </a:p>
          <a:p>
            <a:pPr algn="ctr">
              <a:buNone/>
            </a:pPr>
            <a:r>
              <a:rPr lang="id-ID" i="1" dirty="0" smtClean="0"/>
              <a:t>COACH</a:t>
            </a:r>
            <a:r>
              <a:rPr lang="id-ID" dirty="0" smtClean="0"/>
              <a:t> ADALAH ORANG YANG AHLI DALAM MEMFASILITASI PENCAPAIAN TUJUAN ATAU PROSES PERKEMBANGAN DIRI KLIEN, </a:t>
            </a:r>
          </a:p>
          <a:p>
            <a:pPr algn="ctr">
              <a:buNone/>
            </a:pPr>
            <a:r>
              <a:rPr lang="id-ID" dirty="0" smtClean="0"/>
              <a:t>NAMUN DIA TIDAK PERLU AHLI BENAR DALAM TOPIK YANG DI-</a:t>
            </a:r>
            <a:r>
              <a:rPr lang="id-ID" i="1" dirty="0" smtClean="0"/>
              <a:t>COACH</a:t>
            </a:r>
            <a:r>
              <a:rPr lang="id-ID" dirty="0" smtClean="0"/>
              <a:t>-NYA. </a:t>
            </a:r>
          </a:p>
          <a:p>
            <a:pPr algn="ctr">
              <a:buNone/>
            </a:pPr>
            <a:r>
              <a:rPr lang="id-ID" i="1" dirty="0" smtClean="0"/>
              <a:t>COACH</a:t>
            </a:r>
            <a:r>
              <a:rPr lang="id-ID" dirty="0" smtClean="0"/>
              <a:t> BIASANYA MEMBANTU KLIEN DENGAN MENYEDIAKAN </a:t>
            </a:r>
            <a:r>
              <a:rPr lang="id-ID" i="1" dirty="0" smtClean="0"/>
              <a:t>TOOLS</a:t>
            </a:r>
            <a:r>
              <a:rPr lang="id-ID" dirty="0" smtClean="0"/>
              <a:t> DAN HAL-HAL YANG DAPAT MEMOTIVASI DAN MEMBANTU PENCAPAIAN.</a:t>
            </a:r>
          </a:p>
          <a:p>
            <a:pPr>
              <a:buNone/>
            </a:pPr>
            <a:r>
              <a:rPr lang="id-ID" b="1" dirty="0" smtClean="0"/>
              <a:t> 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5400" b="1" dirty="0" smtClean="0"/>
              <a:t>MOTIVATE</a:t>
            </a:r>
          </a:p>
          <a:p>
            <a:pPr algn="ctr">
              <a:buNone/>
            </a:pPr>
            <a:r>
              <a:rPr lang="id-ID" sz="5400" b="1" dirty="0" smtClean="0"/>
              <a:t>MEMBANTU KLIEN UNTUK MENCAPAI TUJUAN DENGAN CARA MEMOTIVASI, </a:t>
            </a:r>
          </a:p>
          <a:p>
            <a:pPr algn="ctr">
              <a:buNone/>
            </a:pPr>
            <a:r>
              <a:rPr lang="id-ID" sz="5400" b="1" dirty="0" smtClean="0"/>
              <a:t>MEMBERI SEMANGAT, MEMUJI, DLL</a:t>
            </a:r>
          </a:p>
          <a:p>
            <a:pPr algn="ctr"/>
            <a:endParaRPr lang="id-ID" sz="5400" b="1" dirty="0" smtClean="0"/>
          </a:p>
          <a:p>
            <a:pPr algn="ctr"/>
            <a:endParaRPr lang="id-ID" sz="5400" b="1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id-ID" dirty="0" smtClean="0"/>
              <a:t>6. GAYA BELAJAR LIFE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8572528" cy="592933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id-ID" sz="4000" dirty="0" smtClean="0"/>
          </a:p>
          <a:p>
            <a:pPr algn="ctr">
              <a:buNone/>
            </a:pPr>
            <a:endParaRPr lang="id-ID" sz="4000" dirty="0" smtClean="0"/>
          </a:p>
        </p:txBody>
      </p:sp>
      <p:pic>
        <p:nvPicPr>
          <p:cNvPr id="183298" name="Picture 2" descr="http://www.mind-mapping.co.uk/_images/_Images/EXAMPLES/EDUCATION/Language/English-Literature/William-Shakespeare-Life-handdrawn-unkn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7"/>
            <a:ext cx="4000528" cy="2743218"/>
          </a:xfrm>
          <a:prstGeom prst="rect">
            <a:avLst/>
          </a:prstGeom>
          <a:noFill/>
        </p:spPr>
      </p:pic>
      <p:pic>
        <p:nvPicPr>
          <p:cNvPr id="54274" name="Picture 2" descr="http://us.images.detik.com/content/2011/03/30/511/heartbe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357562"/>
            <a:ext cx="4348702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b="1" dirty="0" smtClean="0"/>
              <a:t>CONTOH PADA HIDUP ABRAHAM</a:t>
            </a:r>
            <a:br>
              <a:rPr lang="id-ID" b="1" dirty="0" smtClean="0"/>
            </a:br>
            <a:r>
              <a:rPr lang="id-ID" b="1" dirty="0" smtClean="0"/>
              <a:t>GAYA BELAJAR LIFESTYLE</a:t>
            </a:r>
            <a:endParaRPr lang="id-ID" b="1" dirty="0"/>
          </a:p>
        </p:txBody>
      </p:sp>
      <p:pic>
        <p:nvPicPr>
          <p:cNvPr id="53250" name="Picture 2" descr="http://sangsabda.files.wordpress.com/2012/03/abraham_praying_c-434.jpg?w=5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9258" y="1714488"/>
            <a:ext cx="4525484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3600" b="1" dirty="0" smtClean="0"/>
              <a:t>KEJADIAN 17:7,10</a:t>
            </a:r>
            <a:r>
              <a:rPr lang="id-ID" sz="3600" dirty="0" smtClean="0"/>
              <a:t/>
            </a:r>
            <a:br>
              <a:rPr lang="id-ID" sz="3600" dirty="0" smtClean="0"/>
            </a:br>
            <a:r>
              <a:rPr lang="id-ID" sz="3600" dirty="0" smtClean="0"/>
              <a:t>AKU AKAN MENGADAKAN PERJANJIAN</a:t>
            </a:r>
            <a:r>
              <a:rPr lang="id-ID" sz="3600" baseline="30000" dirty="0" smtClean="0"/>
              <a:t>  </a:t>
            </a:r>
            <a:r>
              <a:rPr lang="id-ID" sz="3600" dirty="0" smtClean="0"/>
              <a:t>ANTARA AKU DAN ENGKAU SERTA KETURUNANMU TURUN-TEMURUN MENJADI PERJANJIAN</a:t>
            </a:r>
            <a:r>
              <a:rPr lang="id-ID" sz="3600" baseline="30000" dirty="0" smtClean="0"/>
              <a:t> </a:t>
            </a:r>
            <a:r>
              <a:rPr lang="id-ID" sz="3600" dirty="0" smtClean="0"/>
              <a:t> YANG KEKAL, SUPAYA AKU MENJADI ALLAHMU</a:t>
            </a:r>
            <a:r>
              <a:rPr lang="id-ID" sz="3600" baseline="30000" dirty="0" smtClean="0"/>
              <a:t> </a:t>
            </a:r>
            <a:r>
              <a:rPr lang="id-ID" sz="3600" dirty="0" smtClean="0"/>
              <a:t> DAN ALLAH KETURUNANMU.</a:t>
            </a:r>
            <a:r>
              <a:rPr lang="id-ID" sz="3600" baseline="30000" dirty="0" smtClean="0"/>
              <a:t> </a:t>
            </a:r>
            <a:r>
              <a:rPr lang="id-ID" sz="3600" dirty="0" smtClean="0"/>
              <a:t> INILAH PERJANJIAN-KU, YANG HARUS KAMU PEGANG, PERJANJIAN ANTARA AKU DAN KAMU SERTA KETURUNANMU, YAITU </a:t>
            </a:r>
            <a:r>
              <a:rPr lang="id-ID" sz="3600" b="1" dirty="0" smtClean="0"/>
              <a:t>SETIAP LAKI-LAKI DI ANTARA KAMU HARUS</a:t>
            </a:r>
            <a:r>
              <a:rPr lang="id-ID" sz="3600" dirty="0" smtClean="0"/>
              <a:t> </a:t>
            </a:r>
            <a:r>
              <a:rPr lang="id-ID" sz="3600" b="1" dirty="0" smtClean="0"/>
              <a:t>DISUNAT;</a:t>
            </a:r>
            <a:r>
              <a:rPr lang="id-ID" sz="3600" dirty="0" smtClean="0"/>
              <a:t/>
            </a:r>
            <a:br>
              <a:rPr lang="id-ID" sz="3600" dirty="0" smtClean="0"/>
            </a:br>
            <a:endParaRPr lang="id-ID" sz="3600"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fontAlgn="base">
              <a:buNone/>
            </a:pPr>
            <a:r>
              <a:rPr lang="id-ID" b="1" dirty="0" smtClean="0"/>
              <a:t>AYAT PENDUKUNG: </a:t>
            </a:r>
          </a:p>
          <a:p>
            <a:pPr algn="ctr" fontAlgn="base">
              <a:buNone/>
            </a:pPr>
            <a:r>
              <a:rPr lang="id-ID" b="1" dirty="0" smtClean="0"/>
              <a:t>I KOR 15: 33 </a:t>
            </a:r>
          </a:p>
          <a:p>
            <a:pPr algn="ctr" fontAlgn="base">
              <a:buNone/>
            </a:pPr>
            <a:r>
              <a:rPr lang="id-ID" b="1" dirty="0" smtClean="0"/>
              <a:t>JANGANLAH KAMU SESAT: </a:t>
            </a:r>
          </a:p>
          <a:p>
            <a:pPr algn="ctr" fontAlgn="base">
              <a:buNone/>
            </a:pPr>
            <a:r>
              <a:rPr lang="id-ID" b="1" dirty="0" smtClean="0"/>
              <a:t>PERGAULAN YANG BURUK </a:t>
            </a:r>
          </a:p>
          <a:p>
            <a:pPr algn="ctr" fontAlgn="base">
              <a:buNone/>
            </a:pPr>
            <a:r>
              <a:rPr lang="id-ID" b="1" dirty="0" smtClean="0"/>
              <a:t>MERUSAKKAN KEBIASAAN YANG BAIK</a:t>
            </a:r>
          </a:p>
          <a:p>
            <a:pPr algn="ctr" fontAlgn="base">
              <a:buNone/>
            </a:pPr>
            <a:endParaRPr lang="id-ID" b="1" dirty="0" smtClean="0"/>
          </a:p>
          <a:p>
            <a:pPr algn="ctr">
              <a:buNone/>
            </a:pPr>
            <a:endParaRPr lang="id-ID" b="1" dirty="0"/>
          </a:p>
        </p:txBody>
      </p:sp>
      <p:pic>
        <p:nvPicPr>
          <p:cNvPr id="51202" name="Picture 2" descr="http://www.onecubed.tv/assets/images/public/7e01c48538bece1fb36c2202595388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2112" y="2928934"/>
            <a:ext cx="4739777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b="1" dirty="0" smtClean="0"/>
              <a:t>GAYA BELAJAR LIFESTYLE - BUKAN HANYA SAMPAI PADA TAHAP MENGETAHUI, MEMAHAMI DAN MENARIK KESEIMPULAN DARI PENGALAMAN PRIBADI SERTA TAHAP PERCAYA SERTA DAPAT MENGEKSPRESIKAN DIRI DALAM TINDAKAN NYATA SAJA, </a:t>
            </a:r>
          </a:p>
          <a:p>
            <a:pPr algn="ctr">
              <a:buNone/>
            </a:pPr>
            <a:r>
              <a:rPr lang="id-ID" b="1" dirty="0" smtClean="0"/>
              <a:t>TETAPI SAMPAI PADA TAHAP  </a:t>
            </a:r>
            <a:r>
              <a:rPr lang="id-ID" b="1" dirty="0" smtClean="0">
                <a:solidFill>
                  <a:srgbClr val="FF0000"/>
                </a:solidFill>
              </a:rPr>
              <a:t>MEMORIZED/TERMEMORY DALAM MEMORY PERMANEN/ TERPATRI SEHINGGA MENGHASILKAN HIDUP YANG BERUBAH, SEHINGGA MENGHASILKAN PERUBAHAN SIKAP HIDUP/  GAYA HIDUP YANG BARU</a:t>
            </a:r>
            <a:r>
              <a:rPr lang="id-ID" b="1" dirty="0" smtClean="0"/>
              <a:t>, DIMANA GAYA HIDUP INI DILAHIRKAN DARI PERUBAHAN YANG TERUS MENERUS YANG TELAH MENJADI KEBIASAAN DAN AKHIRNYA MENJADI GAYA HIDUP. </a:t>
            </a:r>
          </a:p>
          <a:p>
            <a:pPr algn="ctr">
              <a:buNone/>
            </a:pPr>
            <a:endParaRPr lang="id-ID" b="1"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8574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4000" b="1" dirty="0" smtClean="0"/>
              <a:t>GURUKU MEMBERI INSPIRASI </a:t>
            </a:r>
          </a:p>
          <a:p>
            <a:pPr algn="ctr">
              <a:buNone/>
            </a:pPr>
            <a:r>
              <a:rPr lang="id-ID" sz="4000" b="1" dirty="0" smtClean="0"/>
              <a:t>DARI KEHIDUPANNYA PADAKU</a:t>
            </a:r>
          </a:p>
          <a:p>
            <a:pPr algn="ctr">
              <a:buNone/>
            </a:pPr>
            <a:r>
              <a:rPr lang="id-ID" sz="4000" b="1" dirty="0" smtClean="0"/>
              <a:t>AKU BERUBAH</a:t>
            </a:r>
          </a:p>
          <a:p>
            <a:pPr algn="ctr">
              <a:buNone/>
            </a:pPr>
            <a:r>
              <a:rPr lang="id-ID" sz="4000" b="1" dirty="0" smtClean="0"/>
              <a:t>AKU MEMBERI DAMPAK</a:t>
            </a:r>
            <a:endParaRPr lang="id-ID" sz="4000" b="1" dirty="0"/>
          </a:p>
        </p:txBody>
      </p:sp>
      <p:pic>
        <p:nvPicPr>
          <p:cNvPr id="49154" name="Picture 2" descr="http://www.1st-art-gallery.com/thumbnail/116516/1/Jesus-Washing-Peter$27s-Feet-At-The-Last-Sup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7455" y="3199768"/>
            <a:ext cx="3929090" cy="3424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b="1" dirty="0" smtClean="0"/>
              <a:t>CONTOH DI SEKOLAH MINGGU; </a:t>
            </a:r>
          </a:p>
          <a:p>
            <a:pPr lvl="0" algn="ctr">
              <a:buNone/>
            </a:pPr>
            <a:r>
              <a:rPr lang="id-ID" b="1" dirty="0" smtClean="0"/>
              <a:t>TANPA GURU MENGAJARKAN SEBAGAI TEORI PENGAMPUNAN SEKALIPUN, MURID YANG MELIHAT TELADAN SANG GURU, MENJADI TERINSPIRASI DARI KEHIDUPAN GURU YANG MENGAMPUNI, DIA BERTUMBUH MENJADI ANAK YANG MENGAMPUNI, </a:t>
            </a:r>
          </a:p>
          <a:p>
            <a:pPr lvl="0" algn="ctr">
              <a:buNone/>
            </a:pPr>
            <a:r>
              <a:rPr lang="id-ID" b="1" dirty="0" smtClean="0"/>
              <a:t>TANPA GURU MENGAJARKAN SEBAGAI TEORI KEKUDUSAN SEKALIPUN MURID YANG MELIHAT TELADAN SANG GURU, TERINSPIRASI OLEH KEHIDUPAN GURU YANG KUDUS DALAM PERGAULAN, MURID BERTUMBUH JADI REMAJA YANG BERHATI-HATI DALAM BERGAUL,DLL.</a:t>
            </a:r>
          </a:p>
          <a:p>
            <a:pPr algn="ctr">
              <a:buNone/>
            </a:pPr>
            <a:endParaRPr lang="id-ID" b="1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b="1" dirty="0" smtClean="0"/>
              <a:t>CONTOH DI DUNIA NYATA: MEMBUAT KERJASAMA BISNIS SEUMUR HIDUP BERSAMA CHEF MARINKA</a:t>
            </a:r>
            <a:endParaRPr lang="id-ID" dirty="0"/>
          </a:p>
        </p:txBody>
      </p:sp>
      <p:pic>
        <p:nvPicPr>
          <p:cNvPr id="47106" name="Picture 2" descr="https://sphotos-a.xx.fbcdn.net/hphotos-frc1/409125_366683066754800_85559819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214422"/>
            <a:ext cx="8471409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FUNGSI</a:t>
            </a:r>
            <a:r>
              <a:rPr lang="id-ID" dirty="0" smtClean="0"/>
              <a:t> MESENCEPHALON</a:t>
            </a:r>
            <a:br>
              <a:rPr lang="id-ID" dirty="0" smtClean="0"/>
            </a:br>
            <a:r>
              <a:rPr lang="id-ID" dirty="0" smtClean="0"/>
              <a:t>FUNGSI</a:t>
            </a:r>
            <a:r>
              <a:rPr lang="en-US" dirty="0" smtClean="0"/>
              <a:t> </a:t>
            </a:r>
            <a:r>
              <a:rPr lang="en-US" dirty="0"/>
              <a:t>MEMORY</a:t>
            </a:r>
          </a:p>
        </p:txBody>
      </p:sp>
      <p:sp>
        <p:nvSpPr>
          <p:cNvPr id="35840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1"/>
            <a:ext cx="4214810" cy="482919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/>
              <a:t>PENYUSUNAN MEMORY </a:t>
            </a:r>
          </a:p>
          <a:p>
            <a:r>
              <a:rPr lang="en-US" sz="4000" dirty="0"/>
              <a:t>RECCALLING MEMORY</a:t>
            </a:r>
          </a:p>
        </p:txBody>
      </p:sp>
      <p:pic>
        <p:nvPicPr>
          <p:cNvPr id="46082" name="Picture 2" descr="http://media.npr.org/programs/morning/features/2009/jan/brain/main_200-4272e0f413418caf37c1adad3f1cb145db41df41-s6-c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643050"/>
            <a:ext cx="4572032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biasa-biasa berbicara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bagus menerangkan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Guru yang hebat mendemonstrasikan</a:t>
            </a:r>
          </a:p>
          <a:p>
            <a:pPr algn="ctr">
              <a:buNone/>
            </a:pPr>
            <a:r>
              <a:rPr lang="id-ID" sz="5400" u="sng" dirty="0" smtClean="0">
                <a:latin typeface="Blackadder ITC" pitchFamily="82" charset="0"/>
              </a:rPr>
              <a:t>Guru yang agung memberi inspirasi</a:t>
            </a:r>
          </a:p>
          <a:p>
            <a:pPr algn="ctr">
              <a:buNone/>
            </a:pPr>
            <a:r>
              <a:rPr lang="id-ID" sz="5400" dirty="0" smtClean="0">
                <a:latin typeface="Blackadder ITC" pitchFamily="82" charset="0"/>
              </a:rPr>
              <a:t>-William Arthur Ward-</a:t>
            </a:r>
            <a:endParaRPr lang="id-ID" dirty="0" smtClean="0">
              <a:latin typeface="Blackadder ITC" pitchFamily="82" charset="0"/>
            </a:endParaRPr>
          </a:p>
          <a:p>
            <a:endParaRPr lang="id-ID"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d-ID" dirty="0" smtClean="0"/>
              <a:t>	</a:t>
            </a:r>
          </a:p>
          <a:p>
            <a:pPr algn="ctr">
              <a:buNone/>
            </a:pPr>
            <a:r>
              <a:rPr lang="en-US" b="1" i="1" dirty="0" smtClean="0"/>
              <a:t>SAMPAI PADA TAHAP INI , ANDA BERFUNGSI SEBAGAI MENTOR DAN INSPIRATOR/ PEMBERI INSPIRASI</a:t>
            </a:r>
            <a:endParaRPr lang="id-ID" dirty="0" smtClean="0"/>
          </a:p>
          <a:p>
            <a:pPr algn="ctr">
              <a:buNone/>
            </a:pPr>
            <a:r>
              <a:rPr lang="en-US" b="1" i="1" dirty="0" smtClean="0"/>
              <a:t> </a:t>
            </a:r>
            <a:endParaRPr lang="id-ID" dirty="0" smtClean="0"/>
          </a:p>
          <a:p>
            <a:pPr algn="ctr">
              <a:buNone/>
            </a:pPr>
            <a:r>
              <a:rPr lang="en-US" b="1" i="1" dirty="0" smtClean="0"/>
              <a:t>MENTORING</a:t>
            </a:r>
            <a:endParaRPr lang="id-ID" dirty="0" smtClean="0"/>
          </a:p>
          <a:p>
            <a:pPr algn="ctr">
              <a:buNone/>
            </a:pPr>
            <a:r>
              <a:rPr lang="en-US" dirty="0" smtClean="0"/>
              <a:t>MENJADI PENASIHAT ATAU GURU YANG SANGAT DIPERCAYA, KHUSUSNYA DI SEPUTAR TOPIK YANG BERKAITAN DENGAN PEKERJAAN SESEORANG. KERJANYA CENDERUNG </a:t>
            </a:r>
            <a:r>
              <a:rPr lang="en-US" i="1" dirty="0" smtClean="0"/>
              <a:t>ONE ON ONE</a:t>
            </a:r>
            <a:r>
              <a:rPr lang="en-US" dirty="0" smtClean="0"/>
              <a:t>. MENTOR CENDERUNG MENGAJARKAN HAL-HAL YANG </a:t>
            </a:r>
            <a:r>
              <a:rPr lang="en-US" b="1" dirty="0" smtClean="0"/>
              <a:t>SEBELUMNYA SUDAH BERHASIL MEREKA CAPAI.</a:t>
            </a:r>
            <a:endParaRPr lang="id-ID" dirty="0" smtClean="0"/>
          </a:p>
          <a:p>
            <a:pPr algn="ctr">
              <a:buNone/>
            </a:pPr>
            <a:r>
              <a:rPr lang="en-US" b="1" dirty="0" smtClean="0"/>
              <a:t> </a:t>
            </a:r>
            <a:endParaRPr lang="id-ID" dirty="0" smtClean="0"/>
          </a:p>
          <a:p>
            <a:pPr algn="ctr">
              <a:buNone/>
            </a:pPr>
            <a:r>
              <a:rPr lang="en-US" b="1" dirty="0" smtClean="0"/>
              <a:t>INSPIRATOR</a:t>
            </a:r>
            <a:endParaRPr lang="id-ID" dirty="0" smtClean="0"/>
          </a:p>
          <a:p>
            <a:pPr algn="ctr">
              <a:buNone/>
            </a:pPr>
            <a:r>
              <a:rPr lang="en-US" dirty="0" smtClean="0"/>
              <a:t>MENJADI SUMBER INSPIRASI BUAT ORANG-ORANG DI SEKITARNYA LEWAT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hidupnya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68412"/>
          </a:xfrm>
        </p:spPr>
        <p:txBody>
          <a:bodyPr>
            <a:normAutofit fontScale="90000"/>
          </a:bodyPr>
          <a:lstStyle/>
          <a:p>
            <a:r>
              <a:rPr lang="id-ID" b="1" dirty="0" smtClean="0"/>
              <a:t>CONTOH CARA MENGAJAR YESUS </a:t>
            </a:r>
            <a:br>
              <a:rPr lang="id-ID" b="1" dirty="0" smtClean="0"/>
            </a:br>
            <a:r>
              <a:rPr lang="id-ID" b="1" dirty="0" smtClean="0"/>
              <a:t>PADA PETRUS</a:t>
            </a:r>
            <a:endParaRPr lang="id-ID" dirty="0"/>
          </a:p>
        </p:txBody>
      </p:sp>
      <p:pic>
        <p:nvPicPr>
          <p:cNvPr id="4" name="Picture 2" descr="http://1.bp.blogspot.com/-JmIbIBMuZRM/TeRoZPD2_CI/AAAAAAAAAQQ/1yGScGUftuM/s1600/Jesus+calling+His+discip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112" y="1428736"/>
            <a:ext cx="7843777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gutenberg.org/files/16042/16042-h/images/2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1279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857884" y="2214554"/>
            <a:ext cx="213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AUDIO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sangsabda.files.wordpress.com/2011/08/transfigurasi-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715008" cy="680358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286512" y="2143116"/>
            <a:ext cx="22515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AUDIO</a:t>
            </a:r>
          </a:p>
          <a:p>
            <a:pPr algn="ctr"/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VISUAL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farm4.static.flickr.com/3290/2902018243_d4576f3844.jpg?v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memobee.com/images.php?param=q5iy71dG%2FKBrq%2F0Mj0IWtEIIXeNVIRqS1lqitSjCdi8I9%2Buo77n0DGrWgU4k840i46Hl5etwxmznsN0y7U5QejJeRdcy0swB3Ar1CMg13Mn0aK97M3LODkQDXBQQ8hZMIY0U0XVvgrdpna81JU%2FyVg%3D%3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0126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85720" y="214290"/>
            <a:ext cx="344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KINESTETIK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http://www.godilogue.com/wp-content/uploads/2012/09/E002_Biar-Ga-Cepet-Bosen-Saat-Teduh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7265" cy="607220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HUBUNGAN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2" descr="http://sangsabda.files.wordpress.com/2011/04/petrus-berkhotbah-1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715008" cy="684432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29322" y="2714620"/>
            <a:ext cx="2965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LIFESTYLE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00372"/>
            <a:ext cx="9144000" cy="385762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id-ID" sz="4000" dirty="0" smtClean="0"/>
              <a:t>LIFE STYLE: LANGSUNG, KEKINIAN,</a:t>
            </a:r>
          </a:p>
          <a:p>
            <a:pPr algn="ctr">
              <a:buNone/>
            </a:pPr>
            <a:r>
              <a:rPr lang="id-ID" sz="4000" dirty="0" smtClean="0"/>
              <a:t>MELIPUTI SELURUH ASPEK HIDUP, </a:t>
            </a:r>
          </a:p>
          <a:p>
            <a:pPr algn="ctr">
              <a:buNone/>
            </a:pPr>
            <a:r>
              <a:rPr lang="id-ID" sz="4000" dirty="0" smtClean="0"/>
              <a:t>TIDAK DI KELAS SAJA,TETAPI JUGA </a:t>
            </a:r>
          </a:p>
          <a:p>
            <a:pPr algn="ctr">
              <a:buNone/>
            </a:pPr>
            <a:r>
              <a:rPr lang="id-ID" sz="4000" dirty="0" smtClean="0"/>
              <a:t>CARA PERPIKIR, CARA BICARA, BERPAKAIAN,</a:t>
            </a:r>
          </a:p>
          <a:p>
            <a:pPr algn="ctr">
              <a:buNone/>
            </a:pPr>
            <a:r>
              <a:rPr lang="id-ID" sz="4000" dirty="0" smtClean="0"/>
              <a:t>CARA MENGAMBIL KEPUTUSAN,</a:t>
            </a:r>
          </a:p>
          <a:p>
            <a:pPr algn="ctr">
              <a:buNone/>
            </a:pPr>
            <a:r>
              <a:rPr lang="id-ID" sz="4000" dirty="0" smtClean="0"/>
              <a:t>CARA MEMAKAI WAKTU, CARA BERGAUL, DLL</a:t>
            </a:r>
          </a:p>
          <a:p>
            <a:endParaRPr lang="id-ID" sz="2800" dirty="0"/>
          </a:p>
        </p:txBody>
      </p:sp>
      <p:pic>
        <p:nvPicPr>
          <p:cNvPr id="225282" name="Picture 2" descr="http://edwinlarizablogs.files.wordpress.com/2012/04/jesus-washing-feet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206850" cy="2786082"/>
          </a:xfrm>
          <a:prstGeom prst="rect">
            <a:avLst/>
          </a:prstGeom>
          <a:noFill/>
        </p:spPr>
      </p:pic>
      <p:pic>
        <p:nvPicPr>
          <p:cNvPr id="225284" name="Picture 4" descr="http://themasterstable.files.wordpress.com/2008/09/jesus_teach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14289"/>
            <a:ext cx="3786214" cy="2748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algn="ctr">
              <a:buNone/>
            </a:pPr>
            <a:r>
              <a:rPr lang="id-ID" b="1" dirty="0" smtClean="0"/>
              <a:t>GAYA BELAJAR LIFE STYLE</a:t>
            </a:r>
          </a:p>
          <a:p>
            <a:pPr algn="ctr">
              <a:buNone/>
            </a:pPr>
            <a:r>
              <a:rPr lang="id-ID" b="1" dirty="0" smtClean="0"/>
              <a:t>SUDAH TERCAKUP SEMUA GAYA BELAJAR: AUDIO, VISUAL, AUDIO VISUAL, KINESTETIK, HUBUNGAN, DAN LIFE STYLE ITU SENDIRI</a:t>
            </a:r>
          </a:p>
          <a:p>
            <a:endParaRPr lang="id-ID" dirty="0"/>
          </a:p>
        </p:txBody>
      </p:sp>
      <p:pic>
        <p:nvPicPr>
          <p:cNvPr id="224258" name="Picture 2" descr="http://4.bp.blogspot.com/-gIZ4PcKBQJE/T0fDjzQ1wJI/AAAAAAAABgM/0O-MPGyPUAY/s1600/Star+of+David+by+Philippe+Dubo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001" y="3413038"/>
            <a:ext cx="4321999" cy="32225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 descr="http://3.bp.blogspot.com/-zen8TDqvIas/TsmVYPDBn_I/AAAAAAAAAp0/EWdd24watyk/s1600/JesusBir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15673" cy="585789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id-ID" sz="3600" b="1" dirty="0" smtClean="0">
                <a:solidFill>
                  <a:srgbClr val="FFFF00"/>
                </a:solidFill>
              </a:rPr>
              <a:t>KEHADIRAN,KEBERSAMAAN</a:t>
            </a:r>
          </a:p>
          <a:p>
            <a:pPr lvl="0" algn="ctr"/>
            <a:r>
              <a:rPr lang="id-ID" sz="3600" b="1" dirty="0" smtClean="0">
                <a:solidFill>
                  <a:srgbClr val="FFFF00"/>
                </a:solidFill>
              </a:rPr>
              <a:t>PERGAULAN,SHARING KEHIDUPAN, KEKINIAN,LIVE (LANGSUNG) TATAP MUKA, </a:t>
            </a:r>
          </a:p>
          <a:p>
            <a:pPr lvl="0" algn="ctr"/>
            <a:r>
              <a:rPr lang="id-ID" sz="3600" b="1" dirty="0" smtClean="0">
                <a:solidFill>
                  <a:srgbClr val="FFFF00"/>
                </a:solidFill>
              </a:rPr>
              <a:t>MENTOR, LIVE SHOW, TELADAN,DLL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715404" cy="2428868"/>
          </a:xfrm>
        </p:spPr>
        <p:txBody>
          <a:bodyPr/>
          <a:lstStyle/>
          <a:p>
            <a:pPr algn="ctr"/>
            <a:r>
              <a:rPr lang="id-ID" dirty="0" smtClean="0"/>
              <a:t>AKULAH JALAN, </a:t>
            </a:r>
            <a:br>
              <a:rPr lang="id-ID" dirty="0" smtClean="0"/>
            </a:br>
            <a:r>
              <a:rPr lang="id-ID" dirty="0" smtClean="0"/>
              <a:t>KEBENARAN, </a:t>
            </a:r>
            <a:br>
              <a:rPr lang="id-ID" dirty="0" smtClean="0"/>
            </a:br>
            <a:r>
              <a:rPr lang="id-ID" dirty="0" smtClean="0"/>
              <a:t>DAN KEHIDUPAN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71678"/>
            <a:ext cx="7772400" cy="4786322"/>
          </a:xfrm>
        </p:spPr>
        <p:txBody>
          <a:bodyPr>
            <a:noAutofit/>
          </a:bodyPr>
          <a:lstStyle/>
          <a:p>
            <a:r>
              <a:rPr lang="id-ID" sz="4000" b="1" dirty="0" smtClean="0"/>
              <a:t>JALAN = AUDIO. VISUAL. AUDIO VISUAL</a:t>
            </a:r>
          </a:p>
          <a:p>
            <a:r>
              <a:rPr lang="id-ID" sz="4000" b="1" dirty="0" smtClean="0"/>
              <a:t>KEBENARAN = KINESTETIK</a:t>
            </a:r>
          </a:p>
          <a:p>
            <a:r>
              <a:rPr lang="id-ID" sz="4000" b="1" dirty="0" smtClean="0"/>
              <a:t>KEHIDUPAN = HUBUNGAN. LIFESTYLE</a:t>
            </a:r>
            <a:endParaRPr lang="id-ID" sz="4000" b="1"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YESAYA 9:6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SEORANG ANAK</a:t>
            </a:r>
          </a:p>
          <a:p>
            <a:pPr>
              <a:buNone/>
            </a:pPr>
            <a:r>
              <a:rPr lang="id-ID" dirty="0" smtClean="0"/>
              <a:t>SEORANG PUTRA</a:t>
            </a:r>
          </a:p>
          <a:p>
            <a:pPr>
              <a:buNone/>
            </a:pPr>
            <a:r>
              <a:rPr lang="id-ID" dirty="0" smtClean="0"/>
              <a:t>PEMERINTAH</a:t>
            </a:r>
          </a:p>
          <a:p>
            <a:pPr>
              <a:buNone/>
            </a:pPr>
            <a:r>
              <a:rPr lang="id-ID" dirty="0" smtClean="0"/>
              <a:t>PENASEHAT</a:t>
            </a:r>
          </a:p>
          <a:p>
            <a:pPr>
              <a:buNone/>
            </a:pPr>
            <a:r>
              <a:rPr lang="id-ID" dirty="0" smtClean="0"/>
              <a:t>ALLAH YANG PERKASA</a:t>
            </a:r>
          </a:p>
          <a:p>
            <a:pPr>
              <a:buNone/>
            </a:pPr>
            <a:r>
              <a:rPr lang="id-ID" dirty="0" smtClean="0"/>
              <a:t>BAPA YANG KEKAL</a:t>
            </a:r>
          </a:p>
          <a:p>
            <a:pPr>
              <a:buNone/>
            </a:pPr>
            <a:r>
              <a:rPr lang="id-ID" dirty="0" smtClean="0"/>
              <a:t>RAJA DAMAI</a:t>
            </a:r>
            <a:endParaRPr lang="id-ID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6429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PIKIRKAN METODE APA YANG SELAMA INI KITA PAKAI</a:t>
            </a:r>
            <a:endParaRPr lang="id-ID" dirty="0"/>
          </a:p>
        </p:txBody>
      </p:sp>
      <p:pic>
        <p:nvPicPr>
          <p:cNvPr id="30722" name="Picture 2" descr="http://female.store.co.id/images/Image/images/meto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714356"/>
            <a:ext cx="9144001" cy="5662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clubfivedock.com.au/auto/thumbnail/auto/sb-plugin-gopix/slideshow-kids/banner-kids-1.jpg?maxwidth=967&amp;maxheight=345&amp;style=crop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75" y="3828592"/>
            <a:ext cx="8429651" cy="3029407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378619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id-ID" dirty="0" smtClean="0"/>
              <a:t>SAMPAI DIMANAKAH MURID-MURID SM?</a:t>
            </a:r>
            <a:endParaRPr lang="id-ID" sz="2800" dirty="0" smtClean="0"/>
          </a:p>
          <a:p>
            <a:pPr lvl="1">
              <a:buNone/>
            </a:pPr>
            <a:r>
              <a:rPr lang="id-ID" dirty="0" smtClean="0"/>
              <a:t>Mengetahui FIRMAN TUHAN</a:t>
            </a:r>
            <a:endParaRPr lang="id-ID" sz="2400" dirty="0" smtClean="0"/>
          </a:p>
          <a:p>
            <a:pPr lvl="1">
              <a:buNone/>
            </a:pPr>
            <a:r>
              <a:rPr lang="id-ID" dirty="0" smtClean="0"/>
              <a:t>Memahami FIRMAN TUHAN</a:t>
            </a:r>
            <a:endParaRPr lang="id-ID" sz="2400" dirty="0" smtClean="0"/>
          </a:p>
          <a:p>
            <a:pPr lvl="1">
              <a:buNone/>
            </a:pPr>
            <a:r>
              <a:rPr lang="id-ID" dirty="0" smtClean="0"/>
              <a:t>Mengetahui dan memahami FIRMAN TUHAN</a:t>
            </a:r>
            <a:endParaRPr lang="id-ID" sz="2400" dirty="0" smtClean="0"/>
          </a:p>
          <a:p>
            <a:pPr lvl="1">
              <a:buNone/>
            </a:pPr>
            <a:r>
              <a:rPr lang="id-ID" dirty="0" smtClean="0"/>
              <a:t>Mengambil kesimpulan dari pengalaman pribadi DENGAN TUHAN</a:t>
            </a:r>
            <a:endParaRPr lang="id-ID" sz="2400" dirty="0" smtClean="0"/>
          </a:p>
          <a:p>
            <a:pPr lvl="1">
              <a:buNone/>
            </a:pPr>
            <a:r>
              <a:rPr lang="id-ID" dirty="0" smtClean="0"/>
              <a:t>Percaya dan dapat mengekspresikan FIRMAN TUHAN</a:t>
            </a:r>
            <a:endParaRPr lang="id-ID" sz="2400" dirty="0" smtClean="0"/>
          </a:p>
          <a:p>
            <a:pPr lvl="1">
              <a:buNone/>
            </a:pPr>
            <a:r>
              <a:rPr lang="id-ID" dirty="0" smtClean="0"/>
              <a:t>Berubah dan memberi dampak PADA MASYARAKAT</a:t>
            </a:r>
            <a:endParaRPr lang="id-ID" sz="2400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sonjababic.com/cute_kids_cute_play-1440x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5715016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0"/>
            <a:ext cx="8229600" cy="6858000"/>
          </a:xfrm>
        </p:spPr>
        <p:txBody>
          <a:bodyPr>
            <a:noAutofit/>
          </a:bodyPr>
          <a:lstStyle/>
          <a:p>
            <a:pPr lvl="1"/>
            <a:r>
              <a:rPr lang="id-ID" sz="4000" b="1" dirty="0" smtClean="0">
                <a:solidFill>
                  <a:schemeClr val="bg1"/>
                </a:solidFill>
              </a:rPr>
              <a:t>PEMBICARA</a:t>
            </a:r>
            <a:endParaRPr lang="id-ID" sz="3600" b="1" dirty="0" smtClean="0">
              <a:solidFill>
                <a:schemeClr val="bg1"/>
              </a:solidFill>
            </a:endParaRPr>
          </a:p>
          <a:p>
            <a:pPr lvl="1"/>
            <a:r>
              <a:rPr lang="id-ID" sz="4000" b="1" dirty="0" smtClean="0">
                <a:solidFill>
                  <a:schemeClr val="bg1"/>
                </a:solidFill>
              </a:rPr>
              <a:t>PENGAJAR</a:t>
            </a:r>
            <a:endParaRPr lang="id-ID" sz="3600" b="1" dirty="0" smtClean="0">
              <a:solidFill>
                <a:schemeClr val="bg1"/>
              </a:solidFill>
            </a:endParaRPr>
          </a:p>
          <a:p>
            <a:pPr lvl="1"/>
            <a:r>
              <a:rPr lang="id-ID" sz="4000" b="1" dirty="0" smtClean="0">
                <a:solidFill>
                  <a:schemeClr val="bg1"/>
                </a:solidFill>
              </a:rPr>
              <a:t>PELATIH</a:t>
            </a:r>
            <a:endParaRPr lang="id-ID" sz="3600" b="1" dirty="0" smtClean="0">
              <a:solidFill>
                <a:schemeClr val="bg1"/>
              </a:solidFill>
            </a:endParaRPr>
          </a:p>
          <a:p>
            <a:pPr lvl="1"/>
            <a:r>
              <a:rPr lang="id-ID" sz="4000" b="1" dirty="0" smtClean="0">
                <a:solidFill>
                  <a:schemeClr val="bg1"/>
                </a:solidFill>
              </a:rPr>
              <a:t>PENYEDIA FASILITAS</a:t>
            </a:r>
            <a:endParaRPr lang="id-ID" sz="3600" b="1" dirty="0" smtClean="0">
              <a:solidFill>
                <a:schemeClr val="bg1"/>
              </a:solidFill>
            </a:endParaRPr>
          </a:p>
          <a:p>
            <a:pPr lvl="1"/>
            <a:r>
              <a:rPr lang="id-ID" sz="4000" b="1" dirty="0" smtClean="0">
                <a:solidFill>
                  <a:schemeClr val="bg1"/>
                </a:solidFill>
              </a:rPr>
              <a:t>PENASIHAT</a:t>
            </a:r>
            <a:endParaRPr lang="id-ID" sz="3600" b="1" dirty="0" smtClean="0">
              <a:solidFill>
                <a:schemeClr val="bg1"/>
              </a:solidFill>
            </a:endParaRPr>
          </a:p>
          <a:p>
            <a:pPr lvl="1"/>
            <a:r>
              <a:rPr lang="id-ID" sz="4000" b="1" dirty="0" smtClean="0">
                <a:solidFill>
                  <a:srgbClr val="00B050"/>
                </a:solidFill>
              </a:rPr>
              <a:t>PEMBINA</a:t>
            </a:r>
            <a:endParaRPr lang="id-ID" sz="3600" b="1" dirty="0" smtClean="0">
              <a:solidFill>
                <a:srgbClr val="00B050"/>
              </a:solidFill>
            </a:endParaRPr>
          </a:p>
          <a:p>
            <a:pPr lvl="1"/>
            <a:r>
              <a:rPr lang="id-ID" sz="4000" b="1" dirty="0" smtClean="0">
                <a:solidFill>
                  <a:srgbClr val="00B050"/>
                </a:solidFill>
              </a:rPr>
              <a:t>PEMBERI MOTIFASI</a:t>
            </a:r>
            <a:endParaRPr lang="id-ID" sz="3600" b="1" dirty="0" smtClean="0">
              <a:solidFill>
                <a:srgbClr val="00B050"/>
              </a:solidFill>
            </a:endParaRPr>
          </a:p>
          <a:p>
            <a:pPr lvl="1"/>
            <a:r>
              <a:rPr lang="id-ID" sz="4000" b="1" dirty="0" smtClean="0">
                <a:solidFill>
                  <a:srgbClr val="00B050"/>
                </a:solidFill>
              </a:rPr>
              <a:t>MENTOR</a:t>
            </a:r>
            <a:endParaRPr lang="id-ID" sz="3600" b="1" dirty="0" smtClean="0">
              <a:solidFill>
                <a:srgbClr val="00B050"/>
              </a:solidFill>
            </a:endParaRPr>
          </a:p>
          <a:p>
            <a:pPr lvl="1"/>
            <a:r>
              <a:rPr lang="id-ID" sz="4000" b="1" dirty="0" smtClean="0">
                <a:solidFill>
                  <a:srgbClr val="00B050"/>
                </a:solidFill>
              </a:rPr>
              <a:t>PEMBERI INSPIRASI</a:t>
            </a:r>
            <a:endParaRPr lang="id-ID" sz="3600" b="1" dirty="0" smtClean="0">
              <a:solidFill>
                <a:srgbClr val="00B050"/>
              </a:solidFill>
            </a:endParaRPr>
          </a:p>
          <a:p>
            <a:endParaRPr lang="id-ID" sz="4400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4000" b="1" dirty="0" smtClean="0"/>
              <a:t>METODE AUDIO VISUAL SAJA MERUGIKAN</a:t>
            </a:r>
          </a:p>
          <a:p>
            <a:pPr algn="ctr">
              <a:buNone/>
            </a:pPr>
            <a:r>
              <a:rPr lang="id-ID" sz="4000" b="1" dirty="0" smtClean="0"/>
              <a:t>ANAK-ANAK GAYA BELAJAR KINESTETIK</a:t>
            </a:r>
            <a:endParaRPr lang="id-ID" sz="4000" b="1" dirty="0"/>
          </a:p>
        </p:txBody>
      </p:sp>
      <p:pic>
        <p:nvPicPr>
          <p:cNvPr id="27650" name="Picture 2" descr="http://s2.bloggerscdn.com/media/t/11053001/11053001_l_1361243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3"/>
            <a:ext cx="7572428" cy="5023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 smtClean="0"/>
              <a:t>MENGAJAR DENGAN METODE SIMULTAN/SEREMPAK MELIBATKAN ANAK-ANAK BERGAYA BELAJAR KINESTETIK TERLIBAT SEJAK AWAL</a:t>
            </a:r>
          </a:p>
          <a:p>
            <a:pPr algn="ctr"/>
            <a:endParaRPr lang="id-ID" sz="3600" b="1" dirty="0" smtClean="0"/>
          </a:p>
          <a:p>
            <a:pPr algn="ctr"/>
            <a:r>
              <a:rPr lang="id-ID" sz="3600" b="1" dirty="0" smtClean="0"/>
              <a:t>TETAPI MEMISAHKAN TEORI DAN PRAKTEK TETAP AKAN MERUGIKAN ANAK-ANAK BERGAYA BELAJAR KINESTETIK</a:t>
            </a:r>
            <a:endParaRPr lang="id-ID" sz="3600" b="1" dirty="0"/>
          </a:p>
        </p:txBody>
      </p:sp>
      <p:pic>
        <p:nvPicPr>
          <p:cNvPr id="26626" name="Picture 2" descr="http://www.savvyhousekeeping.com/wp-content/uploads/2012/08/Separating-Eg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4572004"/>
            <a:ext cx="2285996" cy="2285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143116"/>
          </a:xfrm>
        </p:spPr>
        <p:txBody>
          <a:bodyPr/>
          <a:lstStyle/>
          <a:p>
            <a:r>
              <a:rPr lang="id-ID" dirty="0" smtClean="0"/>
              <a:t>MULAI MEMIKIRKAN LANGKAH LEBIH LANJUT KE GAYA BELAJAR HUBUNGAN DAN LIFESTYLE</a:t>
            </a:r>
          </a:p>
          <a:p>
            <a:r>
              <a:rPr lang="id-ID" dirty="0" smtClean="0"/>
              <a:t>DENGAN CARA PEMURIDAN SEPERTI YANG YESUS LAKUKAN</a:t>
            </a:r>
            <a:endParaRPr lang="id-ID" dirty="0"/>
          </a:p>
        </p:txBody>
      </p:sp>
      <p:pic>
        <p:nvPicPr>
          <p:cNvPr id="25602" name="Picture 2" descr="http://adelwish.files.wordpress.com/2013/03/11-1046159-montage-of-healthy-family-lifestyle-activit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2" y="2143116"/>
            <a:ext cx="8382016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7200" dirty="0" smtClean="0"/>
              <a:t>PENJELASAN ACARA </a:t>
            </a:r>
            <a:br>
              <a:rPr lang="id-ID" sz="7200" dirty="0" smtClean="0"/>
            </a:br>
            <a:r>
              <a:rPr lang="id-ID" sz="7200" dirty="0" smtClean="0"/>
              <a:t>BE A CREATOR !!</a:t>
            </a:r>
            <a:endParaRPr lang="id-ID" sz="7200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SESI V. CREATIVE </a:t>
            </a:r>
            <a:r>
              <a:rPr lang="id-ID" dirty="0" smtClean="0"/>
              <a:t>TEACHING</a:t>
            </a:r>
            <a:endParaRPr lang="id-ID" dirty="0"/>
          </a:p>
        </p:txBody>
      </p:sp>
      <p:pic>
        <p:nvPicPr>
          <p:cNvPr id="24578" name="Picture 2" descr="http://trainbibleteachers.com/blog/wp-content/uploads/2010/09/creativity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59"/>
            <a:ext cx="8072494" cy="5219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PRAKTEK ANEKA BAHASA GAMBAR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86868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6000" dirty="0" smtClean="0"/>
              <a:t>PENJELASAN </a:t>
            </a:r>
          </a:p>
          <a:p>
            <a:pPr algn="ctr">
              <a:buNone/>
            </a:pPr>
            <a:r>
              <a:rPr lang="id-ID" sz="6000" dirty="0" smtClean="0"/>
              <a:t>1 MENIT</a:t>
            </a:r>
          </a:p>
          <a:p>
            <a:pPr algn="ctr">
              <a:buNone/>
            </a:pPr>
            <a:r>
              <a:rPr lang="id-ID" sz="6000" dirty="0" smtClean="0"/>
              <a:t>LATIHAN 5 MENIT</a:t>
            </a:r>
          </a:p>
          <a:p>
            <a:pPr algn="ctr">
              <a:buNone/>
            </a:pPr>
            <a:r>
              <a:rPr lang="id-ID" sz="6000" dirty="0" smtClean="0"/>
              <a:t>PRESENTASI 1</a:t>
            </a:r>
            <a:r>
              <a:rPr lang="id-ID" sz="4400" dirty="0" smtClean="0"/>
              <a:t> MENIT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357158" y="1928802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2’</a:t>
            </a:r>
            <a:endParaRPr lang="id-ID" sz="2800" b="1" dirty="0"/>
          </a:p>
        </p:txBody>
      </p:sp>
      <p:sp>
        <p:nvSpPr>
          <p:cNvPr id="5" name="5-Point Star 4"/>
          <p:cNvSpPr/>
          <p:nvPr/>
        </p:nvSpPr>
        <p:spPr>
          <a:xfrm>
            <a:off x="7072330" y="2357430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10’</a:t>
            </a:r>
            <a:endParaRPr lang="id-ID" sz="2800" b="1" dirty="0"/>
          </a:p>
        </p:txBody>
      </p:sp>
      <p:sp>
        <p:nvSpPr>
          <p:cNvPr id="6" name="5-Point Star 5"/>
          <p:cNvSpPr/>
          <p:nvPr/>
        </p:nvSpPr>
        <p:spPr>
          <a:xfrm>
            <a:off x="7429520" y="4572008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8’</a:t>
            </a:r>
            <a:endParaRPr lang="id-ID" sz="2800" b="1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BEDA MATERI -  BEDA PERAGA</a:t>
            </a:r>
            <a:endParaRPr lang="id-ID" dirty="0"/>
          </a:p>
        </p:txBody>
      </p:sp>
      <p:pic>
        <p:nvPicPr>
          <p:cNvPr id="424962" name="Picture 2" descr="http://i599.photobucket.com/albums/tt73/Koresh07/Blog%20Van%20DWijk/65202-passion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85860"/>
            <a:ext cx="6143668" cy="5429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MATERI SAMA -  PERAGA BEDA</a:t>
            </a:r>
            <a:endParaRPr lang="id-ID" dirty="0"/>
          </a:p>
        </p:txBody>
      </p:sp>
      <p:pic>
        <p:nvPicPr>
          <p:cNvPr id="425986" name="Picture 2" descr="http://siskawidjaya.files.wordpress.com/2010/07/the-prodigal-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7056" y="1285860"/>
            <a:ext cx="636988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CIPTA MATERI – SAMA PERAGA</a:t>
            </a:r>
            <a:endParaRPr lang="id-ID" dirty="0"/>
          </a:p>
        </p:txBody>
      </p:sp>
      <p:pic>
        <p:nvPicPr>
          <p:cNvPr id="427010" name="Picture 2" descr="http://202.67.224.138/pdimage/29/3639929_img_11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634365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BEDA MATERI, SAMA PERAGA</a:t>
            </a:r>
            <a:endParaRPr lang="id-ID" dirty="0"/>
          </a:p>
        </p:txBody>
      </p:sp>
      <p:pic>
        <p:nvPicPr>
          <p:cNvPr id="428034" name="Picture 2" descr="http://idkf.bogor.net/yuesbi/e-DU.KU/edukasi.net/SMK/Tata.Busana/Membuat.Motif.Kain.Pencelupan/images/gmb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357298"/>
            <a:ext cx="7143800" cy="535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1053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SESI VI</a:t>
            </a:r>
            <a:br>
              <a:rPr lang="id-ID" dirty="0" smtClean="0"/>
            </a:br>
            <a:r>
              <a:rPr lang="id-ID" dirty="0" smtClean="0"/>
              <a:t>CONTOH METODE KREATIF DI SM</a:t>
            </a:r>
            <a:endParaRPr lang="id-ID" dirty="0"/>
          </a:p>
        </p:txBody>
      </p:sp>
      <p:pic>
        <p:nvPicPr>
          <p:cNvPr id="67586" name="Picture 2" descr="http://www.kidskountpublishing.com/wp-content/uploads/2012/08/kq23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1" y="2890374"/>
            <a:ext cx="5107817" cy="3888906"/>
          </a:xfrm>
          <a:prstGeom prst="rect">
            <a:avLst/>
          </a:prstGeom>
          <a:noFill/>
        </p:spPr>
      </p:pic>
      <p:sp>
        <p:nvSpPr>
          <p:cNvPr id="5" name="5-Point Star 4"/>
          <p:cNvSpPr/>
          <p:nvPr/>
        </p:nvSpPr>
        <p:spPr>
          <a:xfrm>
            <a:off x="7072330" y="4643446"/>
            <a:ext cx="1714480" cy="1857388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/>
              <a:t>50’</a:t>
            </a:r>
            <a:endParaRPr lang="id-ID" sz="2800" b="1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dirty="0" smtClean="0"/>
              <a:t>BE A CREATOR !! </a:t>
            </a:r>
            <a:endParaRPr lang="id-ID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.bp.blogspot.com/-tM62ukWK_QU/T89ThqHB5AI/AAAAAAAAABw/wCLD-Lz-vlg/s1600/diskusi+anima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-1"/>
            <a:ext cx="8143932" cy="582271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SESI VII. MENYIMAK DUNIA IKLAN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MENYIMAK METODE DALAM IKLAN</a:t>
            </a:r>
            <a:br>
              <a:rPr lang="id-ID" dirty="0" smtClean="0"/>
            </a:br>
            <a:r>
              <a:rPr lang="id-ID" dirty="0" smtClean="0"/>
              <a:t> </a:t>
            </a:r>
            <a:br>
              <a:rPr lang="id-ID" dirty="0" smtClean="0"/>
            </a:br>
            <a:r>
              <a:rPr lang="id-ID" dirty="0" smtClean="0"/>
              <a:t>IKLAN YANG SAMA </a:t>
            </a:r>
            <a:br>
              <a:rPr lang="id-ID" dirty="0" smtClean="0"/>
            </a:br>
            <a:r>
              <a:rPr lang="id-ID" dirty="0" smtClean="0"/>
              <a:t>UNTUK SEMUA KELOMPOK</a:t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MAGNUM </a:t>
            </a:r>
            <a:br>
              <a:rPr lang="id-ID" dirty="0" smtClean="0"/>
            </a:br>
            <a:r>
              <a:rPr lang="id-ID" dirty="0" smtClean="0"/>
              <a:t>IKLAN DURASI 31 DETIK</a:t>
            </a:r>
            <a:endParaRPr lang="id-ID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klan Wall's Magnum - YouTub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8992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APAKAH METODE DI DUNIA USAHA BISA DIPAKAI DI SM?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d-ID" sz="8000" dirty="0" smtClean="0"/>
              <a:t>APA DAN BAGAIMANA CONTOHNYA??</a:t>
            </a:r>
            <a:endParaRPr lang="id-ID" sz="8000"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KESIMPULAN SEMUA SESI SEBELUM INI.....</a:t>
            </a:r>
            <a:endParaRPr lang="id-ID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4" name="Group 42"/>
          <p:cNvGraphicFramePr>
            <a:graphicFrameLocks noGrp="1"/>
          </p:cNvGraphicFramePr>
          <p:nvPr>
            <p:ph idx="1"/>
          </p:nvPr>
        </p:nvGraphicFramePr>
        <p:xfrm>
          <a:off x="0" y="-26988"/>
          <a:ext cx="9144000" cy="6936105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2581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INDRA: PENGELIHATAN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PENCIUMAN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PENDENGARAN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PERABA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PENGECAP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OTAK TENGAH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AUDIO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MOTORIK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HORMONAL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&amp; RECALL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GEL. ALPHA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MENGHAYAL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RELAKS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PRA TIDUR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TTUP MATA, SADAR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179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GAYA BELAJAR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AUDITORY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KINESTETIK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GAYA BELAJAR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EMOSI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 LIMBIC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SUASANA MENYENANGKAN SAAT BELAJAR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2495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 DIMENSI KECERD. MUSIC,BODY,WORD,</a:t>
                      </a:r>
                      <a:endParaRPr kumimoji="0" lang="id-I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PICTURE,NUMBER,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SELF,PEOPLE,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NATURE, SPIRITUAL SMART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B.GM; RASA,AROMA,AUDIO VISUAL,GAMBAR,ORG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BENDA 3 D,TELADAN,BHS TUBUH,MUSIK,EKS KASIH ,ILUSTRASI, SENTUHAN, SASTRA,GAME,REKAM PERISTIWA, EMOSI,AROMA,RASA,BINT,INTONASI,TUMB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TUJUAN PEMBELAJARAN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NILAI-NILAI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FIRMAN TUHAN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SESI VIII. MENGGALI </a:t>
            </a:r>
            <a:r>
              <a:rPr lang="id-ID" dirty="0" smtClean="0"/>
              <a:t>EMAS</a:t>
            </a:r>
            <a:endParaRPr lang="id-ID" dirty="0"/>
          </a:p>
        </p:txBody>
      </p:sp>
      <p:pic>
        <p:nvPicPr>
          <p:cNvPr id="14338" name="Picture 2" descr="https://encrypted-tbn3.gstatic.com/images?q=tbn:ANd9GcThvtykxAf-4DFBb9fAHJNVpGJiEPvJNVqrW9y4GJFCW8Q_ClA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5072098" cy="507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 descr="http://juniorhighministry.org/wp-content/uploads/2012/09/Thank-God-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071558"/>
            <a:ext cx="9144017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Equity">
  <a:themeElements>
    <a:clrScheme name="Custom 2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FFFF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4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5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6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7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8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9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10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12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13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4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1724</TotalTime>
  <Words>2298</Words>
  <Application>Microsoft Office PowerPoint</Application>
  <PresentationFormat>On-screen Show (4:3)</PresentationFormat>
  <Paragraphs>601</Paragraphs>
  <Slides>229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229</vt:i4>
      </vt:variant>
    </vt:vector>
  </HeadingPairs>
  <TitlesOfParts>
    <vt:vector size="244" baseType="lpstr">
      <vt:lpstr>Office Theme</vt:lpstr>
      <vt:lpstr>Flow</vt:lpstr>
      <vt:lpstr>1_Flow</vt:lpstr>
      <vt:lpstr>1_Office Theme</vt:lpstr>
      <vt:lpstr>Opulent</vt:lpstr>
      <vt:lpstr>Module</vt:lpstr>
      <vt:lpstr>2_Flow</vt:lpstr>
      <vt:lpstr>Concourse</vt:lpstr>
      <vt:lpstr>Trek</vt:lpstr>
      <vt:lpstr>1_Metro</vt:lpstr>
      <vt:lpstr>1_Concourse</vt:lpstr>
      <vt:lpstr>Equity</vt:lpstr>
      <vt:lpstr>1_Equity</vt:lpstr>
      <vt:lpstr>1_Opulent</vt:lpstr>
      <vt:lpstr>Metro</vt:lpstr>
      <vt:lpstr>SESI II GAME PERTAMA   DI TAMAN EDEN</vt:lpstr>
      <vt:lpstr>APA SEBENARNYA METODE ITU?</vt:lpstr>
      <vt:lpstr>DEFINISI METODE</vt:lpstr>
      <vt:lpstr>METODE MENGAJAR DI SEKOLAH MINGGU ADALAH: </vt:lpstr>
      <vt:lpstr> METODE KREATIF DI SEKOLAH MINGGU ADALAH: </vt:lpstr>
      <vt:lpstr>MANA YANG LEBIH PENTING?</vt:lpstr>
      <vt:lpstr>Slide 7</vt:lpstr>
      <vt:lpstr>“Pesan yang baik, jika disampaikan dengan cara yang baik, akan diterima dengan baik” “Pesan yang baik, jika disampaikan dengan cara yang salah, bisa jadi akan ditolak mentah-mentah”</vt:lpstr>
      <vt:lpstr>Slide 9</vt:lpstr>
      <vt:lpstr>KFC VS IMITASI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DISKUSI KFC ORIGINAL VS IMITASI</vt:lpstr>
      <vt:lpstr>KESIMPULAN KFC VS IMITASI</vt:lpstr>
      <vt:lpstr>PANTOMIM GAME PERTAMA DI TAMAN EDEN VS GURU YANG SERAKAH</vt:lpstr>
      <vt:lpstr>GAME PERTAMA DI TAMAN EDEN  VERSI KELAS YANG HEBOH</vt:lpstr>
      <vt:lpstr>TUHAN - GURU</vt:lpstr>
      <vt:lpstr>Slide 52</vt:lpstr>
      <vt:lpstr>TUHAN MEMPERSIAPKAN GAME UNTUK ADAM</vt:lpstr>
      <vt:lpstr>TUHAN MEMBERI GAME MENAMAI BINATANG</vt:lpstr>
      <vt:lpstr>TUHAN MELIHAT/MENONTON/MENGAMATI BAGAIMANA ADAM MENAMAINYA</vt:lpstr>
      <vt:lpstr>TUHAN SAMA SEKALI  TIDAK MENGINTERUPSI  HASIL KERJA ADAM </vt:lpstr>
      <vt:lpstr>ADAM MASUK DALAM GAME YANG TELAH DIRANCANG TUHAN SEBELUMNYA</vt:lpstr>
      <vt:lpstr>ADAM  MENARIK KESIMPULAN SENDIRI / BY SELF  PADA SAAT GAME ITU </vt:lpstr>
      <vt:lpstr> BAHWA IA TIDAK MENJUMPAI PENOLONG YANG SEPADAN DENGAN DIA DI ANTARA BINATANG-BINATANG ITU </vt:lpstr>
      <vt:lpstr>SAMPAI DI SINI TUJUAN PELAJARAN SUDAH SAMPAI KEPADA ADAM</vt:lpstr>
      <vt:lpstr>TUHAN MEMBERI  KESIMPULAN AKHIR  DENGAN MENCIPTAKAN HAWA</vt:lpstr>
      <vt:lpstr>HAWA – PENOLONG YANG SEPADAN</vt:lpstr>
      <vt:lpstr>SAMPAI DI SINI TUJUAN TUHAN MENCIPTAKAN HAWA SUDAH TERCAPAI</vt:lpstr>
      <vt:lpstr>Slide 64</vt:lpstr>
      <vt:lpstr>GAME PERTAMA DI TAMAN EDEN  VERSI KELAS YANG MEMBOSANKAN</vt:lpstr>
      <vt:lpstr>TUHAN - GURU</vt:lpstr>
      <vt:lpstr>Slide 67</vt:lpstr>
      <vt:lpstr>TUHAN MENCERAMAHI ADAM  DENGAN CARA MENJEJALI ADAM DENGAN TEORI TENTANG PENTINGNYA PENOLONG SEPADAN</vt:lpstr>
      <vt:lpstr>TUHAN MENAMAI SENDIRI  BINATANG-BINATANG ITU DI DEPAN ADAM UNTUK MEMBUKTIKAN TIDAK ADA BINATANG YANG SEPADAN DENGAN ADAM</vt:lpstr>
      <vt:lpstr> TUHAN JADI YANG PALING SIBUK SEMENTARA ADAM PASIF/ JADI PENONTON </vt:lpstr>
      <vt:lpstr> TUJUAN PELAJARAN  BELUM TENTU TERCAPAI  KARNA MURID TIDAK TERLIBAT DALAM PENEMUAN SENDIRI </vt:lpstr>
      <vt:lpstr>TUHAN MEMBERI  KESIMPULAN AKHIR  DENGAN MENCIPTAKAN HAWA</vt:lpstr>
      <vt:lpstr>HAWA – PENOLONG YANG SEPADAN</vt:lpstr>
      <vt:lpstr>SAMPAI DI SINI TUJUAN TUHAN MENCIPTAKAN HAWA SUDAH TERCAPAI</vt:lpstr>
      <vt:lpstr>TETAPI RESPON ADAM  BELUM TENTU TEPAT</vt:lpstr>
      <vt:lpstr>PERBEDAAN GAME CARA LAMA DAN GAME CARA BARU</vt:lpstr>
      <vt:lpstr>GAME MEWAKILI:AKTIFITAS, DRAMA, PUISI, KREATIFITAS, LOMBA, DLL  APA BEDANYA GAME DI KELAS YANG MEMBOSANKAN  DENGAN  GAME DI KELAS YANG HEBOH?  TOH SELAMA INI  KITA JUGA SUDAH GAME,  SETELAH SELESAI BERCERITA?</vt:lpstr>
      <vt:lpstr>3 GAYA BELAJAR MENURUT   Bobbi DePorter</vt:lpstr>
      <vt:lpstr>GAME DI KELAS YANG MEMBOSANKAN /CARA LAMA: </vt:lpstr>
      <vt:lpstr>GAME DI KELAS YANG HEBOH /CARA BARU: </vt:lpstr>
      <vt:lpstr>PERBEDAAN ADA PADA  TUJUAN GAME</vt:lpstr>
      <vt:lpstr>PERBEDAAN ADA PADA  TUJUAN GAME</vt:lpstr>
      <vt:lpstr>PERBEDAAN ADA PADA GURU</vt:lpstr>
      <vt:lpstr>Slide 84</vt:lpstr>
      <vt:lpstr>YANG SELAMA INI DIPAKAI TIDAK LEBIH DARI.....METODE  DIANTARA RIBUAN METODE YANG TERSEDIA OH BETAPA MISKINNYA !!</vt:lpstr>
      <vt:lpstr>KESIMPULAN:</vt:lpstr>
      <vt:lpstr>Slide 87</vt:lpstr>
      <vt:lpstr>KEMBALIKAN METODE  KETERLIBATAN ANAK DAN KEMBALIKAN  APA YANG SUDAH HILANG  DARI DUNIA ANAK</vt:lpstr>
      <vt:lpstr>SESI III. SIAPA SEBENARNYA PENONTONNYA?</vt:lpstr>
      <vt:lpstr>ANDAIKATA SEKOLAH MINGGU ADALAH PANGGUNG SANDIWARA</vt:lpstr>
      <vt:lpstr>CONTOH SUASANA KELAS DIMANA ANAK JADI PENONTON</vt:lpstr>
      <vt:lpstr>CONTOH SUASANA KELAS DIMANA ANAK JADI PEMAIN/ ACTOR/ACTRIS</vt:lpstr>
      <vt:lpstr>KELAS YANG HEBOH VS KELAS YANG MEMBOSANKAN</vt:lpstr>
      <vt:lpstr>KESIMPULAN :  METODE YANG DIPILIH AKAN MEMPENGARUHI   SUASANA KELAS  EMOSI GURU DAN JUGA   EMOSI MURID  MISALNYA : METODE CERAMAH, STORY, TANYA JAWAB  VS METODE GAME,DRAMA, EKSPERIMENT</vt:lpstr>
      <vt:lpstr>BUKAN BERARTI  METODE KREATIF ADALAH BERSIKAP: ANTI METODE STORY, CERAMAH, PEMAPARAN, DLL YANG SEJENISNYA  TETAPI METODE SATU ARAH YANG TIDAK MELIBATKAN SISWA ITU TIDAK MENGAMBIL SELURUH BAGIAN WAKTU YANG ADA  MELAINKAN DENGAN METODE SEREMPAK- SEMUA BERJALAN SANGAT ASHIK</vt:lpstr>
      <vt:lpstr>CONTOH SEMUA METODE STORY DAN PERUMPAMAAN OLEH YESUS BUKANLAH CERITA NOVEL YANG PANJANG  ( 0,5 - 1 JAM)  MELAINKAN HANYA CERITA PENDEK BAHKAN HANYA CERITA ANALOGI TIDAK LEBIH DARI 10 MENIT UNTUK DICERITAKAN</vt:lpstr>
      <vt:lpstr>MENGAPA  EMOSI SAAT BELAJAR MEMPENGARUHI DAYA TANGKAP ??</vt:lpstr>
      <vt:lpstr>KARNA ADANYA SISTEM LIMBIK  DI OTAK TENGAH KITA</vt:lpstr>
      <vt:lpstr>MAZMUR 1:2-3 KUNCI SUKSES</vt:lpstr>
      <vt:lpstr>Slide 100</vt:lpstr>
      <vt:lpstr>SISTIM LIMBIK  DALAM OTAK KITA</vt:lpstr>
      <vt:lpstr>Slide 102</vt:lpstr>
      <vt:lpstr>SISTEM LIMBIC</vt:lpstr>
      <vt:lpstr>KESIMPULAN  </vt:lpstr>
      <vt:lpstr>PIKIRAN SADAR  VS PIKIRAN  BAWAH SADAR</vt:lpstr>
      <vt:lpstr>Slide 106</vt:lpstr>
      <vt:lpstr>Slide 107</vt:lpstr>
      <vt:lpstr>KALAU TIDAK  MASUK AKAL KENAPA KITA BISA MENGINGATNYA? KARNA PIKIRAN BAWAH SADAR MENANGKAP BAHASA GAMBAR, ENTAH ITU MASUK AKAL  ATAU TIDAK</vt:lpstr>
      <vt:lpstr>Slide 109</vt:lpstr>
      <vt:lpstr>PIKIRAN SADAR DAN  PIKIRAN BAWAH SADAR</vt:lpstr>
      <vt:lpstr>Slide 111</vt:lpstr>
      <vt:lpstr>KESIMPULAN</vt:lpstr>
      <vt:lpstr>DEFINISI BAHASA GAMBAR</vt:lpstr>
      <vt:lpstr>GAME JEBAKAN</vt:lpstr>
      <vt:lpstr>GAME  BAHASA GAMBAR  AROMA DAN  TEKSTUR </vt:lpstr>
      <vt:lpstr>GAME BAHASA GAMBAR DARI  GAMBAR-GAMBAR BERIKUT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SESI IV   ENAM GAYA BELAJAR MANUSIA  MENURUT VERSI ALKITAB</vt:lpstr>
      <vt:lpstr>3 GAYA BELAJAR MENURUT   Bobbi DePorter</vt:lpstr>
      <vt:lpstr>6 GAYA BELAJAR MENURUT ALKITAB BILANGAN 12; 6-8      </vt:lpstr>
      <vt:lpstr>BILANGAN 12: 6-8  DEfINISI ILAHI TENTANG GAYA BELAJAR</vt:lpstr>
      <vt:lpstr>MENGAPA - TERUS TERANG- DIKATEGORIKAN SEBAGAI GAYA BELAJAR HUBUNGAN?  BANDINGKAN DENGAN MIMPI FIRAUN MIMPI NEBUKADNEZAR MIMPI PETRUS – BINATANG HARAM  DALAM SEBUAH HUBUNGAN MENDALAM TIDAK ADA TEKA TEKI/ RAHASIA</vt:lpstr>
      <vt:lpstr>1. GAYA BELAJAR AUDIO    </vt:lpstr>
      <vt:lpstr>      </vt:lpstr>
      <vt:lpstr>Slide 134</vt:lpstr>
      <vt:lpstr>GURU MENERANGKAN AKU MENDENGAR</vt:lpstr>
      <vt:lpstr> CONTOH DI SEKOLAH MINGGU STORY/ CERITA ALKITAB </vt:lpstr>
      <vt:lpstr>CONTOH DI DUNIA NYATA</vt:lpstr>
      <vt:lpstr>FUNGSI OTAK MESENCEPHALON FUNGSI AUDIO</vt:lpstr>
      <vt:lpstr>Slide 139</vt:lpstr>
      <vt:lpstr>Slide 140</vt:lpstr>
      <vt:lpstr>2. GAYA BELAJAR VISUAL VISUAL/CERMIN</vt:lpstr>
      <vt:lpstr>CONTOH PADA HIDUP ABRAHAM GAYA BELAJAR VISUAL</vt:lpstr>
      <vt:lpstr>Slide 143</vt:lpstr>
      <vt:lpstr>Slide 144</vt:lpstr>
      <vt:lpstr>Slide 145</vt:lpstr>
      <vt:lpstr>Slide 146</vt:lpstr>
      <vt:lpstr>FUNGSI OTAK MESENCEPHALON FUNGSI VISUAL</vt:lpstr>
      <vt:lpstr>Slide 148</vt:lpstr>
      <vt:lpstr>Slide 149</vt:lpstr>
      <vt:lpstr>Slide 150</vt:lpstr>
      <vt:lpstr>3. GAYA BELAJAR AUDIO VISUAL</vt:lpstr>
      <vt:lpstr>CONTOH DALAM HIDUP ABRAHAM GAYA BELAJAR AUDIO VISUAL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4. GAYA BELAJAR KINESTETIK</vt:lpstr>
      <vt:lpstr>CONTOH DALAM HIDUP ABRAHAM GAYA BELAJAR KINESTETIK</vt:lpstr>
      <vt:lpstr>GAYA BELAJAR KINESTETIK SAMPAI PADA TAHAPAN MENARIK KESIMPULAN DARI PENGALAMAN PRIBADI</vt:lpstr>
      <vt:lpstr>Slide 164</vt:lpstr>
      <vt:lpstr>Slide 165</vt:lpstr>
      <vt:lpstr>Slide 166</vt:lpstr>
      <vt:lpstr>FUNGSI MESENCEPHALON FUNGSI MOTORIK / GERAK/ KINESTETIK</vt:lpstr>
      <vt:lpstr>Slide 168</vt:lpstr>
      <vt:lpstr>Slide 169</vt:lpstr>
      <vt:lpstr>Slide 170</vt:lpstr>
      <vt:lpstr>5. GAYA BELAJAR HUBUNGAN</vt:lpstr>
      <vt:lpstr>Slide 172</vt:lpstr>
      <vt:lpstr>Slide 173</vt:lpstr>
      <vt:lpstr>Slide 174</vt:lpstr>
      <vt:lpstr>Slide 175</vt:lpstr>
      <vt:lpstr>Slide 176</vt:lpstr>
      <vt:lpstr>Slide 177</vt:lpstr>
      <vt:lpstr>FUNGSI MESENCEPHLAON FUNGSI HORMONAL</vt:lpstr>
      <vt:lpstr>Slide 179</vt:lpstr>
      <vt:lpstr>Slide 180</vt:lpstr>
      <vt:lpstr>Slide 181</vt:lpstr>
      <vt:lpstr>Slide 182</vt:lpstr>
      <vt:lpstr>Slide 183</vt:lpstr>
      <vt:lpstr>6. GAYA BELAJAR LIFE STYLE</vt:lpstr>
      <vt:lpstr>CONTOH PADA HIDUP ABRAHAM GAYA BELAJAR LIFESTYLE</vt:lpstr>
      <vt:lpstr>KEJADIAN 17:7,10 AKU AKAN MENGADAKAN PERJANJIAN  ANTARA AKU DAN ENGKAU SERTA KETURUNANMU TURUN-TEMURUN MENJADI PERJANJIAN  YANG KEKAL, SUPAYA AKU MENJADI ALLAHMU  DAN ALLAH KETURUNANMU.  INILAH PERJANJIAN-KU, YANG HARUS KAMU PEGANG, PERJANJIAN ANTARA AKU DAN KAMU SERTA KETURUNANMU, YAITU SETIAP LAKI-LAKI DI ANTARA KAMU HARUS DISUNAT; </vt:lpstr>
      <vt:lpstr>Slide 187</vt:lpstr>
      <vt:lpstr>Slide 188</vt:lpstr>
      <vt:lpstr>Slide 189</vt:lpstr>
      <vt:lpstr>Slide 190</vt:lpstr>
      <vt:lpstr>Slide 191</vt:lpstr>
      <vt:lpstr>FUNGSI MESENCEPHALON FUNGSI MEMORY</vt:lpstr>
      <vt:lpstr>Slide 193</vt:lpstr>
      <vt:lpstr>Slide 194</vt:lpstr>
      <vt:lpstr>CONTOH CARA MENGAJAR YESUS  PADA PETRUS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AKULAH JALAN,  KEBENARAN,  DAN KEHIDUPAN</vt:lpstr>
      <vt:lpstr>YESAYA 9:6</vt:lpstr>
      <vt:lpstr>Slide 207</vt:lpstr>
      <vt:lpstr>Slide 208</vt:lpstr>
      <vt:lpstr>Slide 209</vt:lpstr>
      <vt:lpstr>Slide 210</vt:lpstr>
      <vt:lpstr>Slide 211</vt:lpstr>
      <vt:lpstr>Slide 212</vt:lpstr>
      <vt:lpstr>PENJELASAN ACARA  BE A CREATOR !!</vt:lpstr>
      <vt:lpstr>SESI V. CREATIVE TEACHING</vt:lpstr>
      <vt:lpstr>PRAKTEK ANEKA BAHASA GAMBAR </vt:lpstr>
      <vt:lpstr>BEDA MATERI -  BEDA PERAGA</vt:lpstr>
      <vt:lpstr>MATERI SAMA -  PERAGA BEDA</vt:lpstr>
      <vt:lpstr>CIPTA MATERI – SAMA PERAGA</vt:lpstr>
      <vt:lpstr>BEDA MATERI, SAMA PERAGA</vt:lpstr>
      <vt:lpstr>SESI VI CONTOH METODE KREATIF DI SM</vt:lpstr>
      <vt:lpstr>BE A CREATOR !! </vt:lpstr>
      <vt:lpstr>Slide 222</vt:lpstr>
      <vt:lpstr>MENYIMAK METODE DALAM IKLAN   IKLAN YANG SAMA  UNTUK SEMUA KELOMPOK  MAGNUM  IKLAN DURASI 31 DETIK</vt:lpstr>
      <vt:lpstr>Slide 224</vt:lpstr>
      <vt:lpstr>APAKAH METODE DI DUNIA USAHA BISA DIPAKAI DI SM?</vt:lpstr>
      <vt:lpstr>  KESIMPULAN SEMUA SESI SEBELUM INI.....</vt:lpstr>
      <vt:lpstr>Slide 227</vt:lpstr>
      <vt:lpstr>SESI VIII. MENGGALI EMAS</vt:lpstr>
      <vt:lpstr>Slide 229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1.800 METODE KREATIF RABI YESUS</dc:title>
  <dc:creator>LENOVO</dc:creator>
  <cp:lastModifiedBy>LENOVO</cp:lastModifiedBy>
  <cp:revision>20</cp:revision>
  <dcterms:created xsi:type="dcterms:W3CDTF">2013-06-03T16:10:27Z</dcterms:created>
  <dcterms:modified xsi:type="dcterms:W3CDTF">2013-06-19T05:30:45Z</dcterms:modified>
</cp:coreProperties>
</file>