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4" r:id="rId1"/>
  </p:sldMasterIdLst>
  <p:sldIdLst>
    <p:sldId id="256" r:id="rId2"/>
    <p:sldId id="292" r:id="rId3"/>
    <p:sldId id="268" r:id="rId4"/>
    <p:sldId id="269" r:id="rId5"/>
    <p:sldId id="277" r:id="rId6"/>
    <p:sldId id="293" r:id="rId7"/>
    <p:sldId id="294" r:id="rId8"/>
    <p:sldId id="295" r:id="rId9"/>
    <p:sldId id="296" r:id="rId10"/>
    <p:sldId id="297" r:id="rId11"/>
    <p:sldId id="298" r:id="rId12"/>
    <p:sldId id="299" r:id="rId13"/>
    <p:sldId id="278" r:id="rId14"/>
    <p:sldId id="279" r:id="rId15"/>
    <p:sldId id="271" r:id="rId16"/>
    <p:sldId id="285" r:id="rId17"/>
    <p:sldId id="286" r:id="rId18"/>
    <p:sldId id="287" r:id="rId19"/>
    <p:sldId id="288" r:id="rId20"/>
    <p:sldId id="289" r:id="rId21"/>
    <p:sldId id="290" r:id="rId22"/>
    <p:sldId id="291" r:id="rId23"/>
    <p:sldId id="270" r:id="rId24"/>
    <p:sldId id="267" r:id="rId25"/>
    <p:sldId id="300"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rgbClr val="FFFFFF"/>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96DFF08F-DC6B-4601-B491-B0F83F6DD2DA}" type="datetimeFigureOut">
              <a:rPr lang="en-US" dirty="0"/>
              <a:t>10/3/2017</a:t>
            </a:fld>
            <a:endParaRPr lang="en-US" dirty="0"/>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4FAB73BC-B049-4115-A692-8D63A059BFB8}" type="slidenum">
              <a:rPr lang="en-US" dirty="0"/>
              <a:t>‹#›</a:t>
            </a:fld>
            <a:endParaRPr lang="en-US" dirty="0"/>
          </a:p>
        </p:txBody>
      </p:sp>
      <p:cxnSp>
        <p:nvCxnSpPr>
          <p:cNvPr id="8" name="Straight Connector 7"/>
          <p:cNvCxnSpPr/>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dirty="0"/>
              <a:t>10/3/2017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6DFF08F-DC6B-4601-B491-B0F83F6DD2DA}" type="datetimeFigureOut">
              <a:rPr lang="en-US" dirty="0"/>
              <a:t>10/3/2017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6DFF08F-DC6B-4601-B491-B0F83F6DD2DA}" type="datetimeFigureOut">
              <a:rPr lang="en-US" dirty="0"/>
              <a:t>10/3/2017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6DFF08F-DC6B-4601-B491-B0F83F6DD2DA}" type="datetimeFigureOut">
              <a:rPr lang="en-US" dirty="0"/>
              <a:t>10/3/2017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6DFF08F-DC6B-4601-B491-B0F83F6DD2DA}" type="datetimeFigureOut">
              <a:rPr lang="en-US" dirty="0"/>
              <a:t>10/3/2017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DFF08F-DC6B-4601-B491-B0F83F6DD2DA}" type="datetimeFigureOut">
              <a:rPr lang="en-US" dirty="0"/>
              <a:t>10/3/2017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smtClean="0"/>
              <a:t>Click to edit Master title style</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6DFF08F-DC6B-4601-B491-B0F83F6DD2DA}" type="datetimeFigureOut">
              <a:rPr lang="en-US" dirty="0"/>
              <a:t>10/3/2017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6DFF08F-DC6B-4601-B491-B0F83F6DD2DA}" type="datetimeFigureOut">
              <a:rPr lang="en-US" dirty="0"/>
              <a:t>10/3/2017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dirty="0"/>
              <a:t>10/3/2017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dirty="0"/>
              <a:t>10/3/2017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fld id="{96DFF08F-DC6B-4601-B491-B0F83F6DD2DA}" type="datetimeFigureOut">
              <a:rPr lang="en-US" dirty="0"/>
              <a:pPr/>
              <a:t>10/3/2017</a:t>
            </a:fld>
            <a:endParaRPr lang="en-US" dirty="0"/>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endParaRPr lang="en-US" dirty="0"/>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09980" y="257577"/>
            <a:ext cx="9966960" cy="6439437"/>
          </a:xfrm>
        </p:spPr>
        <p:txBody>
          <a:bodyPr>
            <a:normAutofit/>
          </a:bodyPr>
          <a:lstStyle/>
          <a:p>
            <a:r>
              <a:rPr lang="id-ID" dirty="0" smtClean="0"/>
              <a:t>BERGERAK DALAM </a:t>
            </a:r>
            <a:r>
              <a:rPr lang="id-ID" dirty="0" smtClean="0"/>
              <a:t>KESATUAN</a:t>
            </a:r>
            <a:br>
              <a:rPr lang="id-ID" dirty="0" smtClean="0"/>
            </a:br>
            <a:endParaRPr lang="id-ID" dirty="0">
              <a:solidFill>
                <a:srgbClr val="C00000"/>
              </a:solidFill>
            </a:endParaRPr>
          </a:p>
        </p:txBody>
      </p:sp>
      <p:pic>
        <p:nvPicPr>
          <p:cNvPr id="2050" name="Picture 2" descr="Hasil gambar untuk THE POWER OF UNIT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2567" y="593480"/>
            <a:ext cx="5106867" cy="30641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72577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09980" y="257577"/>
            <a:ext cx="9966960" cy="6439437"/>
          </a:xfrm>
        </p:spPr>
        <p:txBody>
          <a:bodyPr>
            <a:normAutofit/>
          </a:bodyPr>
          <a:lstStyle/>
          <a:p>
            <a:r>
              <a:rPr lang="id-ID" dirty="0" smtClean="0">
                <a:solidFill>
                  <a:srgbClr val="C00000"/>
                </a:solidFill>
              </a:rPr>
              <a:t>ada mangsa di akhir  setiap kesatuan</a:t>
            </a:r>
            <a:endParaRPr lang="id-ID" dirty="0">
              <a:solidFill>
                <a:srgbClr val="C00000"/>
              </a:solidFill>
            </a:endParaRPr>
          </a:p>
        </p:txBody>
      </p:sp>
      <p:pic>
        <p:nvPicPr>
          <p:cNvPr id="3074" name="Picture 2" descr="Hasil gambar untuk HUNT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5052" y="360608"/>
            <a:ext cx="7621896" cy="42873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79398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AMOS 3:3-5</a:t>
            </a:r>
            <a:endParaRPr lang="id-ID" dirty="0"/>
          </a:p>
        </p:txBody>
      </p:sp>
      <p:pic>
        <p:nvPicPr>
          <p:cNvPr id="1026" name="Picture 2" descr="Hasil gambar untuk PERNIKAHA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969" y="252748"/>
            <a:ext cx="11705868" cy="5852934"/>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1039969" y="252748"/>
            <a:ext cx="9872871" cy="4038600"/>
          </a:xfrm>
        </p:spPr>
        <p:txBody>
          <a:bodyPr>
            <a:noAutofit/>
          </a:bodyPr>
          <a:lstStyle/>
          <a:p>
            <a:pPr marL="45720" indent="0" algn="ctr">
              <a:buNone/>
            </a:pPr>
            <a:r>
              <a:rPr lang="id-ID" sz="6000" b="1" dirty="0" smtClean="0">
                <a:solidFill>
                  <a:srgbClr val="FFFF00"/>
                </a:solidFill>
              </a:rPr>
              <a:t>Berjalankah </a:t>
            </a:r>
            <a:r>
              <a:rPr lang="id-ID" sz="6000" b="1" dirty="0">
                <a:solidFill>
                  <a:srgbClr val="FFFF00"/>
                </a:solidFill>
              </a:rPr>
              <a:t>dua orang bersama-sama</a:t>
            </a:r>
            <a:r>
              <a:rPr lang="id-ID" sz="6000" b="1" baseline="30000" dirty="0">
                <a:solidFill>
                  <a:srgbClr val="FFFF00"/>
                </a:solidFill>
              </a:rPr>
              <a:t>  </a:t>
            </a:r>
            <a:r>
              <a:rPr lang="id-ID" sz="6000" b="1" dirty="0">
                <a:solidFill>
                  <a:srgbClr val="FFFF00"/>
                </a:solidFill>
              </a:rPr>
              <a:t>, </a:t>
            </a:r>
            <a:endParaRPr lang="id-ID" sz="6000" b="1" dirty="0" smtClean="0">
              <a:solidFill>
                <a:srgbClr val="FFFF00"/>
              </a:solidFill>
            </a:endParaRPr>
          </a:p>
          <a:p>
            <a:pPr marL="45720" indent="0" algn="ctr">
              <a:buNone/>
            </a:pPr>
            <a:r>
              <a:rPr lang="id-ID" sz="6000" b="1" dirty="0" smtClean="0">
                <a:solidFill>
                  <a:srgbClr val="FFFF00"/>
                </a:solidFill>
              </a:rPr>
              <a:t>jika </a:t>
            </a:r>
            <a:r>
              <a:rPr lang="id-ID" sz="6000" b="1" dirty="0">
                <a:solidFill>
                  <a:srgbClr val="FFFF00"/>
                </a:solidFill>
              </a:rPr>
              <a:t>mereka belum berjanji?</a:t>
            </a:r>
            <a:r>
              <a:rPr lang="id-ID" sz="4000" dirty="0">
                <a:solidFill>
                  <a:srgbClr val="FFFF00"/>
                </a:solidFill>
              </a:rPr>
              <a:t>  </a:t>
            </a:r>
            <a:endParaRPr lang="id-ID" sz="4000" dirty="0" smtClean="0">
              <a:solidFill>
                <a:srgbClr val="FFFF00"/>
              </a:solidFill>
            </a:endParaRPr>
          </a:p>
        </p:txBody>
      </p:sp>
    </p:spTree>
    <p:extLst>
      <p:ext uri="{BB962C8B-B14F-4D97-AF65-F5344CB8AC3E}">
        <p14:creationId xmlns:p14="http://schemas.microsoft.com/office/powerpoint/2010/main" val="23136418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AMOS 3:3-5</a:t>
            </a:r>
            <a:endParaRPr lang="id-ID" dirty="0"/>
          </a:p>
        </p:txBody>
      </p:sp>
      <p:sp>
        <p:nvSpPr>
          <p:cNvPr id="3" name="Content Placeholder 2"/>
          <p:cNvSpPr>
            <a:spLocks noGrp="1"/>
          </p:cNvSpPr>
          <p:nvPr>
            <p:ph idx="1"/>
          </p:nvPr>
        </p:nvSpPr>
        <p:spPr/>
        <p:txBody>
          <a:bodyPr>
            <a:noAutofit/>
          </a:bodyPr>
          <a:lstStyle/>
          <a:p>
            <a:pPr marL="45720" indent="0" algn="ctr">
              <a:buNone/>
            </a:pPr>
            <a:r>
              <a:rPr lang="id-ID" sz="6600" dirty="0" smtClean="0"/>
              <a:t>Mengaumkah</a:t>
            </a:r>
            <a:r>
              <a:rPr lang="id-ID" sz="6600" baseline="30000" dirty="0"/>
              <a:t> </a:t>
            </a:r>
            <a:r>
              <a:rPr lang="id-ID" sz="6600" dirty="0"/>
              <a:t> seekor singa di hutan, </a:t>
            </a:r>
          </a:p>
          <a:p>
            <a:pPr marL="45720" indent="0" algn="ctr">
              <a:buNone/>
            </a:pPr>
            <a:r>
              <a:rPr lang="id-ID" sz="6600" dirty="0"/>
              <a:t>apabila tidak mendapat mangsa?</a:t>
            </a:r>
            <a:r>
              <a:rPr lang="id-ID" sz="6600" baseline="30000" dirty="0"/>
              <a:t> </a:t>
            </a:r>
            <a:r>
              <a:rPr lang="id-ID" sz="6600" dirty="0"/>
              <a:t> </a:t>
            </a:r>
          </a:p>
          <a:p>
            <a:pPr marL="45720" indent="0" algn="ctr">
              <a:buNone/>
            </a:pPr>
            <a:endParaRPr lang="id-ID" sz="6600" dirty="0"/>
          </a:p>
        </p:txBody>
      </p:sp>
    </p:spTree>
    <p:extLst>
      <p:ext uri="{BB962C8B-B14F-4D97-AF65-F5344CB8AC3E}">
        <p14:creationId xmlns:p14="http://schemas.microsoft.com/office/powerpoint/2010/main" val="22855699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cdn.brilio.net/news/2016/08/15/90563/423645-1000xauto-singa-berburu.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6256" y="233240"/>
            <a:ext cx="9619489" cy="63873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48048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43000" y="244699"/>
            <a:ext cx="9872871" cy="5851301"/>
          </a:xfrm>
        </p:spPr>
        <p:txBody>
          <a:bodyPr/>
          <a:lstStyle/>
          <a:p>
            <a:r>
              <a:rPr lang="id-ID" sz="4000" dirty="0"/>
              <a:t>Saya masih ingat ketika sedang berbaring di tempat tidur pada malam hari saat saya masih muda, mendengarkan auman singa di luar rumah kami. Orangtua saya adalah misionaris di Etiopia. Ayah melayani di rumah sakit di Gimbie, jauh di pedalaman, di mana pada akhir 1940-an, kadang-kadang masih bisa mendengar auman singa di malam hari.</a:t>
            </a:r>
            <a:r>
              <a:rPr lang="id-ID" dirty="0"/>
              <a:t/>
            </a:r>
            <a:br>
              <a:rPr lang="id-ID" dirty="0"/>
            </a:br>
            <a:endParaRPr lang="id-ID" dirty="0"/>
          </a:p>
        </p:txBody>
      </p:sp>
    </p:spTree>
    <p:extLst>
      <p:ext uri="{BB962C8B-B14F-4D97-AF65-F5344CB8AC3E}">
        <p14:creationId xmlns:p14="http://schemas.microsoft.com/office/powerpoint/2010/main" val="36999076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54358"/>
            <a:ext cx="11722994" cy="6288110"/>
          </a:xfrm>
        </p:spPr>
        <p:txBody>
          <a:bodyPr>
            <a:noAutofit/>
          </a:bodyPr>
          <a:lstStyle/>
          <a:p>
            <a:r>
              <a:rPr lang="id-ID" sz="4000" dirty="0"/>
              <a:t>Auman biasanya dimulai dengan suara dengkuran berat, yang kemudian nada dan kenyaringanya meninggi. Berulang-ulang auman itu terdengar di udara malam, memberitahukan bahwa singa jantan itu berkeliaran mencari mangsa atau sedang mempertahankan wilayahnya. Auman itu keras dan bisa terbawa hingga tiga sampai enam mil, tergantung pada hembusan angin malam. </a:t>
            </a:r>
            <a:endParaRPr lang="id-ID" sz="4000" dirty="0"/>
          </a:p>
        </p:txBody>
      </p:sp>
    </p:spTree>
    <p:extLst>
      <p:ext uri="{BB962C8B-B14F-4D97-AF65-F5344CB8AC3E}">
        <p14:creationId xmlns:p14="http://schemas.microsoft.com/office/powerpoint/2010/main" val="22364961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7084" y="280115"/>
            <a:ext cx="11735874" cy="4038600"/>
          </a:xfrm>
        </p:spPr>
        <p:txBody>
          <a:bodyPr>
            <a:noAutofit/>
          </a:bodyPr>
          <a:lstStyle/>
          <a:p>
            <a:r>
              <a:rPr lang="id-ID" sz="4000" dirty="0"/>
              <a:t>Karena pendengaran singa jauh lebih baik daripada pendengaran kita, maka auman adalah cara yang baik bagi singa jantan maupun betina untuk berkomunikasi satu sama lain dalam jarak yang jauh.</a:t>
            </a:r>
            <a:br>
              <a:rPr lang="id-ID" sz="4000" dirty="0"/>
            </a:br>
            <a:r>
              <a:rPr lang="id-ID" sz="4000" dirty="0"/>
              <a:t/>
            </a:r>
            <a:br>
              <a:rPr lang="id-ID" sz="4000" dirty="0"/>
            </a:br>
            <a:r>
              <a:rPr lang="id-ID" sz="4000" dirty="0"/>
              <a:t>Singa adalah kucing terbesar kedua, yang melebihi ukurannya hanyala harimau. Hewan ini sangat bersosial, hidup dalam kelompok yang disebut </a:t>
            </a:r>
            <a:r>
              <a:rPr lang="id-ID" sz="4000" i="1" dirty="0"/>
              <a:t>pride.</a:t>
            </a:r>
            <a:r>
              <a:rPr lang="id-ID" sz="4000" dirty="0"/>
              <a:t> </a:t>
            </a:r>
            <a:endParaRPr lang="id-ID" sz="4000" dirty="0"/>
          </a:p>
        </p:txBody>
      </p:sp>
    </p:spTree>
    <p:extLst>
      <p:ext uri="{BB962C8B-B14F-4D97-AF65-F5344CB8AC3E}">
        <p14:creationId xmlns:p14="http://schemas.microsoft.com/office/powerpoint/2010/main" val="32475020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28600"/>
            <a:ext cx="11722994" cy="5811592"/>
          </a:xfrm>
        </p:spPr>
        <p:txBody>
          <a:bodyPr>
            <a:noAutofit/>
          </a:bodyPr>
          <a:lstStyle/>
          <a:p>
            <a:r>
              <a:rPr lang="id-ID" sz="4000" dirty="0"/>
              <a:t>Singa adalah pemburu terampil. Betina biasanya lebih banyak berburu dibandingkan jantan karena betina cenderung menjadi pemasok makanan untuk kelompok itu. Meskipun biasanya singa berburu secara sendirian, kelompok betina bisa saja pergi keluar bersama pada malam hari untuk mencari mangsa. Ketika singa-singa menemukan sebuah kijang atau rusa atau zebra, singa-singa ini akan berpisah dan membuat jebakan. </a:t>
            </a:r>
            <a:endParaRPr lang="id-ID" sz="4000" dirty="0"/>
          </a:p>
        </p:txBody>
      </p:sp>
    </p:spTree>
    <p:extLst>
      <p:ext uri="{BB962C8B-B14F-4D97-AF65-F5344CB8AC3E}">
        <p14:creationId xmlns:p14="http://schemas.microsoft.com/office/powerpoint/2010/main" val="10164299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41479" y="241479"/>
            <a:ext cx="11710115" cy="4038600"/>
          </a:xfrm>
        </p:spPr>
        <p:txBody>
          <a:bodyPr>
            <a:normAutofit fontScale="85000" lnSpcReduction="10000"/>
          </a:bodyPr>
          <a:lstStyle/>
          <a:p>
            <a:r>
              <a:rPr lang="id-ID" sz="4400" dirty="0"/>
              <a:t>Dengan licik, dengan bekerjasama, dengan auman, singa-singa akan membuat mangsa panik berhamburan ke mulut anggota kelompok yang diam-diam sudah menunggu</a:t>
            </a:r>
            <a:r>
              <a:rPr lang="id-ID" sz="4400" dirty="0" smtClean="0"/>
              <a:t>.</a:t>
            </a:r>
          </a:p>
          <a:p>
            <a:endParaRPr lang="id-ID" sz="4400" dirty="0"/>
          </a:p>
          <a:p>
            <a:endParaRPr lang="id-ID" sz="4400" dirty="0"/>
          </a:p>
          <a:p>
            <a:r>
              <a:rPr lang="id-ID" sz="4400" dirty="0"/>
              <a:t>http://sda-forum.org/threads/singa-yang-mengaum.18/</a:t>
            </a:r>
          </a:p>
          <a:p>
            <a:endParaRPr lang="id-ID" sz="4400" dirty="0"/>
          </a:p>
        </p:txBody>
      </p:sp>
    </p:spTree>
    <p:extLst>
      <p:ext uri="{BB962C8B-B14F-4D97-AF65-F5344CB8AC3E}">
        <p14:creationId xmlns:p14="http://schemas.microsoft.com/office/powerpoint/2010/main" val="15057916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41478" y="292994"/>
            <a:ext cx="11710116" cy="6313868"/>
          </a:xfrm>
        </p:spPr>
        <p:txBody>
          <a:bodyPr>
            <a:normAutofit fontScale="77500" lnSpcReduction="20000"/>
          </a:bodyPr>
          <a:lstStyle/>
          <a:p>
            <a:r>
              <a:rPr lang="id-ID" sz="4700" b="1" dirty="0"/>
              <a:t>Nature-nya singa : bergerak dalam suatu komunitas</a:t>
            </a:r>
            <a:endParaRPr lang="id-ID" sz="4700" dirty="0"/>
          </a:p>
          <a:p>
            <a:pPr marL="45720" indent="0">
              <a:buNone/>
            </a:pPr>
            <a:r>
              <a:rPr lang="id-ID" sz="5100" dirty="0"/>
              <a:t>Singa itu binatang yang bersifat family.</a:t>
            </a:r>
          </a:p>
          <a:p>
            <a:pPr marL="45720" indent="0">
              <a:buNone/>
            </a:pPr>
            <a:r>
              <a:rPr lang="id-ID" sz="5100" dirty="0"/>
              <a:t>Bila berburu mangsa, yang lari terlebih dahulu adalah singa-singa betina, lalu yang meng-eksekusi mangsa adalah singa jantan, lalu buruan dibawa ke anak-anaknya, dan singa jantan tersebut membagi-bagi buruan untuk makanan keluarganya.</a:t>
            </a:r>
          </a:p>
          <a:p>
            <a:pPr marL="45720" indent="0">
              <a:buNone/>
            </a:pPr>
            <a:r>
              <a:rPr lang="id-ID" sz="5100" dirty="0"/>
              <a:t>Singa bergerak dalam suatu komunitas, tahu me-manage sesuai bagiannya masing-masing dalam kelompok (komunitas) tersebut. Setiap kelompok punya bagian-bagian yang luar biasa</a:t>
            </a:r>
            <a:r>
              <a:rPr lang="id-ID" sz="5100" dirty="0" smtClean="0"/>
              <a:t>.</a:t>
            </a:r>
            <a:endParaRPr lang="id-ID" sz="5100" dirty="0"/>
          </a:p>
        </p:txBody>
      </p:sp>
    </p:spTree>
    <p:extLst>
      <p:ext uri="{BB962C8B-B14F-4D97-AF65-F5344CB8AC3E}">
        <p14:creationId xmlns:p14="http://schemas.microsoft.com/office/powerpoint/2010/main" val="8957893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80115"/>
            <a:ext cx="9872871" cy="4038600"/>
          </a:xfrm>
        </p:spPr>
        <p:txBody>
          <a:bodyPr>
            <a:normAutofit/>
          </a:bodyPr>
          <a:lstStyle/>
          <a:p>
            <a:pPr marL="45720" indent="0">
              <a:buNone/>
            </a:pPr>
            <a:r>
              <a:rPr lang="id-ID" sz="4000" dirty="0" smtClean="0"/>
              <a:t>Anak </a:t>
            </a:r>
            <a:r>
              <a:rPr lang="id-ID" sz="4000" dirty="0"/>
              <a:t>singa juga diajari cara berburu.</a:t>
            </a:r>
          </a:p>
          <a:p>
            <a:pPr marL="45720" indent="0">
              <a:buNone/>
            </a:pPr>
            <a:r>
              <a:rPr lang="id-ID" sz="4000" dirty="0"/>
              <a:t>Singa bila berburu akan berkelompok, lalu buruan </a:t>
            </a:r>
            <a:r>
              <a:rPr lang="id-ID" sz="4000" dirty="0" smtClean="0"/>
              <a:t>disantap bersama-sama.</a:t>
            </a:r>
          </a:p>
          <a:p>
            <a:pPr marL="45720" indent="0">
              <a:buNone/>
            </a:pPr>
            <a:r>
              <a:rPr lang="id-ID" sz="4000" dirty="0"/>
              <a:t>Bila ada singa yang terlepas / keluar dari kelompoknya, itu adalah singa-singa yang kalah (loser).</a:t>
            </a:r>
          </a:p>
          <a:p>
            <a:pPr marL="45720" indent="0">
              <a:buNone/>
            </a:pPr>
            <a:endParaRPr lang="id-ID" sz="3600" dirty="0"/>
          </a:p>
        </p:txBody>
      </p:sp>
    </p:spTree>
    <p:extLst>
      <p:ext uri="{BB962C8B-B14F-4D97-AF65-F5344CB8AC3E}">
        <p14:creationId xmlns:p14="http://schemas.microsoft.com/office/powerpoint/2010/main" val="39766499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cdn.brilio.net/news/2016/08/15/90563/423646-1000xauto-singa-berburu.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9134" y="242810"/>
            <a:ext cx="9593732" cy="63894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31796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s://cdn.brilio.net/news/2016/08/15/90563/423655-1000xauto-singa-berburu.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622" y="221287"/>
            <a:ext cx="9650757" cy="63984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91121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AMOS 3:3-5</a:t>
            </a:r>
            <a:endParaRPr lang="id-ID" dirty="0"/>
          </a:p>
        </p:txBody>
      </p:sp>
      <p:sp>
        <p:nvSpPr>
          <p:cNvPr id="3" name="Content Placeholder 2"/>
          <p:cNvSpPr>
            <a:spLocks noGrp="1"/>
          </p:cNvSpPr>
          <p:nvPr>
            <p:ph idx="1"/>
          </p:nvPr>
        </p:nvSpPr>
        <p:spPr/>
        <p:txBody>
          <a:bodyPr>
            <a:noAutofit/>
          </a:bodyPr>
          <a:lstStyle/>
          <a:p>
            <a:pPr marL="45720" indent="0" algn="ctr">
              <a:buNone/>
            </a:pPr>
            <a:r>
              <a:rPr lang="id-ID" sz="4000" dirty="0"/>
              <a:t>Bersuarakah singa muda dari sarangnya, </a:t>
            </a:r>
          </a:p>
          <a:p>
            <a:pPr marL="45720" indent="0" algn="ctr">
              <a:buNone/>
            </a:pPr>
            <a:r>
              <a:rPr lang="id-ID" sz="4000" dirty="0"/>
              <a:t>jika belum menangkap</a:t>
            </a:r>
            <a:r>
              <a:rPr lang="id-ID" sz="4000" baseline="30000" dirty="0"/>
              <a:t> </a:t>
            </a:r>
            <a:r>
              <a:rPr lang="id-ID" sz="4000" dirty="0"/>
              <a:t> apa-apa? </a:t>
            </a:r>
          </a:p>
        </p:txBody>
      </p:sp>
    </p:spTree>
    <p:extLst>
      <p:ext uri="{BB962C8B-B14F-4D97-AF65-F5344CB8AC3E}">
        <p14:creationId xmlns:p14="http://schemas.microsoft.com/office/powerpoint/2010/main" val="12459354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id-ID" dirty="0" smtClean="0"/>
              <a:t>CARA SINGA MENGAJARI ANAKNYA BERBURU MANGSA</a:t>
            </a:r>
            <a:endParaRPr lang="id-ID" dirty="0"/>
          </a:p>
        </p:txBody>
      </p:sp>
    </p:spTree>
    <p:extLst>
      <p:ext uri="{BB962C8B-B14F-4D97-AF65-F5344CB8AC3E}">
        <p14:creationId xmlns:p14="http://schemas.microsoft.com/office/powerpoint/2010/main" val="32128377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609599"/>
            <a:ext cx="5798713" cy="4129825"/>
          </a:xfrm>
        </p:spPr>
        <p:txBody>
          <a:bodyPr>
            <a:noAutofit/>
          </a:bodyPr>
          <a:lstStyle/>
          <a:p>
            <a:r>
              <a:rPr lang="id-ID" sz="2800" dirty="0"/>
              <a:t>Seekor anak singa berusaha menerkam leher harterbeest merah di sebuah padang rumput di Kwandwe Private Game Reserve, Afrika Selatan. Gambar-gambar yang diambil oleh seorang pemandu cagar Kwandwe Private Game Reserve, Nico Brits ini menunjukkan bagaimana singa ketika mengajari anaknya berburu mangsa.</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165164" y="2289219"/>
            <a:ext cx="4293528" cy="4038600"/>
          </a:xfrm>
        </p:spPr>
      </p:pic>
    </p:spTree>
    <p:extLst>
      <p:ext uri="{BB962C8B-B14F-4D97-AF65-F5344CB8AC3E}">
        <p14:creationId xmlns:p14="http://schemas.microsoft.com/office/powerpoint/2010/main" val="40066929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a:t>Dalam momen ini harterbeest merah yang termasuk rumpun antelop menjadi sasarannya.</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832216" y="2057400"/>
            <a:ext cx="6494231" cy="4038600"/>
          </a:xfrm>
        </p:spPr>
      </p:pic>
    </p:spTree>
    <p:extLst>
      <p:ext uri="{BB962C8B-B14F-4D97-AF65-F5344CB8AC3E}">
        <p14:creationId xmlns:p14="http://schemas.microsoft.com/office/powerpoint/2010/main" val="21437883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a:t>Di bawah pengawasan sang induk singa cilik tampak susah payah menerkam harterbeest merah yang bergerak cukup lincah.</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78405" y="2057400"/>
            <a:ext cx="6801852" cy="4038600"/>
          </a:xfrm>
        </p:spPr>
      </p:pic>
    </p:spTree>
    <p:extLst>
      <p:ext uri="{BB962C8B-B14F-4D97-AF65-F5344CB8AC3E}">
        <p14:creationId xmlns:p14="http://schemas.microsoft.com/office/powerpoint/2010/main" val="8922007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Beberapa kali harterbeest merah itu berhasil lolos dari terkaman singa cilik.</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774083" y="2057400"/>
            <a:ext cx="6610496" cy="4038600"/>
          </a:xfrm>
        </p:spPr>
      </p:pic>
    </p:spTree>
    <p:extLst>
      <p:ext uri="{BB962C8B-B14F-4D97-AF65-F5344CB8AC3E}">
        <p14:creationId xmlns:p14="http://schemas.microsoft.com/office/powerpoint/2010/main" val="21728329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a:t>Mengetahui hal itu, singa dewasa tak tinggal diam. Dia langsung mengejar harterbeest merah tersebut.</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78296" y="2057400"/>
            <a:ext cx="7602070" cy="4038600"/>
          </a:xfrm>
        </p:spPr>
      </p:pic>
    </p:spTree>
    <p:extLst>
      <p:ext uri="{BB962C8B-B14F-4D97-AF65-F5344CB8AC3E}">
        <p14:creationId xmlns:p14="http://schemas.microsoft.com/office/powerpoint/2010/main" val="8658461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nn-NO" dirty="0"/>
              <a:t>Setelah kembali tertangkap, harterbeest merah bukan dimangsa. Namun kembali menjadi sasaran latihan singa cilik.</a:t>
            </a:r>
            <a:endParaRPr lang="id-ID"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397417" y="2057400"/>
            <a:ext cx="7363829" cy="4038600"/>
          </a:xfrm>
        </p:spPr>
      </p:pic>
    </p:spTree>
    <p:extLst>
      <p:ext uri="{BB962C8B-B14F-4D97-AF65-F5344CB8AC3E}">
        <p14:creationId xmlns:p14="http://schemas.microsoft.com/office/powerpoint/2010/main" val="25179980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AMOS 3:3-5</a:t>
            </a:r>
            <a:endParaRPr lang="id-ID" dirty="0"/>
          </a:p>
        </p:txBody>
      </p:sp>
      <p:sp>
        <p:nvSpPr>
          <p:cNvPr id="3" name="Content Placeholder 2"/>
          <p:cNvSpPr>
            <a:spLocks noGrp="1"/>
          </p:cNvSpPr>
          <p:nvPr>
            <p:ph idx="1"/>
          </p:nvPr>
        </p:nvSpPr>
        <p:spPr/>
        <p:txBody>
          <a:bodyPr>
            <a:noAutofit/>
          </a:bodyPr>
          <a:lstStyle/>
          <a:p>
            <a:pPr marL="45720" indent="0" algn="ctr">
              <a:buNone/>
            </a:pPr>
            <a:r>
              <a:rPr lang="id-ID" sz="4000" dirty="0"/>
              <a:t>Jatuhkah seekor burung ke dalam perangkap di tanah, </a:t>
            </a:r>
          </a:p>
          <a:p>
            <a:pPr marL="45720" indent="0" algn="ctr">
              <a:buNone/>
            </a:pPr>
            <a:r>
              <a:rPr lang="id-ID" sz="4000" dirty="0"/>
              <a:t>apabila tidak ada jerat terhadapnya? </a:t>
            </a:r>
          </a:p>
          <a:p>
            <a:pPr marL="45720" indent="0" algn="ctr">
              <a:buNone/>
            </a:pPr>
            <a:r>
              <a:rPr lang="id-ID" sz="4000" dirty="0"/>
              <a:t>Membingkaskah perangkap dari tanah,</a:t>
            </a:r>
          </a:p>
          <a:p>
            <a:pPr marL="45720" indent="0" algn="ctr">
              <a:buNone/>
            </a:pPr>
            <a:r>
              <a:rPr lang="id-ID" sz="4000" dirty="0"/>
              <a:t>jika tidak ditangkapnya sesuatu?</a:t>
            </a:r>
          </a:p>
          <a:p>
            <a:pPr marL="45720" indent="0" algn="ctr">
              <a:buNone/>
            </a:pPr>
            <a:endParaRPr lang="id-ID" sz="4000" dirty="0"/>
          </a:p>
        </p:txBody>
      </p:sp>
    </p:spTree>
    <p:extLst>
      <p:ext uri="{BB962C8B-B14F-4D97-AF65-F5344CB8AC3E}">
        <p14:creationId xmlns:p14="http://schemas.microsoft.com/office/powerpoint/2010/main" val="10017508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JERAT PENANGKAP BURUNG</a:t>
            </a:r>
            <a:endParaRPr lang="id-ID"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50381" y="2057400"/>
            <a:ext cx="6057900" cy="4038600"/>
          </a:xfrm>
        </p:spPr>
      </p:pic>
    </p:spTree>
    <p:extLst>
      <p:ext uri="{BB962C8B-B14F-4D97-AF65-F5344CB8AC3E}">
        <p14:creationId xmlns:p14="http://schemas.microsoft.com/office/powerpoint/2010/main" val="185493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id-ID" dirty="0" smtClean="0"/>
              <a:t>BERSATU = BERJEJARING</a:t>
            </a:r>
            <a:endParaRPr lang="id-ID" dirty="0"/>
          </a:p>
        </p:txBody>
      </p:sp>
      <p:pic>
        <p:nvPicPr>
          <p:cNvPr id="4098" name="Picture 2" descr="Hasil gambar untuk JARINGAN"/>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887366" y="1697462"/>
            <a:ext cx="6417268" cy="45956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3485296"/>
      </p:ext>
    </p:extLst>
  </p:cSld>
  <p:clrMapOvr>
    <a:masterClrMapping/>
  </p:clrMapOvr>
</p:sld>
</file>

<file path=ppt/theme/theme1.xml><?xml version="1.0" encoding="utf-8"?>
<a:theme xmlns:a="http://schemas.openxmlformats.org/drawingml/2006/main" name="Basis">
  <a:themeElements>
    <a:clrScheme name="Basis">
      <a:dk1>
        <a:srgbClr val="000000"/>
      </a:dk1>
      <a:lt1>
        <a:srgbClr val="FFFFFF"/>
      </a:lt1>
      <a:dk2>
        <a:srgbClr val="565349"/>
      </a:dk2>
      <a:lt2>
        <a:srgbClr val="DDDDDD"/>
      </a:lt2>
      <a:accent1>
        <a:srgbClr val="A6B727"/>
      </a:accent1>
      <a:accent2>
        <a:srgbClr val="DF5327"/>
      </a:accent2>
      <a:accent3>
        <a:srgbClr val="FE9E00"/>
      </a:accent3>
      <a:accent4>
        <a:srgbClr val="418AB3"/>
      </a:accent4>
      <a:accent5>
        <a:srgbClr val="D7D447"/>
      </a:accent5>
      <a:accent6>
        <a:srgbClr val="818183"/>
      </a:accent6>
      <a:hlink>
        <a:srgbClr val="F59E00"/>
      </a:hlink>
      <a:folHlink>
        <a:srgbClr val="B2B2B2"/>
      </a:folHlink>
    </a:clrScheme>
    <a:fontScheme name="Basis">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90E45F77-AEFC-46EF-A7C1-5B338C297B02}"/>
    </a:ext>
  </a:extLst>
</a:theme>
</file>

<file path=docProps/app.xml><?xml version="1.0" encoding="utf-8"?>
<Properties xmlns="http://schemas.openxmlformats.org/officeDocument/2006/extended-properties" xmlns:vt="http://schemas.openxmlformats.org/officeDocument/2006/docPropsVTypes">
  <Template>Basis</Template>
  <TotalTime>116</TotalTime>
  <Words>439</Words>
  <Application>Microsoft Office PowerPoint</Application>
  <PresentationFormat>Widescreen</PresentationFormat>
  <Paragraphs>40</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Corbel</vt:lpstr>
      <vt:lpstr>Basis</vt:lpstr>
      <vt:lpstr>BERGERAK DALAM KESATUAN </vt:lpstr>
      <vt:lpstr>ada mangsa di akhir  setiap kesatuan</vt:lpstr>
      <vt:lpstr>AMOS 3:3-5</vt:lpstr>
      <vt:lpstr>AMOS 3:3-5</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AMOS 3:3-5</vt:lpstr>
      <vt:lpstr>CARA SINGA MENGAJARI ANAKNYA BERBURU MANGSA</vt:lpstr>
      <vt:lpstr>Seekor anak singa berusaha menerkam leher harterbeest merah di sebuah padang rumput di Kwandwe Private Game Reserve, Afrika Selatan. Gambar-gambar yang diambil oleh seorang pemandu cagar Kwandwe Private Game Reserve, Nico Brits ini menunjukkan bagaimana singa ketika mengajari anaknya berburu mangsa.</vt:lpstr>
      <vt:lpstr>Dalam momen ini harterbeest merah yang termasuk rumpun antelop menjadi sasarannya.</vt:lpstr>
      <vt:lpstr>Di bawah pengawasan sang induk singa cilik tampak susah payah menerkam harterbeest merah yang bergerak cukup lincah.</vt:lpstr>
      <vt:lpstr>Beberapa kali harterbeest merah itu berhasil lolos dari terkaman singa cilik.</vt:lpstr>
      <vt:lpstr>Mengetahui hal itu, singa dewasa tak tinggal diam. Dia langsung mengejar harterbeest merah tersebut.</vt:lpstr>
      <vt:lpstr>Setelah kembali tertangkap, harterbeest merah bukan dimangsa. Namun kembali menjadi sasaran latihan singa cilik.</vt:lpstr>
      <vt:lpstr>AMOS 3:3-5</vt:lpstr>
      <vt:lpstr>JERAT PENANGKAP BURUNG</vt:lpstr>
      <vt:lpstr>BERSATU = BERJEJARING</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Grace Sumilat</dc:creator>
  <cp:lastModifiedBy>Grace Sumilat</cp:lastModifiedBy>
  <cp:revision>8</cp:revision>
  <dcterms:created xsi:type="dcterms:W3CDTF">2017-10-02T15:02:28Z</dcterms:created>
  <dcterms:modified xsi:type="dcterms:W3CDTF">2017-10-03T02:55:25Z</dcterms:modified>
</cp:coreProperties>
</file>