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large"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8" r:id="rId2"/>
  </p:sldMasterIdLst>
  <p:sldIdLst>
    <p:sldId id="256" r:id="rId3"/>
    <p:sldId id="257" r:id="rId4"/>
    <p:sldId id="259" r:id="rId5"/>
    <p:sldId id="260" r:id="rId6"/>
    <p:sldId id="261" r:id="rId7"/>
    <p:sldId id="262" r:id="rId8"/>
    <p:sldId id="263" r:id="rId9"/>
    <p:sldId id="266" r:id="rId10"/>
    <p:sldId id="267" r:id="rId11"/>
    <p:sldId id="268" r:id="rId12"/>
    <p:sldId id="269" r:id="rId13"/>
    <p:sldId id="270" r:id="rId14"/>
    <p:sldId id="272" r:id="rId15"/>
    <p:sldId id="273" r:id="rId16"/>
    <p:sldId id="274" r:id="rId17"/>
    <p:sldId id="276" r:id="rId18"/>
    <p:sldId id="278" r:id="rId19"/>
    <p:sldId id="279" r:id="rId20"/>
    <p:sldId id="280" r:id="rId21"/>
    <p:sldId id="281" r:id="rId22"/>
    <p:sldId id="282" r:id="rId23"/>
    <p:sldId id="284" r:id="rId24"/>
    <p:sldId id="286" r:id="rId25"/>
    <p:sldId id="287" r:id="rId26"/>
    <p:sldId id="288" r:id="rId27"/>
    <p:sldId id="290" r:id="rId28"/>
    <p:sldId id="291" r:id="rId29"/>
    <p:sldId id="292" r:id="rId30"/>
    <p:sldId id="293" r:id="rId31"/>
    <p:sldId id="294" r:id="rId32"/>
    <p:sldId id="295" r:id="rId33"/>
    <p:sldId id="296" r:id="rId34"/>
    <p:sldId id="297" r:id="rId35"/>
    <p:sldId id="298"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8" r:id="rId50"/>
    <p:sldId id="319" r:id="rId51"/>
    <p:sldId id="320" r:id="rId52"/>
    <p:sldId id="321" r:id="rId53"/>
    <p:sldId id="322" r:id="rId54"/>
    <p:sldId id="324" r:id="rId55"/>
    <p:sldId id="325" r:id="rId56"/>
    <p:sldId id="326" r:id="rId57"/>
    <p:sldId id="327" r:id="rId58"/>
    <p:sldId id="329" r:id="rId59"/>
    <p:sldId id="331" r:id="rId60"/>
    <p:sldId id="332" r:id="rId61"/>
    <p:sldId id="333" r:id="rId62"/>
    <p:sldId id="334" r:id="rId63"/>
    <p:sldId id="336" r:id="rId64"/>
    <p:sldId id="338" r:id="rId65"/>
    <p:sldId id="339" r:id="rId66"/>
    <p:sldId id="340" r:id="rId67"/>
    <p:sldId id="342" r:id="rId68"/>
    <p:sldId id="343" r:id="rId69"/>
    <p:sldId id="344" r:id="rId70"/>
    <p:sldId id="345" r:id="rId71"/>
    <p:sldId id="347" r:id="rId72"/>
    <p:sldId id="349" r:id="rId73"/>
    <p:sldId id="350" r:id="rId74"/>
    <p:sldId id="351" r:id="rId75"/>
    <p:sldId id="352" r:id="rId76"/>
    <p:sldId id="353" r:id="rId77"/>
    <p:sldId id="354" r:id="rId78"/>
    <p:sldId id="356" r:id="rId79"/>
    <p:sldId id="362" r:id="rId80"/>
    <p:sldId id="363" r:id="rId81"/>
    <p:sldId id="364" r:id="rId82"/>
    <p:sldId id="365" r:id="rId83"/>
    <p:sldId id="366" r:id="rId84"/>
    <p:sldId id="367" r:id="rId85"/>
    <p:sldId id="368" r:id="rId86"/>
    <p:sldId id="369" r:id="rId87"/>
    <p:sldId id="370" r:id="rId88"/>
    <p:sldId id="378" r:id="rId89"/>
    <p:sldId id="371" r:id="rId90"/>
    <p:sldId id="373" r:id="rId91"/>
    <p:sldId id="374" r:id="rId92"/>
    <p:sldId id="375" r:id="rId93"/>
    <p:sldId id="376" r:id="rId94"/>
    <p:sldId id="380" r:id="rId95"/>
    <p:sldId id="381" r:id="rId96"/>
    <p:sldId id="382" r:id="rId97"/>
    <p:sldId id="383" r:id="rId98"/>
    <p:sldId id="384" r:id="rId99"/>
    <p:sldId id="385" r:id="rId100"/>
    <p:sldId id="386" r:id="rId10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4/12/2018</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24297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785678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411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32967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6202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499513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41976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36298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94185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3064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4/12/2018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2078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4/12/2018</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4/12/2018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493187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large"/></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9.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hyperlink" Target="http://alkitab.sabda.org/verse.php?book=Ams&amp;chapter=25&amp;verse=27" TargetMode="External"/><Relationship Id="rId2" Type="http://schemas.openxmlformats.org/officeDocument/2006/relationships/hyperlink" Target="http://alkitab.sabda.org/bible.php?book=Ams&amp;chapter=25" TargetMode="External"/><Relationship Id="rId1" Type="http://schemas.openxmlformats.org/officeDocument/2006/relationships/slideLayout" Target="../slideLayouts/slideLayout19.xml"/><Relationship Id="rId6" Type="http://schemas.openxmlformats.org/officeDocument/2006/relationships/image" Target="../media/image26.gif"/><Relationship Id="rId5" Type="http://schemas.openxmlformats.org/officeDocument/2006/relationships/image" Target="../media/image25.jpeg"/><Relationship Id="rId4" Type="http://schemas.openxmlformats.org/officeDocument/2006/relationships/hyperlink" Target="http://alkitab.sabda.org/search.php?search=terlalu%20banyak%20madu&amp;tab=text&amp;scope=all&amp;exact=off"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9.xml"/></Relationships>
</file>

<file path=ppt/slides/_rels/slide7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9.xml"/></Relationships>
</file>

<file path=ppt/slides/_rels/slide9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9.xml"/></Relationships>
</file>

<file path=ppt/slides/_rels/slide9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saturation sat="3230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300"/>
            <a:ext cx="12192000" cy="7013834"/>
          </a:xfrm>
          <a:prstGeom prst="rect">
            <a:avLst/>
          </a:prstGeom>
        </p:spPr>
      </p:pic>
      <p:sp>
        <p:nvSpPr>
          <p:cNvPr id="2" name="Title 1"/>
          <p:cNvSpPr>
            <a:spLocks noGrp="1"/>
          </p:cNvSpPr>
          <p:nvPr>
            <p:ph type="ctrTitle"/>
          </p:nvPr>
        </p:nvSpPr>
        <p:spPr>
          <a:xfrm>
            <a:off x="2457719" y="1792417"/>
            <a:ext cx="7240074" cy="3200400"/>
          </a:xfrm>
          <a:solidFill>
            <a:srgbClr val="C00000"/>
          </a:solidFill>
        </p:spPr>
        <p:txBody>
          <a:bodyPr>
            <a:normAutofit fontScale="90000"/>
          </a:bodyPr>
          <a:lstStyle/>
          <a:p>
            <a:r>
              <a:rPr lang="id-ID" b="1" dirty="0" smtClean="0"/>
              <a:t>MENJADI GURU SEKOLAH MINGGU YANG MENJADI TELADAN </a:t>
            </a:r>
            <a:br>
              <a:rPr lang="id-ID" b="1" dirty="0" smtClean="0"/>
            </a:br>
            <a:r>
              <a:rPr lang="id-ID" b="1" dirty="0" smtClean="0"/>
              <a:t>DALAM PERKATAAN</a:t>
            </a:r>
            <a:endParaRPr lang="id-ID" b="1" dirty="0"/>
          </a:p>
        </p:txBody>
      </p:sp>
    </p:spTree>
    <p:extLst>
      <p:ext uri="{BB962C8B-B14F-4D97-AF65-F5344CB8AC3E}">
        <p14:creationId xmlns:p14="http://schemas.microsoft.com/office/powerpoint/2010/main" val="955940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sil gambar untuk YAKOBUS 3: 1-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662"/>
          </a:xfrm>
          <a:prstGeom prst="rect">
            <a:avLst/>
          </a:prstGeom>
          <a:noFill/>
          <a:extLst>
            <a:ext uri="{909E8E84-426E-40DD-AFC4-6F175D3DCCD1}">
              <a14:hiddenFill xmlns:a14="http://schemas.microsoft.com/office/drawing/2010/main">
                <a:solidFill>
                  <a:srgbClr val="FFFFFF"/>
                </a:solidFill>
              </a14:hiddenFill>
            </a:ext>
          </a:extLst>
        </p:spPr>
      </p:pic>
      <p:sp>
        <p:nvSpPr>
          <p:cNvPr id="4" name="Smiley Face 3"/>
          <p:cNvSpPr/>
          <p:nvPr/>
        </p:nvSpPr>
        <p:spPr>
          <a:xfrm>
            <a:off x="9131121" y="4172755"/>
            <a:ext cx="2562896" cy="2395470"/>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w="0"/>
              <a:solidFill>
                <a:schemeClr val="accent1"/>
              </a:solidFill>
              <a:effectLst>
                <a:outerShdw blurRad="38100" dist="25400" dir="5400000" algn="ctr" rotWithShape="0">
                  <a:srgbClr val="6E747A">
                    <a:alpha val="43000"/>
                  </a:srgbClr>
                </a:outerShdw>
              </a:effectLst>
            </a:endParaRPr>
          </a:p>
        </p:txBody>
      </p:sp>
      <p:sp>
        <p:nvSpPr>
          <p:cNvPr id="5" name="Rectangle 4"/>
          <p:cNvSpPr/>
          <p:nvPr/>
        </p:nvSpPr>
        <p:spPr>
          <a:xfrm>
            <a:off x="9614113" y="4172755"/>
            <a:ext cx="1596911" cy="707886"/>
          </a:xfrm>
          <a:prstGeom prst="rect">
            <a:avLst/>
          </a:prstGeom>
          <a:noFill/>
        </p:spPr>
        <p:txBody>
          <a:bodyPr wrap="none" lIns="91440" tIns="45720" rIns="91440" bIns="45720">
            <a:spAutoFit/>
          </a:bodyPr>
          <a:lstStyle/>
          <a:p>
            <a:pPr algn="ctr"/>
            <a:r>
              <a:rPr lang="id-ID" sz="4000" b="1" cap="none" spc="50" dirty="0" smtClean="0">
                <a:ln w="0"/>
                <a:solidFill>
                  <a:srgbClr val="FF0000"/>
                </a:solidFill>
                <a:effectLst>
                  <a:innerShdw blurRad="63500" dist="50800" dir="13500000">
                    <a:srgbClr val="000000">
                      <a:alpha val="50000"/>
                    </a:srgbClr>
                  </a:innerShdw>
                </a:effectLst>
              </a:rPr>
              <a:t>GURU</a:t>
            </a:r>
            <a:endParaRPr lang="en-US" sz="4000" b="1" cap="none" spc="50" dirty="0">
              <a:ln w="0"/>
              <a:solidFill>
                <a:srgbClr val="FF0000"/>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579322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ErgTs7gnW8A/Tq5GGSGB1VI/AAAAAAAAACY/vPUus6F_aes/s1600/tounge.jpg"/>
          <p:cNvPicPr>
            <a:picLocks noChangeAspect="1" noChangeArrowheads="1"/>
          </p:cNvPicPr>
          <p:nvPr/>
        </p:nvPicPr>
        <p:blipFill>
          <a:blip r:embed="rId3"/>
          <a:srcRect/>
          <a:stretch>
            <a:fillRect/>
          </a:stretch>
        </p:blipFill>
        <p:spPr bwMode="auto">
          <a:xfrm>
            <a:off x="3269539" y="1244859"/>
            <a:ext cx="5652922" cy="5184538"/>
          </a:xfrm>
          <a:prstGeom prst="rect">
            <a:avLst/>
          </a:prstGeom>
          <a:noFill/>
        </p:spPr>
      </p:pic>
      <p:sp>
        <p:nvSpPr>
          <p:cNvPr id="5" name="Rectangle 4"/>
          <p:cNvSpPr/>
          <p:nvPr/>
        </p:nvSpPr>
        <p:spPr>
          <a:xfrm>
            <a:off x="2381224" y="214290"/>
            <a:ext cx="7572428" cy="923330"/>
          </a:xfrm>
          <a:prstGeom prst="rect">
            <a:avLst/>
          </a:prstGeom>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id-ID" sz="5400" b="1" dirty="0">
                <a:ln w="17780" cmpd="sng">
                  <a:solidFill>
                    <a:srgbClr val="FFFFFF"/>
                  </a:solidFill>
                  <a:prstDash val="solid"/>
                  <a:miter lim="800000"/>
                </a:ln>
                <a:solidFill>
                  <a:srgbClr val="FFFF00"/>
                </a:solidFill>
                <a:effectLst>
                  <a:outerShdw blurRad="50800" algn="tl" rotWithShape="0">
                    <a:srgbClr val="000000"/>
                  </a:outerShdw>
                </a:effectLst>
              </a:rPr>
              <a:t>AMSAL 18: 21</a:t>
            </a:r>
            <a:endParaRPr lang="en-US" sz="5400" b="1" dirty="0">
              <a:ln w="17780" cmpd="sng">
                <a:solidFill>
                  <a:srgbClr val="FFFFFF"/>
                </a:solidFill>
                <a:prstDash val="solid"/>
                <a:miter lim="800000"/>
              </a:ln>
              <a:solidFill>
                <a:srgbClr val="FFFF00"/>
              </a:solidFill>
              <a:effectLst>
                <a:outerShdw blurRad="50800" algn="tl" rotWithShape="0">
                  <a:srgbClr val="000000"/>
                </a:outerShdw>
              </a:effectLst>
            </a:endParaRPr>
          </a:p>
        </p:txBody>
      </p:sp>
    </p:spTree>
    <p:extLst>
      <p:ext uri="{BB962C8B-B14F-4D97-AF65-F5344CB8AC3E}">
        <p14:creationId xmlns:p14="http://schemas.microsoft.com/office/powerpoint/2010/main" val="1021509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yohanakarorin.files.wordpress.com/2013/01/g-tongue2.jpg"/>
          <p:cNvPicPr>
            <a:picLocks noChangeAspect="1" noChangeArrowheads="1"/>
          </p:cNvPicPr>
          <p:nvPr/>
        </p:nvPicPr>
        <p:blipFill>
          <a:blip r:embed="rId3"/>
          <a:srcRect/>
          <a:stretch>
            <a:fillRect/>
          </a:stretch>
        </p:blipFill>
        <p:spPr bwMode="auto">
          <a:xfrm>
            <a:off x="1738282" y="-2396"/>
            <a:ext cx="6143636" cy="6860396"/>
          </a:xfrm>
          <a:prstGeom prst="rect">
            <a:avLst/>
          </a:prstGeom>
          <a:noFill/>
        </p:spPr>
      </p:pic>
      <p:pic>
        <p:nvPicPr>
          <p:cNvPr id="37892" name="Picture 4" descr="http://khasiatbuah.com/wp-content/uploads/2010/06/apel.jpg"/>
          <p:cNvPicPr>
            <a:picLocks noChangeAspect="1" noChangeArrowheads="1"/>
          </p:cNvPicPr>
          <p:nvPr/>
        </p:nvPicPr>
        <p:blipFill>
          <a:blip r:embed="rId4"/>
          <a:srcRect/>
          <a:stretch>
            <a:fillRect/>
          </a:stretch>
        </p:blipFill>
        <p:spPr bwMode="auto">
          <a:xfrm>
            <a:off x="7167570" y="1714488"/>
            <a:ext cx="3500430" cy="3535788"/>
          </a:xfrm>
          <a:prstGeom prst="rect">
            <a:avLst/>
          </a:prstGeom>
          <a:noFill/>
        </p:spPr>
      </p:pic>
      <p:pic>
        <p:nvPicPr>
          <p:cNvPr id="6" name="Picture 5" descr="ANd9GcTckzrNnFeWTcc4N8Tf3WA9Nqk8PKHAPSr6iAACGafAwqDk4wXF"/>
          <p:cNvPicPr>
            <a:picLocks noChangeAspect="1"/>
          </p:cNvPicPr>
          <p:nvPr/>
        </p:nvPicPr>
        <p:blipFill>
          <a:blip r:embed="rId5"/>
          <a:stretch>
            <a:fillRect/>
          </a:stretch>
        </p:blipFill>
        <p:spPr>
          <a:xfrm>
            <a:off x="1524000" y="3352768"/>
            <a:ext cx="3000364" cy="3505233"/>
          </a:xfrm>
          <a:prstGeom prst="rect">
            <a:avLst/>
          </a:prstGeom>
        </p:spPr>
      </p:pic>
      <p:sp>
        <p:nvSpPr>
          <p:cNvPr id="5" name="Rectangle 4"/>
          <p:cNvSpPr/>
          <p:nvPr/>
        </p:nvSpPr>
        <p:spPr>
          <a:xfrm>
            <a:off x="1524000" y="0"/>
            <a:ext cx="9144000"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HIDUP ATAU MATI?</a:t>
            </a:r>
          </a:p>
          <a:p>
            <a:pPr algn="r"/>
            <a:endPar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Rectangle 6"/>
          <p:cNvSpPr/>
          <p:nvPr/>
        </p:nvSpPr>
        <p:spPr>
          <a:xfrm>
            <a:off x="4524364" y="5934670"/>
            <a:ext cx="6143636" cy="1754326"/>
          </a:xfrm>
          <a:prstGeom prst="rect">
            <a:avLst/>
          </a:prstGeom>
        </p:spPr>
        <p:txBody>
          <a:bodyPr wrap="square">
            <a:spAutoFit/>
          </a:bodyPr>
          <a:lstStyle/>
          <a:p>
            <a:pPr algn="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ADA DI LIDAH ANDA</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Rectangle 7"/>
          <p:cNvSpPr/>
          <p:nvPr/>
        </p:nvSpPr>
        <p:spPr>
          <a:xfrm>
            <a:off x="1801794" y="1643050"/>
            <a:ext cx="4439036" cy="923330"/>
          </a:xfrm>
          <a:prstGeom prst="rect">
            <a:avLst/>
          </a:prstGeom>
          <a:noFill/>
        </p:spPr>
        <p:txBody>
          <a:bodyPr wrap="none" lIns="91440" tIns="45720" rIns="91440" bIns="45720">
            <a:spAutoFit/>
          </a:bodyPr>
          <a:lstStyle/>
          <a:p>
            <a:pPr algn="ctr"/>
            <a:r>
              <a:rPr lang="id-ID"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AMSAL 18:21</a:t>
            </a:r>
            <a:endPar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3672878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905000"/>
          </a:xfrm>
        </p:spPr>
        <p:txBody>
          <a:bodyPr>
            <a:normAutofit/>
          </a:bodyPr>
          <a:lstStyle/>
          <a:p>
            <a:pPr algn="ctr"/>
            <a:r>
              <a:rPr lang="id-ID" sz="6600" dirty="0" smtClean="0"/>
              <a:t>DINAMIKA KELOMPOK</a:t>
            </a:r>
            <a:endParaRPr lang="id-ID" sz="6600" dirty="0"/>
          </a:p>
        </p:txBody>
      </p:sp>
      <p:pic>
        <p:nvPicPr>
          <p:cNvPr id="2050" name="Picture 2" descr="Hasil gambar untuk LATIHAN DRAM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25769" y="1469263"/>
            <a:ext cx="8829786" cy="4957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711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68" y="1"/>
            <a:ext cx="12050331" cy="6272010"/>
          </a:xfrm>
        </p:spPr>
        <p:txBody>
          <a:bodyPr>
            <a:normAutofit/>
          </a:bodyPr>
          <a:lstStyle/>
          <a:p>
            <a:r>
              <a:rPr lang="id-ID" sz="3600" b="1" dirty="0" smtClean="0"/>
              <a:t>DURASI</a:t>
            </a:r>
            <a:br>
              <a:rPr lang="id-ID" sz="3600" b="1" dirty="0" smtClean="0"/>
            </a:br>
            <a:r>
              <a:rPr lang="id-ID" sz="3600" b="1" dirty="0"/>
              <a:t/>
            </a:r>
            <a:br>
              <a:rPr lang="id-ID" sz="3600" b="1" dirty="0"/>
            </a:br>
            <a:r>
              <a:rPr lang="id-ID" sz="3600" b="1" dirty="0" smtClean="0"/>
              <a:t>PENJELASAN 						: 1 MENIT</a:t>
            </a:r>
            <a:br>
              <a:rPr lang="id-ID" sz="3600" b="1" dirty="0" smtClean="0"/>
            </a:br>
            <a:r>
              <a:rPr lang="id-ID" sz="3600" b="1" dirty="0" smtClean="0"/>
              <a:t>BACA ARTIKEL 					: 3 MENIT</a:t>
            </a:r>
            <a:br>
              <a:rPr lang="id-ID" sz="3600" b="1" dirty="0" smtClean="0"/>
            </a:br>
            <a:r>
              <a:rPr lang="id-ID" sz="3600" b="1" dirty="0" smtClean="0"/>
              <a:t>LATIHAN ADEGAN 				: 7 MENIT</a:t>
            </a:r>
            <a:br>
              <a:rPr lang="id-ID" sz="3600" b="1" dirty="0" smtClean="0"/>
            </a:br>
            <a:r>
              <a:rPr lang="id-ID" sz="3600" b="1" dirty="0" smtClean="0"/>
              <a:t>PRESENTASI 2 ADEGAN  	: 2,5 MENIT PER 			</a:t>
            </a:r>
            <a:r>
              <a:rPr lang="id-ID" sz="3600" b="1" dirty="0"/>
              <a:t>	</a:t>
            </a:r>
            <a:r>
              <a:rPr lang="id-ID" sz="3600" b="1" dirty="0" smtClean="0"/>
              <a:t>  														  KELOMPOK</a:t>
            </a:r>
            <a:endParaRPr lang="id-ID" sz="3600" b="1" dirty="0"/>
          </a:p>
        </p:txBody>
      </p:sp>
    </p:spTree>
    <p:extLst>
      <p:ext uri="{BB962C8B-B14F-4D97-AF65-F5344CB8AC3E}">
        <p14:creationId xmlns:p14="http://schemas.microsoft.com/office/powerpoint/2010/main" val="1644783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4189" y="335818"/>
            <a:ext cx="2817811" cy="5008758"/>
          </a:xfrm>
          <a:solidFill>
            <a:srgbClr val="FFFF00"/>
          </a:solidFill>
        </p:spPr>
        <p:txBody>
          <a:bodyPr>
            <a:normAutofit/>
          </a:bodyPr>
          <a:lstStyle/>
          <a:p>
            <a:pPr algn="ctr"/>
            <a:r>
              <a:rPr lang="id-ID" b="1" dirty="0">
                <a:solidFill>
                  <a:srgbClr val="FF0000"/>
                </a:solidFill>
                <a:effectLst/>
              </a:rPr>
              <a:t>KELOMPOK 1 DAN KELOMPOK </a:t>
            </a:r>
            <a:r>
              <a:rPr lang="id-ID" b="1" dirty="0" smtClean="0">
                <a:solidFill>
                  <a:srgbClr val="FF0000"/>
                </a:solidFill>
                <a:effectLst/>
              </a:rPr>
              <a:t>5</a:t>
            </a:r>
            <a:br>
              <a:rPr lang="id-ID" b="1" dirty="0" smtClean="0">
                <a:solidFill>
                  <a:srgbClr val="FF0000"/>
                </a:solidFill>
                <a:effectLst/>
              </a:rPr>
            </a:br>
            <a:r>
              <a:rPr lang="id-ID" dirty="0">
                <a:solidFill>
                  <a:srgbClr val="FF0000"/>
                </a:solidFill>
                <a:effectLst/>
              </a:rPr>
              <a:t/>
            </a:r>
            <a:br>
              <a:rPr lang="id-ID" dirty="0">
                <a:solidFill>
                  <a:srgbClr val="FF0000"/>
                </a:solidFill>
                <a:effectLst/>
              </a:rPr>
            </a:br>
            <a:r>
              <a:rPr lang="id-ID" b="1" dirty="0">
                <a:solidFill>
                  <a:srgbClr val="FF0000"/>
                </a:solidFill>
                <a:effectLst/>
              </a:rPr>
              <a:t> ADA KUASA PENCIPTAAN DALAM PERKATAAN</a:t>
            </a:r>
            <a:r>
              <a:rPr lang="id-ID" dirty="0">
                <a:solidFill>
                  <a:srgbClr val="FF0000"/>
                </a:solidFill>
                <a:effectLst/>
              </a:rPr>
              <a:t/>
            </a:r>
            <a:br>
              <a:rPr lang="id-ID" dirty="0">
                <a:solidFill>
                  <a:srgbClr val="FF0000"/>
                </a:solidFill>
                <a:effectLst/>
              </a:rPr>
            </a:br>
            <a:endParaRPr lang="id-ID" dirty="0">
              <a:solidFill>
                <a:srgbClr val="FF0000"/>
              </a:solidFill>
            </a:endParaRPr>
          </a:p>
        </p:txBody>
      </p:sp>
      <p:pic>
        <p:nvPicPr>
          <p:cNvPr id="3074" name="Picture 2" descr="Hasil gambar untuk PENCIPTAAN KEJADIAN PASAL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35818"/>
            <a:ext cx="9374189" cy="500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881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42852"/>
            <a:ext cx="8229600" cy="1143000"/>
          </a:xfrm>
        </p:spPr>
        <p:style>
          <a:lnRef idx="1">
            <a:schemeClr val="accent1"/>
          </a:lnRef>
          <a:fillRef idx="3">
            <a:schemeClr val="accent1"/>
          </a:fillRef>
          <a:effectRef idx="2">
            <a:schemeClr val="accent1"/>
          </a:effectRef>
          <a:fontRef idx="minor">
            <a:schemeClr val="lt1"/>
          </a:fontRef>
        </p:style>
        <p:txBody>
          <a:bodyPr>
            <a:normAutofit fontScale="90000"/>
          </a:bodyPr>
          <a:lstStyle/>
          <a:p>
            <a:r>
              <a:rPr lang="id-ID" dirty="0" smtClean="0"/>
              <a:t>1. GAYA BAHASA MENGUTUKI ANAK</a:t>
            </a:r>
            <a:endParaRPr lang="id-ID" dirty="0"/>
          </a:p>
        </p:txBody>
      </p:sp>
      <p:pic>
        <p:nvPicPr>
          <p:cNvPr id="4" name="Content Placeholder 3" descr="13007865041428819507.jpg"/>
          <p:cNvPicPr>
            <a:picLocks noGrp="1" noChangeAspect="1"/>
          </p:cNvPicPr>
          <p:nvPr>
            <p:ph idx="1"/>
          </p:nvPr>
        </p:nvPicPr>
        <p:blipFill>
          <a:blip r:embed="rId2"/>
          <a:stretch>
            <a:fillRect/>
          </a:stretch>
        </p:blipFill>
        <p:spPr>
          <a:xfrm>
            <a:off x="4425816" y="1428737"/>
            <a:ext cx="3340368" cy="4525963"/>
          </a:xfrm>
        </p:spPr>
      </p:pic>
      <p:sp>
        <p:nvSpPr>
          <p:cNvPr id="5" name="Rectangle 4"/>
          <p:cNvSpPr/>
          <p:nvPr/>
        </p:nvSpPr>
        <p:spPr>
          <a:xfrm>
            <a:off x="1524000" y="593467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‘DASAR ANAK BODOH’</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334633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6" name="Picture 5" descr="diskalkulia-_130126064512-563.jpg"/>
          <p:cNvPicPr>
            <a:picLocks noChangeAspect="1"/>
          </p:cNvPicPr>
          <p:nvPr/>
        </p:nvPicPr>
        <p:blipFill>
          <a:blip r:embed="rId2"/>
          <a:stretch>
            <a:fillRect/>
          </a:stretch>
        </p:blipFill>
        <p:spPr>
          <a:xfrm>
            <a:off x="1524000" y="-1"/>
            <a:ext cx="9147132" cy="5429265"/>
          </a:xfrm>
          <a:prstGeom prst="rect">
            <a:avLst/>
          </a:prstGeom>
        </p:spPr>
      </p:pic>
      <p:sp>
        <p:nvSpPr>
          <p:cNvPr id="7" name="Content Placeholder 6"/>
          <p:cNvSpPr>
            <a:spLocks noGrp="1"/>
          </p:cNvSpPr>
          <p:nvPr>
            <p:ph idx="1"/>
          </p:nvPr>
        </p:nvSpPr>
        <p:spPr>
          <a:xfrm>
            <a:off x="1524000" y="5572140"/>
            <a:ext cx="9144000" cy="1285860"/>
          </a:xfrm>
        </p:spPr>
        <p:style>
          <a:lnRef idx="1">
            <a:schemeClr val="accent5"/>
          </a:lnRef>
          <a:fillRef idx="2">
            <a:schemeClr val="accent5"/>
          </a:fillRef>
          <a:effectRef idx="1">
            <a:schemeClr val="accent5"/>
          </a:effectRef>
          <a:fontRef idx="minor">
            <a:schemeClr val="dk1"/>
          </a:fontRef>
        </p:style>
        <p:txBody>
          <a:bodyPr>
            <a:noAutofit/>
          </a:bodyPr>
          <a:lstStyle/>
          <a:p>
            <a:pPr algn="ctr">
              <a:buNone/>
            </a:pPr>
            <a:r>
              <a:rPr lang="id-ID" sz="4000" b="1" dirty="0"/>
              <a:t>“KATA MAMA AKU BODOH</a:t>
            </a:r>
          </a:p>
          <a:p>
            <a:pPr algn="ctr">
              <a:buNone/>
            </a:pPr>
            <a:r>
              <a:rPr lang="id-ID" sz="4000" b="1" dirty="0"/>
              <a:t>LALU BUAT APA AKU BELAJAR...??”</a:t>
            </a:r>
            <a:endParaRPr lang="id-ID" sz="4000" b="1" dirty="0"/>
          </a:p>
        </p:txBody>
      </p:sp>
    </p:spTree>
    <p:extLst>
      <p:ext uri="{BB962C8B-B14F-4D97-AF65-F5344CB8AC3E}">
        <p14:creationId xmlns:p14="http://schemas.microsoft.com/office/powerpoint/2010/main" val="494045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id-ID" dirty="0" smtClean="0"/>
              <a:t>GANTI DENGAN</a:t>
            </a:r>
            <a:br>
              <a:rPr lang="id-ID" dirty="0" smtClean="0"/>
            </a:br>
            <a:r>
              <a:rPr lang="id-ID" dirty="0" smtClean="0"/>
              <a:t>GAYA BAHASA MEMBERKATI ANAK</a:t>
            </a:r>
            <a:endParaRPr lang="id-ID" dirty="0"/>
          </a:p>
        </p:txBody>
      </p:sp>
      <p:pic>
        <p:nvPicPr>
          <p:cNvPr id="4" name="Content Placeholder 3" descr="Parents_with_kids_talking.jpg"/>
          <p:cNvPicPr>
            <a:picLocks noGrp="1" noChangeAspect="1"/>
          </p:cNvPicPr>
          <p:nvPr>
            <p:ph idx="1"/>
          </p:nvPr>
        </p:nvPicPr>
        <p:blipFill>
          <a:blip r:embed="rId2"/>
          <a:stretch>
            <a:fillRect/>
          </a:stretch>
        </p:blipFill>
        <p:spPr>
          <a:xfrm>
            <a:off x="3524232" y="1500174"/>
            <a:ext cx="5143536" cy="4114828"/>
          </a:xfrm>
        </p:spPr>
      </p:pic>
      <p:sp>
        <p:nvSpPr>
          <p:cNvPr id="5" name="Rectangle 4"/>
          <p:cNvSpPr/>
          <p:nvPr/>
        </p:nvSpPr>
        <p:spPr>
          <a:xfrm>
            <a:off x="1524000" y="5534562"/>
            <a:ext cx="9144000"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bodyPr>
          <a:lstStyle/>
          <a:p>
            <a:pPr algn="ctr"/>
            <a:r>
              <a:rPr lang="id-ID"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“KALAU KAMU MAU BERUSAHA</a:t>
            </a:r>
          </a:p>
          <a:p>
            <a:pPr algn="ctr"/>
            <a:r>
              <a:rPr lang="id-ID"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MAMA YAKIN, KAMU PASTI BISA!”</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559868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omas-alva-edison.jpg"/>
          <p:cNvPicPr>
            <a:picLocks noGrp="1" noChangeAspect="1"/>
          </p:cNvPicPr>
          <p:nvPr>
            <p:ph idx="1"/>
          </p:nvPr>
        </p:nvPicPr>
        <p:blipFill>
          <a:blip r:embed="rId2"/>
          <a:stretch>
            <a:fillRect/>
          </a:stretch>
        </p:blipFill>
        <p:spPr>
          <a:xfrm>
            <a:off x="1524000" y="0"/>
            <a:ext cx="5812325" cy="6858000"/>
          </a:xfrm>
        </p:spPr>
      </p:pic>
      <p:pic>
        <p:nvPicPr>
          <p:cNvPr id="6" name="Picture 5" descr="taeyoung.jpg"/>
          <p:cNvPicPr>
            <a:picLocks noChangeAspect="1"/>
          </p:cNvPicPr>
          <p:nvPr/>
        </p:nvPicPr>
        <p:blipFill>
          <a:blip r:embed="rId3"/>
          <a:stretch>
            <a:fillRect/>
          </a:stretch>
        </p:blipFill>
        <p:spPr>
          <a:xfrm>
            <a:off x="7310446" y="1"/>
            <a:ext cx="3357554" cy="4629671"/>
          </a:xfrm>
          <a:prstGeom prst="rect">
            <a:avLst/>
          </a:prstGeom>
        </p:spPr>
      </p:pic>
      <p:pic>
        <p:nvPicPr>
          <p:cNvPr id="7" name="Picture 6" descr="ednancy.jpg"/>
          <p:cNvPicPr>
            <a:picLocks noChangeAspect="1"/>
          </p:cNvPicPr>
          <p:nvPr/>
        </p:nvPicPr>
        <p:blipFill>
          <a:blip r:embed="rId4"/>
          <a:stretch>
            <a:fillRect/>
          </a:stretch>
        </p:blipFill>
        <p:spPr>
          <a:xfrm>
            <a:off x="7314384" y="2571720"/>
            <a:ext cx="3353617" cy="4286280"/>
          </a:xfrm>
          <a:prstGeom prst="rect">
            <a:avLst/>
          </a:prstGeom>
        </p:spPr>
      </p:pic>
      <p:sp>
        <p:nvSpPr>
          <p:cNvPr id="8" name="Rectangle 7"/>
          <p:cNvSpPr/>
          <p:nvPr/>
        </p:nvSpPr>
        <p:spPr>
          <a:xfrm>
            <a:off x="1524000" y="6088560"/>
            <a:ext cx="5786446" cy="76944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id-ID"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THOMAS ALVA EDISON</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Rectangle 8"/>
          <p:cNvSpPr/>
          <p:nvPr/>
        </p:nvSpPr>
        <p:spPr>
          <a:xfrm>
            <a:off x="7881951" y="5934670"/>
            <a:ext cx="224452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NANCY</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171588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011882"/>
          </a:xfrm>
        </p:spPr>
        <p:txBody>
          <a:bodyPr>
            <a:normAutofit fontScale="90000"/>
          </a:bodyPr>
          <a:lstStyle/>
          <a:p>
            <a:r>
              <a:rPr lang="id-ID" dirty="0" smtClean="0"/>
              <a:t>“MAMA SAYA ADALAH </a:t>
            </a:r>
            <a:br>
              <a:rPr lang="id-ID" dirty="0" smtClean="0"/>
            </a:br>
            <a:r>
              <a:rPr lang="id-ID" dirty="0" smtClean="0"/>
              <a:t>YANG MEMBUAT SAYA </a:t>
            </a:r>
            <a:br>
              <a:rPr lang="id-ID" dirty="0" smtClean="0"/>
            </a:br>
            <a:r>
              <a:rPr lang="id-ID" dirty="0" smtClean="0"/>
              <a:t>SEPERTI SEKARANG INI...</a:t>
            </a:r>
            <a:br>
              <a:rPr lang="id-ID" dirty="0" smtClean="0"/>
            </a:br>
            <a:r>
              <a:rPr lang="id-ID" dirty="0" smtClean="0"/>
              <a:t>KARNA DIA SELALU MEYAKINKAN SAYA UNTUK BERBUAT BENAR..DAN DIALAH YANG MEMBUAT SAYA MERASA SAYA MEMILIKI SESEORANG UNTUK HIDUP DAN </a:t>
            </a:r>
            <a:br>
              <a:rPr lang="id-ID" dirty="0" smtClean="0"/>
            </a:br>
            <a:r>
              <a:rPr lang="id-ID" dirty="0" smtClean="0"/>
              <a:t>TIDAK SAYA MAU MENGECEWAKAN DIA.”</a:t>
            </a:r>
            <a:endParaRPr lang="id-ID" dirty="0"/>
          </a:p>
        </p:txBody>
      </p:sp>
    </p:spTree>
    <p:extLst>
      <p:ext uri="{BB962C8B-B14F-4D97-AF65-F5344CB8AC3E}">
        <p14:creationId xmlns:p14="http://schemas.microsoft.com/office/powerpoint/2010/main" val="1271443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t>5. GAYA BAHASA ANCAMAN</a:t>
            </a:r>
            <a:endParaRPr lang="id-ID" dirty="0"/>
          </a:p>
        </p:txBody>
      </p:sp>
      <p:pic>
        <p:nvPicPr>
          <p:cNvPr id="5" name="Content Placeholder 3" descr="teacher-scolding.jpg"/>
          <p:cNvPicPr>
            <a:picLocks noGrp="1" noChangeAspect="1"/>
          </p:cNvPicPr>
          <p:nvPr>
            <p:ph idx="1"/>
          </p:nvPr>
        </p:nvPicPr>
        <p:blipFill>
          <a:blip r:embed="rId2"/>
          <a:stretch>
            <a:fillRect/>
          </a:stretch>
        </p:blipFill>
        <p:spPr>
          <a:xfrm>
            <a:off x="3738546" y="1285860"/>
            <a:ext cx="4714908" cy="4738482"/>
          </a:xfrm>
        </p:spPr>
      </p:pic>
      <p:sp>
        <p:nvSpPr>
          <p:cNvPr id="6" name="Rectangle 5"/>
          <p:cNvSpPr/>
          <p:nvPr/>
        </p:nvSpPr>
        <p:spPr>
          <a:xfrm>
            <a:off x="3524232" y="5934670"/>
            <a:ext cx="5124160" cy="923330"/>
          </a:xfrm>
          <a:prstGeom prst="rect">
            <a:avLst/>
          </a:prstGeom>
          <a:noFill/>
        </p:spPr>
        <p:txBody>
          <a:bodyPr wrap="none" lIns="91440" tIns="45720" rIns="91440" bIns="45720">
            <a:spAutoFit/>
          </a:bodyPr>
          <a:lstStyle/>
          <a:p>
            <a:pPr algn="ctr"/>
            <a:r>
              <a:rPr lang="id-ID"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“AWAS KAMU..!”</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267183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3143248"/>
          </a:xfrm>
        </p:spPr>
        <p:txBody>
          <a:bodyPr>
            <a:normAutofit/>
          </a:bodyPr>
          <a:lstStyle/>
          <a:p>
            <a:r>
              <a:rPr lang="id-ID" b="1" dirty="0" smtClean="0"/>
              <a:t>ANAK HANYA BISA BERKARYA</a:t>
            </a:r>
            <a:br>
              <a:rPr lang="id-ID" b="1" dirty="0" smtClean="0"/>
            </a:br>
            <a:r>
              <a:rPr lang="id-ID" b="1" dirty="0" smtClean="0"/>
              <a:t>DIBAWAH TEKANAN TARGET/ PENGAWASAN, TEGURAN, AUDIT, DEADLINE </a:t>
            </a:r>
            <a:endParaRPr lang="id-ID" b="1" dirty="0"/>
          </a:p>
        </p:txBody>
      </p:sp>
      <p:pic>
        <p:nvPicPr>
          <p:cNvPr id="134146" name="Picture 2" descr="http://www.straightshootersadagency.com/wp-content/uploads/2013/02/SSbkgrnd1.jpg"/>
          <p:cNvPicPr>
            <a:picLocks noChangeAspect="1" noChangeArrowheads="1"/>
          </p:cNvPicPr>
          <p:nvPr/>
        </p:nvPicPr>
        <p:blipFill>
          <a:blip r:embed="rId2" cstate="print"/>
          <a:srcRect/>
          <a:stretch>
            <a:fillRect/>
          </a:stretch>
        </p:blipFill>
        <p:spPr bwMode="auto">
          <a:xfrm>
            <a:off x="2841320" y="2786058"/>
            <a:ext cx="6738559" cy="3786214"/>
          </a:xfrm>
          <a:prstGeom prst="rect">
            <a:avLst/>
          </a:prstGeom>
          <a:noFill/>
        </p:spPr>
      </p:pic>
    </p:spTree>
    <p:extLst>
      <p:ext uri="{BB962C8B-B14F-4D97-AF65-F5344CB8AC3E}">
        <p14:creationId xmlns:p14="http://schemas.microsoft.com/office/powerpoint/2010/main" val="2920473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24000" y="1"/>
            <a:ext cx="9144000" cy="6740307"/>
          </a:xfrm>
          <a:prstGeom prst="rect">
            <a:avLst/>
          </a:prstGeom>
          <a:noFill/>
        </p:spPr>
        <p:txBody>
          <a:bodyPr wrap="square" lIns="91440" tIns="45720" rIns="91440" bIns="45720">
            <a:spAutoFit/>
          </a:bodyPr>
          <a:lstStyle/>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GANTI DENGAN </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MEMBERI PENGERTIAN </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PADA ANAK</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HUBUNGAN SEBAB AKIBAT</a:t>
            </a:r>
          </a:p>
          <a:p>
            <a:pPr algn="ctr"/>
            <a:endPar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‘MAKAN DULU</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SUPAYA NANTI DI GEREJA</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TIDAK LAPAR’</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174365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8040" y="0"/>
            <a:ext cx="3193960" cy="4512450"/>
          </a:xfrm>
          <a:solidFill>
            <a:srgbClr val="FFFF00"/>
          </a:solidFill>
        </p:spPr>
        <p:txBody>
          <a:bodyPr>
            <a:normAutofit/>
          </a:bodyPr>
          <a:lstStyle/>
          <a:p>
            <a:pPr algn="ctr"/>
            <a:r>
              <a:rPr lang="id-ID" b="1" dirty="0"/>
              <a:t>KELOMPOK  2</a:t>
            </a:r>
            <a:br>
              <a:rPr lang="id-ID" b="1" dirty="0"/>
            </a:br>
            <a:r>
              <a:rPr lang="id-ID" b="1" dirty="0"/>
              <a:t>PERKATAAN YANG MEMOTIVASI</a:t>
            </a:r>
          </a:p>
        </p:txBody>
      </p:sp>
      <p:pic>
        <p:nvPicPr>
          <p:cNvPr id="4098" name="Picture 2" descr="Hasil gambar untuk MEMOTIVAS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8998040" cy="4512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327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2. GAYA BAHASA MENGEJEK</a:t>
            </a:r>
            <a:endParaRPr lang="id-ID" dirty="0"/>
          </a:p>
        </p:txBody>
      </p:sp>
      <p:pic>
        <p:nvPicPr>
          <p:cNvPr id="4" name="Content Placeholder 3" descr="success.jpg"/>
          <p:cNvPicPr>
            <a:picLocks noGrp="1" noChangeAspect="1"/>
          </p:cNvPicPr>
          <p:nvPr>
            <p:ph idx="1"/>
          </p:nvPr>
        </p:nvPicPr>
        <p:blipFill>
          <a:blip r:embed="rId2" cstate="print"/>
          <a:stretch>
            <a:fillRect/>
          </a:stretch>
        </p:blipFill>
        <p:spPr>
          <a:xfrm>
            <a:off x="2691515" y="1600201"/>
            <a:ext cx="6808971" cy="4525963"/>
          </a:xfrm>
        </p:spPr>
      </p:pic>
      <p:sp>
        <p:nvSpPr>
          <p:cNvPr id="5" name="Oval 4"/>
          <p:cNvSpPr/>
          <p:nvPr/>
        </p:nvSpPr>
        <p:spPr>
          <a:xfrm>
            <a:off x="7453322" y="3929066"/>
            <a:ext cx="2928958" cy="29289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7524760" y="4429132"/>
            <a:ext cx="2803974"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SI </a:t>
            </a:r>
          </a:p>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TEMBEM</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53598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www.revivaltm.com/ne/images/stories/demo/web_gmbr_diri.jpg"/>
          <p:cNvPicPr>
            <a:picLocks noChangeAspect="1" noChangeArrowheads="1"/>
          </p:cNvPicPr>
          <p:nvPr/>
        </p:nvPicPr>
        <p:blipFill>
          <a:blip r:embed="rId2"/>
          <a:srcRect/>
          <a:stretch>
            <a:fillRect/>
          </a:stretch>
        </p:blipFill>
        <p:spPr bwMode="auto">
          <a:xfrm>
            <a:off x="1524000" y="1"/>
            <a:ext cx="4827422" cy="6572273"/>
          </a:xfrm>
          <a:prstGeom prst="rect">
            <a:avLst/>
          </a:prstGeom>
          <a:noFill/>
        </p:spPr>
      </p:pic>
      <p:sp>
        <p:nvSpPr>
          <p:cNvPr id="5" name="Rectangle 4"/>
          <p:cNvSpPr/>
          <p:nvPr/>
        </p:nvSpPr>
        <p:spPr>
          <a:xfrm>
            <a:off x="1524001" y="6215083"/>
            <a:ext cx="4786314" cy="461665"/>
          </a:xfrm>
          <a:prstGeom prst="rect">
            <a:avLst/>
          </a:prstGeom>
          <a:solidFill>
            <a:srgbClr val="FFFF00"/>
          </a:solidFill>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d-ID" sz="2400" b="1" cap="all" dirty="0">
                <a:ln w="0"/>
                <a:solidFill>
                  <a:srgbClr val="FF0000"/>
                </a:solidFill>
                <a:effectLst>
                  <a:reflection blurRad="12700" stA="50000" endPos="50000" dist="5000" dir="5400000" sy="-100000" rotWithShape="0"/>
                </a:effectLst>
              </a:rPr>
              <a:t>BURUK RUPA CERMIN DIBELAH</a:t>
            </a:r>
            <a:endParaRPr lang="en-US" b="1" cap="all" dirty="0">
              <a:ln w="0"/>
              <a:solidFill>
                <a:srgbClr val="FF0000"/>
              </a:solidFill>
              <a:effectLst>
                <a:reflection blurRad="12700" stA="50000" endPos="50000" dist="5000" dir="5400000" sy="-100000" rotWithShape="0"/>
              </a:effectLst>
            </a:endParaRPr>
          </a:p>
        </p:txBody>
      </p:sp>
      <p:sp>
        <p:nvSpPr>
          <p:cNvPr id="6" name="Rectangle 5"/>
          <p:cNvSpPr/>
          <p:nvPr/>
        </p:nvSpPr>
        <p:spPr>
          <a:xfrm>
            <a:off x="6860771" y="857232"/>
            <a:ext cx="3427540" cy="4154984"/>
          </a:xfrm>
          <a:prstGeom prst="rect">
            <a:avLst/>
          </a:prstGeom>
        </p:spPr>
        <p:txBody>
          <a:bodyPr wrap="none">
            <a:spAutoFit/>
          </a:bodyPr>
          <a:lstStyle/>
          <a:p>
            <a:pPr algn="ctr"/>
            <a:r>
              <a:rPr lang="id-ID" sz="6600" dirty="0"/>
              <a:t>GANTI </a:t>
            </a:r>
          </a:p>
          <a:p>
            <a:pPr algn="ctr"/>
            <a:r>
              <a:rPr lang="id-ID" sz="6600" dirty="0"/>
              <a:t>DENGAN </a:t>
            </a:r>
          </a:p>
          <a:p>
            <a:pPr algn="ctr"/>
            <a:r>
              <a:rPr lang="id-ID" sz="6600" dirty="0"/>
              <a:t>PIKIRAN </a:t>
            </a:r>
          </a:p>
          <a:p>
            <a:pPr algn="ctr"/>
            <a:r>
              <a:rPr lang="id-ID" sz="6600" dirty="0"/>
              <a:t>POSITIF</a:t>
            </a:r>
            <a:endParaRPr lang="id-ID" sz="6600" dirty="0"/>
          </a:p>
        </p:txBody>
      </p:sp>
    </p:spTree>
    <p:extLst>
      <p:ext uri="{BB962C8B-B14F-4D97-AF65-F5344CB8AC3E}">
        <p14:creationId xmlns:p14="http://schemas.microsoft.com/office/powerpoint/2010/main" val="1140794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EHUD ; SI KIDAL</a:t>
            </a:r>
            <a:endParaRPr lang="id-ID" dirty="0"/>
          </a:p>
        </p:txBody>
      </p:sp>
      <p:pic>
        <p:nvPicPr>
          <p:cNvPr id="4" name="Picture 2" descr="http://jmsmith.org/wp-content/uploads/2011/01/Ehud-and-Eglon.jpg"/>
          <p:cNvPicPr>
            <a:picLocks noGrp="1" noChangeAspect="1" noChangeArrowheads="1"/>
          </p:cNvPicPr>
          <p:nvPr>
            <p:ph idx="1"/>
          </p:nvPr>
        </p:nvPicPr>
        <p:blipFill>
          <a:blip r:embed="rId2"/>
          <a:srcRect/>
          <a:stretch>
            <a:fillRect/>
          </a:stretch>
        </p:blipFill>
        <p:spPr bwMode="auto">
          <a:xfrm>
            <a:off x="2381224" y="1428736"/>
            <a:ext cx="7429552" cy="5252141"/>
          </a:xfrm>
          <a:prstGeom prst="rect">
            <a:avLst/>
          </a:prstGeom>
          <a:noFill/>
        </p:spPr>
      </p:pic>
    </p:spTree>
    <p:extLst>
      <p:ext uri="{BB962C8B-B14F-4D97-AF65-F5344CB8AC3E}">
        <p14:creationId xmlns:p14="http://schemas.microsoft.com/office/powerpoint/2010/main" val="3626118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Moon"/>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Title 1"/>
          <p:cNvSpPr txBox="1">
            <a:spLocks/>
          </p:cNvSpPr>
          <p:nvPr/>
        </p:nvSpPr>
        <p:spPr>
          <a:xfrm>
            <a:off x="1524000" y="274638"/>
            <a:ext cx="9144000" cy="6583362"/>
          </a:xfrm>
          <a:prstGeom prst="rect">
            <a:avLst/>
          </a:prstGeom>
        </p:spPr>
        <p:txBody>
          <a:bodyPr vert="horz" lIns="91440" tIns="45720" rIns="91440" bIns="45720" rtlCol="0" anchor="ctr">
            <a:normAutofit lnSpcReduction="10000"/>
          </a:bodyPr>
          <a:lstStyle/>
          <a:p>
            <a:pPr algn="ctr" defTabSz="914400">
              <a:spcBef>
                <a:spcPct val="0"/>
              </a:spcBef>
              <a:defRPr/>
            </a:pPr>
            <a:r>
              <a:rPr lang="id-ID" sz="4400" b="1" dirty="0">
                <a:solidFill>
                  <a:srgbClr val="FFFF00"/>
                </a:solidFill>
                <a:latin typeface="+mj-lt"/>
                <a:ea typeface="+mj-ea"/>
                <a:cs typeface="+mj-cs"/>
              </a:rPr>
              <a:t>EKSTRIM LAINNYA</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GAYA BAHASA MENYANJUNG </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KELEBIHAN FISIK</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SEHINGGA </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SANGAT MEMANJAKAN ANAK KARNA KELEBIHAN FISIKNYA ITU</a:t>
            </a:r>
          </a:p>
          <a:p>
            <a:pPr algn="ctr" defTabSz="914400">
              <a:spcBef>
                <a:spcPct val="0"/>
              </a:spcBef>
              <a:defRPr/>
            </a:pPr>
            <a:r>
              <a:rPr lang="id-ID" sz="4400" b="1" dirty="0">
                <a:solidFill>
                  <a:srgbClr val="FFFF00"/>
                </a:solidFill>
                <a:latin typeface="+mj-lt"/>
                <a:ea typeface="+mj-ea"/>
                <a:cs typeface="+mj-cs"/>
              </a:rPr>
              <a:t>DAN ANAK TIDAK PERNAH DITEGUR</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I RAJA 1; 5-6</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AKIBATNYA: </a:t>
            </a:r>
          </a:p>
          <a:p>
            <a:pPr algn="ctr" defTabSz="914400">
              <a:spcBef>
                <a:spcPct val="0"/>
              </a:spcBef>
              <a:defRPr/>
            </a:pPr>
            <a:r>
              <a:rPr lang="id-ID" sz="4400" b="1" dirty="0">
                <a:solidFill>
                  <a:srgbClr val="FFFF00"/>
                </a:solidFill>
                <a:latin typeface="+mj-lt"/>
                <a:ea typeface="+mj-ea"/>
                <a:cs typeface="+mj-cs"/>
              </a:rPr>
              <a:t>ANAK MENJADI SOMBONG</a:t>
            </a:r>
          </a:p>
        </p:txBody>
      </p:sp>
    </p:spTree>
    <p:extLst>
      <p:ext uri="{BB962C8B-B14F-4D97-AF65-F5344CB8AC3E}">
        <p14:creationId xmlns:p14="http://schemas.microsoft.com/office/powerpoint/2010/main" val="1768625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637690" y="2171541"/>
          <a:ext cx="2916620" cy="3383280"/>
        </p:xfrm>
        <a:graphic>
          <a:graphicData uri="http://schemas.openxmlformats.org/drawingml/2006/table">
            <a:tbl>
              <a:tblPr/>
              <a:tblGrid>
                <a:gridCol w="762000"/>
                <a:gridCol w="1077310"/>
                <a:gridCol w="1077310"/>
              </a:tblGrid>
              <a:tr h="0">
                <a:tc>
                  <a:txBody>
                    <a:bodyPr/>
                    <a:lstStyle/>
                    <a:p>
                      <a:r>
                        <a:rPr lang="id-ID" dirty="0">
                          <a:latin typeface="Georgia"/>
                          <a:hlinkClick r:id="rId2"/>
                        </a:rPr>
                        <a:t>Ams</a:t>
                      </a:r>
                      <a:r>
                        <a:rPr lang="id-ID" dirty="0"/>
                        <a:t> </a:t>
                      </a:r>
                      <a:r>
                        <a:rPr lang="id-ID" dirty="0">
                          <a:latin typeface="Georgia"/>
                          <a:hlinkClick r:id="rId3"/>
                        </a:rPr>
                        <a:t>25:27</a:t>
                      </a:r>
                      <a:endParaRPr lang="id-ID" dirty="0"/>
                    </a:p>
                  </a:txBody>
                  <a:tcPr>
                    <a:lnL>
                      <a:noFill/>
                    </a:lnL>
                    <a:lnR>
                      <a:noFill/>
                    </a:lnR>
                    <a:lnT>
                      <a:noFill/>
                    </a:lnT>
                    <a:lnB>
                      <a:noFill/>
                    </a:lnB>
                  </a:tcPr>
                </a:tc>
                <a:tc>
                  <a:txBody>
                    <a:bodyPr/>
                    <a:lstStyle/>
                    <a:p>
                      <a:endParaRPr lang="id-ID"/>
                    </a:p>
                  </a:txBody>
                  <a:tcPr>
                    <a:lnL>
                      <a:noFill/>
                    </a:lnL>
                    <a:lnR>
                      <a:noFill/>
                    </a:lnR>
                    <a:lnT>
                      <a:noFill/>
                    </a:lnT>
                    <a:lnB>
                      <a:noFill/>
                    </a:lnB>
                  </a:tcPr>
                </a:tc>
                <a:tc>
                  <a:txBody>
                    <a:bodyPr/>
                    <a:lstStyle/>
                    <a:p>
                      <a:r>
                        <a:rPr lang="id-ID" dirty="0">
                          <a:latin typeface="Georgia"/>
                        </a:rPr>
                        <a:t>Tidaklah baik makan banyak madu;</a:t>
                      </a:r>
                      <a:r>
                        <a:rPr lang="id-ID" baseline="30000" dirty="0">
                          <a:latin typeface="Georgia"/>
                        </a:rPr>
                        <a:t> </a:t>
                      </a:r>
                      <a:r>
                        <a:rPr lang="id-ID" baseline="30000" dirty="0">
                          <a:latin typeface="Georgia"/>
                          <a:hlinkClick r:id="rId4"/>
                        </a:rPr>
                        <a:t>v</a:t>
                      </a:r>
                      <a:r>
                        <a:rPr lang="id-ID" baseline="30000" dirty="0">
                          <a:latin typeface="Georgia"/>
                        </a:rPr>
                        <a:t> </a:t>
                      </a:r>
                      <a:r>
                        <a:rPr lang="id-ID" dirty="0">
                          <a:latin typeface="Georgia"/>
                        </a:rPr>
                        <a:t> sebab itu biarlah jarang kata-kata pujianmu.</a:t>
                      </a:r>
                      <a:r>
                        <a:rPr lang="id-ID" baseline="30000" dirty="0">
                          <a:latin typeface="Georgia"/>
                        </a:rPr>
                        <a:t> </a:t>
                      </a:r>
                      <a:r>
                        <a:rPr lang="id-ID" baseline="30000" dirty="0">
                          <a:latin typeface="Georgia"/>
                          <a:hlinkClick r:id="rId4"/>
                        </a:rPr>
                        <a:t>w</a:t>
                      </a:r>
                      <a:r>
                        <a:rPr lang="id-ID" baseline="30000" dirty="0">
                          <a:latin typeface="Georgia"/>
                        </a:rPr>
                        <a:t> </a:t>
                      </a:r>
                      <a:endParaRPr lang="id-ID" dirty="0">
                        <a:latin typeface="Georgia"/>
                      </a:endParaRPr>
                    </a:p>
                  </a:txBody>
                  <a:tcPr>
                    <a:lnL>
                      <a:noFill/>
                    </a:lnL>
                    <a:lnR>
                      <a:noFill/>
                    </a:lnR>
                    <a:lnT>
                      <a:noFill/>
                    </a:lnT>
                    <a:lnB>
                      <a:noFill/>
                    </a:lnB>
                  </a:tcPr>
                </a:tc>
              </a:tr>
            </a:tbl>
          </a:graphicData>
        </a:graphic>
      </p:graphicFrame>
      <p:pic>
        <p:nvPicPr>
          <p:cNvPr id="112642" name="Picture 2" descr="http://upload.wikimedia.org/wikipedia/commons/d/de/Detail_painting_with_Huydecoper_by_Govert_Flinck.JPG"/>
          <p:cNvPicPr>
            <a:picLocks noChangeAspect="1" noChangeArrowheads="1"/>
          </p:cNvPicPr>
          <p:nvPr/>
        </p:nvPicPr>
        <p:blipFill>
          <a:blip r:embed="rId5"/>
          <a:srcRect/>
          <a:stretch>
            <a:fillRect/>
          </a:stretch>
        </p:blipFill>
        <p:spPr bwMode="auto">
          <a:xfrm>
            <a:off x="1524000" y="0"/>
            <a:ext cx="9144000" cy="6814062"/>
          </a:xfrm>
          <a:prstGeom prst="rect">
            <a:avLst/>
          </a:prstGeom>
          <a:noFill/>
        </p:spPr>
      </p:pic>
      <p:pic>
        <p:nvPicPr>
          <p:cNvPr id="112643" name="Picture 3" descr="http://alkitab.sabda.org/images/advanced.gif"/>
          <p:cNvPicPr>
            <a:picLocks noChangeAspect="1" noChangeArrowheads="1"/>
          </p:cNvPicPr>
          <p:nvPr/>
        </p:nvPicPr>
        <p:blipFill>
          <a:blip r:embed="rId6"/>
          <a:srcRect/>
          <a:stretch>
            <a:fillRect/>
          </a:stretch>
        </p:blipFill>
        <p:spPr bwMode="auto">
          <a:xfrm>
            <a:off x="1524001" y="1"/>
            <a:ext cx="85725" cy="85725"/>
          </a:xfrm>
          <a:prstGeom prst="rect">
            <a:avLst/>
          </a:prstGeom>
          <a:noFill/>
        </p:spPr>
      </p:pic>
      <p:sp>
        <p:nvSpPr>
          <p:cNvPr id="7" name="Rectangle 6"/>
          <p:cNvSpPr/>
          <p:nvPr/>
        </p:nvSpPr>
        <p:spPr>
          <a:xfrm>
            <a:off x="1524000" y="3441680"/>
            <a:ext cx="9161546" cy="3416320"/>
          </a:xfrm>
          <a:prstGeom prst="rect">
            <a:avLst/>
          </a:prstGeom>
          <a:noFill/>
        </p:spPr>
        <p:txBody>
          <a:bodyPr wrap="none" lIns="91440" tIns="45720" rIns="91440" bIns="45720">
            <a:spAutoFit/>
          </a:bodyPr>
          <a:lstStyle/>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AMSAL 25: 27</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ADONIA YANG SOMBONG</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AKIBAT TERLALU BANYAK DIPUJI</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TIDAK PERNAH DITEGUR</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4040766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592" y="303137"/>
            <a:ext cx="5237408" cy="4013656"/>
          </a:xfrm>
          <a:solidFill>
            <a:srgbClr val="FFFF00"/>
          </a:solidFill>
        </p:spPr>
        <p:txBody>
          <a:bodyPr>
            <a:normAutofit/>
          </a:bodyPr>
          <a:lstStyle/>
          <a:p>
            <a:pPr algn="ctr"/>
            <a:r>
              <a:rPr lang="id-ID" sz="4000" dirty="0"/>
              <a:t>KELOMPOK </a:t>
            </a:r>
            <a:r>
              <a:rPr lang="id-ID" sz="4000" dirty="0" smtClean="0"/>
              <a:t/>
            </a:r>
            <a:br>
              <a:rPr lang="id-ID" sz="4000" dirty="0" smtClean="0"/>
            </a:br>
            <a:r>
              <a:rPr lang="id-ID" sz="4000" dirty="0" smtClean="0"/>
              <a:t>3</a:t>
            </a:r>
            <a:r>
              <a:rPr lang="id-ID" sz="4000" dirty="0"/>
              <a:t>, 7,8,9,10,12,13,15</a:t>
            </a:r>
            <a:br>
              <a:rPr lang="id-ID" sz="4000" dirty="0"/>
            </a:br>
            <a:r>
              <a:rPr lang="id-ID" sz="4000" dirty="0" smtClean="0"/>
              <a:t>PERKATAAN </a:t>
            </a:r>
            <a:r>
              <a:rPr lang="id-ID" sz="4000" dirty="0"/>
              <a:t>YANG MENGGEMBALAKAN BANYAK ORANG</a:t>
            </a:r>
          </a:p>
        </p:txBody>
      </p:sp>
      <p:pic>
        <p:nvPicPr>
          <p:cNvPr id="5122" name="Picture 2" descr="Hasil gambar untuk GEMBA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3137"/>
            <a:ext cx="6954592" cy="4013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293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4034" y="0"/>
            <a:ext cx="8229600" cy="1143000"/>
          </a:xfrm>
        </p:spPr>
        <p:txBody>
          <a:bodyPr/>
          <a:lstStyle/>
          <a:p>
            <a:r>
              <a:rPr lang="id-ID" dirty="0" smtClean="0"/>
              <a:t>3. GAYA BAHASA BERSYARAT</a:t>
            </a:r>
            <a:endParaRPr lang="id-ID" dirty="0"/>
          </a:p>
        </p:txBody>
      </p:sp>
      <p:pic>
        <p:nvPicPr>
          <p:cNvPr id="4" name="Content Placeholder 3" descr="lens6183772_1249136175discipline_talking.jpg"/>
          <p:cNvPicPr>
            <a:picLocks noGrp="1" noChangeAspect="1"/>
          </p:cNvPicPr>
          <p:nvPr>
            <p:ph idx="1"/>
          </p:nvPr>
        </p:nvPicPr>
        <p:blipFill>
          <a:blip r:embed="rId2"/>
          <a:stretch>
            <a:fillRect/>
          </a:stretch>
        </p:blipFill>
        <p:spPr>
          <a:xfrm>
            <a:off x="1738282" y="928670"/>
            <a:ext cx="5286412" cy="5286412"/>
          </a:xfrm>
        </p:spPr>
      </p:pic>
      <p:sp>
        <p:nvSpPr>
          <p:cNvPr id="5" name="Rectangle 4"/>
          <p:cNvSpPr/>
          <p:nvPr/>
        </p:nvSpPr>
        <p:spPr>
          <a:xfrm>
            <a:off x="5427014" y="4643446"/>
            <a:ext cx="5240986" cy="1938992"/>
          </a:xfrm>
          <a:prstGeom prst="rect">
            <a:avLst/>
          </a:prstGeom>
        </p:spPr>
        <p:style>
          <a:lnRef idx="1">
            <a:schemeClr val="accent2"/>
          </a:lnRef>
          <a:fillRef idx="2">
            <a:schemeClr val="accent2"/>
          </a:fillRef>
          <a:effectRef idx="1">
            <a:schemeClr val="accent2"/>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dirty="0">
                <a:ln w="11430"/>
                <a:solidFill>
                  <a:schemeClr val="tx1"/>
                </a:solidFill>
                <a:effectLst>
                  <a:outerShdw blurRad="50800" dist="39000" dir="5460000" algn="tl">
                    <a:srgbClr val="000000">
                      <a:alpha val="38000"/>
                    </a:srgbClr>
                  </a:outerShdw>
                </a:effectLst>
              </a:rPr>
              <a:t>“KALAU DAPAT NILAI 10</a:t>
            </a:r>
          </a:p>
          <a:p>
            <a:pPr algn="ctr"/>
            <a:r>
              <a:rPr lang="id-ID" sz="4000" b="1" dirty="0">
                <a:ln w="11430"/>
                <a:solidFill>
                  <a:schemeClr val="tx1"/>
                </a:solidFill>
                <a:effectLst>
                  <a:outerShdw blurRad="50800" dist="39000" dir="5460000" algn="tl">
                    <a:srgbClr val="000000">
                      <a:alpha val="38000"/>
                    </a:srgbClr>
                  </a:outerShdw>
                </a:effectLst>
              </a:rPr>
              <a:t>BARU NAMANYA</a:t>
            </a:r>
          </a:p>
          <a:p>
            <a:pPr algn="ctr"/>
            <a:r>
              <a:rPr lang="id-ID" sz="4000" b="1" dirty="0">
                <a:ln w="11430"/>
                <a:solidFill>
                  <a:schemeClr val="tx1"/>
                </a:solidFill>
                <a:effectLst>
                  <a:outerShdw blurRad="50800" dist="39000" dir="5460000" algn="tl">
                    <a:srgbClr val="000000">
                      <a:alpha val="38000"/>
                    </a:srgbClr>
                  </a:outerShdw>
                </a:effectLst>
              </a:rPr>
              <a:t>ANAK MAMA..”</a:t>
            </a:r>
            <a:endParaRPr lang="en-US" sz="4000" b="1" dirty="0">
              <a:ln w="11430"/>
              <a:solidFill>
                <a:schemeClr val="tx1"/>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728870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stat.ks.kidsklik.com/statics/files/2011/03/12993583531441773177_300x273.1914893617.jpg"/>
          <p:cNvPicPr>
            <a:picLocks noChangeAspect="1" noChangeArrowheads="1"/>
          </p:cNvPicPr>
          <p:nvPr/>
        </p:nvPicPr>
        <p:blipFill>
          <a:blip r:embed="rId2"/>
          <a:srcRect/>
          <a:stretch>
            <a:fillRect/>
          </a:stretch>
        </p:blipFill>
        <p:spPr bwMode="auto">
          <a:xfrm>
            <a:off x="2309802" y="0"/>
            <a:ext cx="7572396" cy="6890880"/>
          </a:xfrm>
          <a:prstGeom prst="rect">
            <a:avLst/>
          </a:prstGeom>
          <a:noFill/>
        </p:spPr>
      </p:pic>
      <p:sp>
        <p:nvSpPr>
          <p:cNvPr id="5" name="Rectangle 4"/>
          <p:cNvSpPr/>
          <p:nvPr/>
        </p:nvSpPr>
        <p:spPr>
          <a:xfrm>
            <a:off x="1524001" y="0"/>
            <a:ext cx="9165020" cy="923330"/>
          </a:xfrm>
          <a:prstGeom prst="rect">
            <a:avLst/>
          </a:prstGeom>
          <a:solidFill>
            <a:schemeClr val="accent2">
              <a:lumMod val="40000"/>
              <a:lumOff val="60000"/>
            </a:schemeClr>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ANAK TAKUT DITOLAK</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612345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ebibleteacher.com/sites/default/files/powerpoint-backgrounds/1/IsraelSunsetCromer.jpg?1318042859"/>
          <p:cNvPicPr>
            <a:picLocks noChangeAspect="1" noChangeArrowheads="1"/>
          </p:cNvPicPr>
          <p:nvPr/>
        </p:nvPicPr>
        <p:blipFill>
          <a:blip r:embed="rId2"/>
          <a:srcRect/>
          <a:stretch>
            <a:fillRect/>
          </a:stretch>
        </p:blipFill>
        <p:spPr bwMode="auto">
          <a:xfrm>
            <a:off x="1524000" y="0"/>
            <a:ext cx="9108308" cy="6858000"/>
          </a:xfrm>
          <a:prstGeom prst="rect">
            <a:avLst/>
          </a:prstGeom>
          <a:noFill/>
        </p:spPr>
      </p:pic>
      <p:sp>
        <p:nvSpPr>
          <p:cNvPr id="4" name="Title 1"/>
          <p:cNvSpPr txBox="1">
            <a:spLocks/>
          </p:cNvSpPr>
          <p:nvPr/>
        </p:nvSpPr>
        <p:spPr>
          <a:xfrm>
            <a:off x="1981200" y="274638"/>
            <a:ext cx="8229600" cy="1939916"/>
          </a:xfrm>
          <a:prstGeom prst="rect">
            <a:avLst/>
          </a:prstGeom>
        </p:spPr>
        <p:txBody>
          <a:bodyPr vert="horz" lIns="91440" tIns="45720" rIns="91440" bIns="45720" rtlCol="0" anchor="ctr">
            <a:normAutofit fontScale="97500" lnSpcReduction="10000"/>
          </a:bodyPr>
          <a:lstStyle/>
          <a:p>
            <a:pPr algn="ctr" defTabSz="914400">
              <a:spcBef>
                <a:spcPct val="0"/>
              </a:spcBef>
              <a:defRPr/>
            </a:pPr>
            <a:r>
              <a:rPr lang="id-ID" sz="4400" b="1" dirty="0">
                <a:solidFill>
                  <a:schemeClr val="accent1">
                    <a:lumMod val="50000"/>
                  </a:schemeClr>
                </a:solidFill>
                <a:latin typeface="+mj-lt"/>
                <a:ea typeface="+mj-ea"/>
                <a:cs typeface="+mj-cs"/>
              </a:rPr>
              <a:t>GANTI DENGAN GAYA BAHASA PENERIMAAN </a:t>
            </a:r>
            <a:br>
              <a:rPr lang="id-ID" sz="4400" b="1" dirty="0">
                <a:solidFill>
                  <a:schemeClr val="accent1">
                    <a:lumMod val="50000"/>
                  </a:schemeClr>
                </a:solidFill>
                <a:latin typeface="+mj-lt"/>
                <a:ea typeface="+mj-ea"/>
                <a:cs typeface="+mj-cs"/>
              </a:rPr>
            </a:br>
            <a:r>
              <a:rPr lang="id-ID" sz="4400" b="1" dirty="0">
                <a:solidFill>
                  <a:schemeClr val="accent1">
                    <a:lumMod val="50000"/>
                  </a:schemeClr>
                </a:solidFill>
                <a:latin typeface="+mj-lt"/>
                <a:ea typeface="+mj-ea"/>
                <a:cs typeface="+mj-cs"/>
              </a:rPr>
              <a:t>DENGAN KASIH ‘WALAUPUN’</a:t>
            </a:r>
          </a:p>
        </p:txBody>
      </p:sp>
      <p:sp>
        <p:nvSpPr>
          <p:cNvPr id="5" name="Content Placeholder 2"/>
          <p:cNvSpPr txBox="1">
            <a:spLocks/>
          </p:cNvSpPr>
          <p:nvPr/>
        </p:nvSpPr>
        <p:spPr>
          <a:xfrm>
            <a:off x="1524000" y="2428868"/>
            <a:ext cx="9144000" cy="4429132"/>
          </a:xfrm>
          <a:prstGeom prst="rect">
            <a:avLst/>
          </a:prstGeom>
        </p:spPr>
        <p:txBody>
          <a:bodyPr vert="horz" lIns="91440" tIns="45720" rIns="91440" bIns="45720" rtlCol="0">
            <a:normAutofit fontScale="85000" lnSpcReduction="20000"/>
          </a:bodyPr>
          <a:lstStyle/>
          <a:p>
            <a:pPr algn="ctr" defTabSz="914400">
              <a:spcBef>
                <a:spcPct val="20000"/>
              </a:spcBef>
              <a:defRPr/>
            </a:pPr>
            <a:r>
              <a:rPr lang="id-ID" sz="4200" b="1" dirty="0">
                <a:solidFill>
                  <a:schemeClr val="bg1"/>
                </a:solidFill>
              </a:rPr>
              <a:t>“KALI INI MEMANG KAMU GAGAL</a:t>
            </a:r>
          </a:p>
          <a:p>
            <a:pPr algn="ctr" defTabSz="914400">
              <a:spcBef>
                <a:spcPct val="20000"/>
              </a:spcBef>
              <a:defRPr/>
            </a:pPr>
            <a:r>
              <a:rPr lang="id-ID" sz="4200" b="1" dirty="0">
                <a:solidFill>
                  <a:schemeClr val="bg1"/>
                </a:solidFill>
              </a:rPr>
              <a:t>TAPI MAMA TETAP DUKUNG KAMU, </a:t>
            </a:r>
          </a:p>
          <a:p>
            <a:pPr algn="ctr" defTabSz="914400">
              <a:spcBef>
                <a:spcPct val="20000"/>
              </a:spcBef>
              <a:defRPr/>
            </a:pPr>
            <a:r>
              <a:rPr lang="id-ID" sz="4200" b="1" dirty="0">
                <a:solidFill>
                  <a:schemeClr val="bg1"/>
                </a:solidFill>
              </a:rPr>
              <a:t>SAYANG KAMU, </a:t>
            </a:r>
          </a:p>
          <a:p>
            <a:pPr algn="ctr" defTabSz="914400">
              <a:spcBef>
                <a:spcPct val="20000"/>
              </a:spcBef>
              <a:defRPr/>
            </a:pPr>
            <a:r>
              <a:rPr lang="id-ID" sz="4200" b="1" dirty="0">
                <a:solidFill>
                  <a:schemeClr val="bg1"/>
                </a:solidFill>
              </a:rPr>
              <a:t>DAN HARGAI JERIH LELAHMU DALAM BERLATIH KEMARIN</a:t>
            </a:r>
          </a:p>
          <a:p>
            <a:pPr algn="ctr" defTabSz="914400">
              <a:spcBef>
                <a:spcPct val="20000"/>
              </a:spcBef>
              <a:defRPr/>
            </a:pPr>
            <a:r>
              <a:rPr lang="id-ID" sz="4200" b="1" dirty="0">
                <a:solidFill>
                  <a:schemeClr val="bg1"/>
                </a:solidFill>
              </a:rPr>
              <a:t>LAIN KALI KITA AKAN IKUT LOMBA LAGI</a:t>
            </a:r>
          </a:p>
          <a:p>
            <a:pPr algn="ctr" defTabSz="914400">
              <a:spcBef>
                <a:spcPct val="20000"/>
              </a:spcBef>
              <a:defRPr/>
            </a:pPr>
            <a:r>
              <a:rPr lang="id-ID" sz="4200" b="1" dirty="0">
                <a:solidFill>
                  <a:schemeClr val="bg1"/>
                </a:solidFill>
              </a:rPr>
              <a:t>DAN KALAU KITA BERLATIH LEBIH SUNGGUH</a:t>
            </a:r>
          </a:p>
          <a:p>
            <a:pPr algn="ctr" defTabSz="914400">
              <a:spcBef>
                <a:spcPct val="20000"/>
              </a:spcBef>
              <a:defRPr/>
            </a:pPr>
            <a:r>
              <a:rPr lang="id-ID" sz="4200" b="1" dirty="0">
                <a:solidFill>
                  <a:schemeClr val="bg1"/>
                </a:solidFill>
              </a:rPr>
              <a:t>SUATU SAAT NANTI KAMU BISA MENANG!”</a:t>
            </a:r>
          </a:p>
          <a:p>
            <a:pPr algn="ctr" defTabSz="914400">
              <a:spcBef>
                <a:spcPct val="20000"/>
              </a:spcBef>
              <a:defRPr/>
            </a:pPr>
            <a:endParaRPr lang="id-ID" sz="3200" dirty="0">
              <a:solidFill>
                <a:schemeClr val="bg1"/>
              </a:solidFill>
            </a:endParaRPr>
          </a:p>
        </p:txBody>
      </p:sp>
    </p:spTree>
    <p:extLst>
      <p:ext uri="{BB962C8B-B14F-4D97-AF65-F5344CB8AC3E}">
        <p14:creationId xmlns:p14="http://schemas.microsoft.com/office/powerpoint/2010/main" val="26171262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7. GAYA BAHASA </a:t>
            </a:r>
            <a:br>
              <a:rPr lang="id-ID" b="1" dirty="0" smtClean="0"/>
            </a:br>
            <a:r>
              <a:rPr lang="id-ID" b="1" dirty="0" smtClean="0"/>
              <a:t>MEMBANDING-BANDINGKAN</a:t>
            </a:r>
            <a:endParaRPr lang="id-ID" b="1" dirty="0"/>
          </a:p>
        </p:txBody>
      </p:sp>
      <p:pic>
        <p:nvPicPr>
          <p:cNvPr id="140290" name="Picture 2" descr="Membanding-Bandingkan Anak"/>
          <p:cNvPicPr>
            <a:picLocks noChangeAspect="1" noChangeArrowheads="1"/>
          </p:cNvPicPr>
          <p:nvPr/>
        </p:nvPicPr>
        <p:blipFill>
          <a:blip r:embed="rId2"/>
          <a:srcRect/>
          <a:stretch>
            <a:fillRect/>
          </a:stretch>
        </p:blipFill>
        <p:spPr bwMode="auto">
          <a:xfrm>
            <a:off x="2061382" y="1571612"/>
            <a:ext cx="8069239" cy="5072098"/>
          </a:xfrm>
          <a:prstGeom prst="rect">
            <a:avLst/>
          </a:prstGeom>
          <a:noFill/>
        </p:spPr>
      </p:pic>
      <p:sp>
        <p:nvSpPr>
          <p:cNvPr id="5" name="Rounded Rectangle 4"/>
          <p:cNvSpPr/>
          <p:nvPr/>
        </p:nvSpPr>
        <p:spPr>
          <a:xfrm>
            <a:off x="1524000" y="6000768"/>
            <a:ext cx="9144000"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1524000" y="5929330"/>
            <a:ext cx="9144000" cy="70788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“KAMU KOG NGGAK SEPERTI ADIKMU”</a:t>
            </a:r>
            <a:endPar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656731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28670"/>
            <a:ext cx="8229600" cy="1285884"/>
          </a:xfrm>
        </p:spPr>
        <p:txBody>
          <a:bodyPr>
            <a:normAutofit fontScale="90000"/>
          </a:bodyPr>
          <a:lstStyle/>
          <a:p>
            <a:pPr algn="ctr"/>
            <a:r>
              <a:rPr lang="id-ID" dirty="0" smtClean="0"/>
              <a:t>MENJADI ANAK TERTOLAK</a:t>
            </a:r>
            <a:br>
              <a:rPr lang="id-ID" dirty="0" smtClean="0"/>
            </a:br>
            <a:r>
              <a:rPr lang="id-ID" dirty="0" smtClean="0"/>
              <a:t>TERSISIH</a:t>
            </a:r>
            <a:br>
              <a:rPr lang="id-ID" dirty="0" smtClean="0"/>
            </a:br>
            <a:r>
              <a:rPr lang="id-ID" dirty="0" smtClean="0"/>
              <a:t>DARI TEMAN DAN SAUDARA</a:t>
            </a:r>
            <a:endParaRPr lang="id-ID" dirty="0"/>
          </a:p>
        </p:txBody>
      </p:sp>
      <p:pic>
        <p:nvPicPr>
          <p:cNvPr id="4" name="Content Placeholder 3" descr="BOCAH.jpg"/>
          <p:cNvPicPr>
            <a:picLocks noGrp="1" noChangeAspect="1"/>
          </p:cNvPicPr>
          <p:nvPr>
            <p:ph idx="1"/>
          </p:nvPr>
        </p:nvPicPr>
        <p:blipFill>
          <a:blip r:embed="rId2"/>
          <a:stretch>
            <a:fillRect/>
          </a:stretch>
        </p:blipFill>
        <p:spPr>
          <a:xfrm>
            <a:off x="3667108" y="2285993"/>
            <a:ext cx="4822824" cy="4389437"/>
          </a:xfrm>
        </p:spPr>
      </p:pic>
    </p:spTree>
    <p:extLst>
      <p:ext uri="{BB962C8B-B14F-4D97-AF65-F5344CB8AC3E}">
        <p14:creationId xmlns:p14="http://schemas.microsoft.com/office/powerpoint/2010/main" val="4037765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lt;&lt;CUTE&gt;&gt;"/>
          <p:cNvPicPr>
            <a:picLocks noChangeAspect="1" noChangeArrowheads="1"/>
          </p:cNvPicPr>
          <p:nvPr/>
        </p:nvPicPr>
        <p:blipFill>
          <a:blip r:embed="rId2"/>
          <a:srcRect/>
          <a:stretch>
            <a:fillRect/>
          </a:stretch>
        </p:blipFill>
        <p:spPr bwMode="auto">
          <a:xfrm>
            <a:off x="2666992" y="0"/>
            <a:ext cx="6858016" cy="6858018"/>
          </a:xfrm>
          <a:prstGeom prst="rect">
            <a:avLst/>
          </a:prstGeom>
          <a:noFill/>
        </p:spPr>
      </p:pic>
      <p:sp>
        <p:nvSpPr>
          <p:cNvPr id="5" name="Rectangle 4"/>
          <p:cNvSpPr/>
          <p:nvPr/>
        </p:nvSpPr>
        <p:spPr>
          <a:xfrm>
            <a:off x="3667108" y="4272678"/>
            <a:ext cx="4892686" cy="2585323"/>
          </a:xfrm>
          <a:prstGeom prst="rect">
            <a:avLst/>
          </a:prstGeom>
          <a:noFill/>
        </p:spPr>
        <p:txBody>
          <a:bodyPr wrap="none" lIns="91440" tIns="45720" rIns="91440" bIns="45720">
            <a:spAutoFit/>
          </a:bodyPr>
          <a:lstStyle/>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GANTI DENGAN </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GAYA BAHASA</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KEUNIKAN</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Rounded Rectangle 5"/>
          <p:cNvSpPr/>
          <p:nvPr/>
        </p:nvSpPr>
        <p:spPr>
          <a:xfrm>
            <a:off x="1524000" y="0"/>
            <a:ext cx="1142976"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ounded Rectangle 6"/>
          <p:cNvSpPr/>
          <p:nvPr/>
        </p:nvSpPr>
        <p:spPr>
          <a:xfrm>
            <a:off x="9525024" y="0"/>
            <a:ext cx="1142976" cy="685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p:cNvSpPr/>
          <p:nvPr/>
        </p:nvSpPr>
        <p:spPr>
          <a:xfrm>
            <a:off x="1524001" y="1571613"/>
            <a:ext cx="990977" cy="4524315"/>
          </a:xfrm>
          <a:prstGeom prst="rect">
            <a:avLst/>
          </a:prstGeom>
          <a:noFill/>
        </p:spPr>
        <p:txBody>
          <a:bodyPr wrap="none" lIns="91440" tIns="45720" rIns="91440" bIns="45720">
            <a:spAutoFit/>
          </a:bodyPr>
          <a:lstStyle/>
          <a:p>
            <a:pPr algn="ctr"/>
            <a:r>
              <a:rPr lang="id-ID" sz="7200" b="1" dirty="0">
                <a:ln w="18415" cmpd="sng">
                  <a:solidFill>
                    <a:srgbClr val="FFFFFF"/>
                  </a:solidFill>
                  <a:prstDash val="solid"/>
                </a:ln>
                <a:solidFill>
                  <a:srgbClr val="FFFFFF"/>
                </a:solidFill>
                <a:effectLst>
                  <a:outerShdw blurRad="63500" dir="3600000" algn="tl" rotWithShape="0">
                    <a:srgbClr val="000000">
                      <a:alpha val="70000"/>
                    </a:srgbClr>
                  </a:outerShdw>
                </a:effectLst>
              </a:rPr>
              <a:t>K</a:t>
            </a:r>
          </a:p>
          <a:p>
            <a:pPr algn="ctr"/>
            <a:r>
              <a:rPr lang="id-ID" sz="7200" b="1" dirty="0">
                <a:ln w="18415" cmpd="sng">
                  <a:solidFill>
                    <a:srgbClr val="FFFFFF"/>
                  </a:solidFill>
                  <a:prstDash val="solid"/>
                </a:ln>
                <a:solidFill>
                  <a:srgbClr val="FFFFFF"/>
                </a:solidFill>
                <a:effectLst>
                  <a:outerShdw blurRad="63500" dir="3600000" algn="tl" rotWithShape="0">
                    <a:srgbClr val="000000">
                      <a:alpha val="70000"/>
                    </a:srgbClr>
                  </a:outerShdw>
                </a:effectLst>
              </a:rPr>
              <a:t>A</a:t>
            </a:r>
          </a:p>
          <a:p>
            <a:pPr algn="ctr"/>
            <a:r>
              <a:rPr lang="id-ID" sz="7200" b="1" dirty="0">
                <a:ln w="18415" cmpd="sng">
                  <a:solidFill>
                    <a:srgbClr val="FFFFFF"/>
                  </a:solidFill>
                  <a:prstDash val="solid"/>
                </a:ln>
                <a:solidFill>
                  <a:srgbClr val="FFFFFF"/>
                </a:solidFill>
                <a:effectLst>
                  <a:outerShdw blurRad="63500" dir="3600000" algn="tl" rotWithShape="0">
                    <a:srgbClr val="000000">
                      <a:alpha val="70000"/>
                    </a:srgbClr>
                  </a:outerShdw>
                </a:effectLst>
              </a:rPr>
              <a:t>M</a:t>
            </a:r>
          </a:p>
          <a:p>
            <a:pPr algn="ctr"/>
            <a:r>
              <a:rPr lang="id-ID" sz="7200" b="1" dirty="0">
                <a:ln w="18415" cmpd="sng">
                  <a:solidFill>
                    <a:srgbClr val="FFFFFF"/>
                  </a:solidFill>
                  <a:prstDash val="solid"/>
                </a:ln>
                <a:solidFill>
                  <a:srgbClr val="FFFFFF"/>
                </a:solidFill>
                <a:effectLst>
                  <a:outerShdw blurRad="63500" dir="3600000" algn="tl" rotWithShape="0">
                    <a:srgbClr val="000000">
                      <a:alpha val="70000"/>
                    </a:srgbClr>
                  </a:outerShdw>
                </a:effectLst>
              </a:rPr>
              <a:t>U</a:t>
            </a:r>
            <a:endParaRPr lang="en-US" sz="54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Rectangle 8"/>
          <p:cNvSpPr/>
          <p:nvPr/>
        </p:nvSpPr>
        <p:spPr>
          <a:xfrm>
            <a:off x="9810777" y="1166844"/>
            <a:ext cx="641521" cy="4524315"/>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U</a:t>
            </a:r>
          </a:p>
          <a:p>
            <a:pPr algn="ctr"/>
            <a:r>
              <a:rPr lang="id-ID"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N</a:t>
            </a:r>
          </a:p>
          <a:p>
            <a:pPr algn="ctr"/>
            <a:r>
              <a:rPr lang="id-ID"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a:t>
            </a:r>
          </a:p>
          <a:p>
            <a:pPr algn="ctr"/>
            <a:r>
              <a:rPr lang="id-ID"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181404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KESALAHAN ISHAK DAN RIBKAH</a:t>
            </a:r>
            <a:endParaRPr lang="id-ID" dirty="0"/>
          </a:p>
        </p:txBody>
      </p:sp>
      <p:pic>
        <p:nvPicPr>
          <p:cNvPr id="141314" name="Picture 2" descr="http://childrenschapel.org/biblestories/graphics/esau-jacob.gif"/>
          <p:cNvPicPr>
            <a:picLocks noChangeAspect="1" noChangeArrowheads="1"/>
          </p:cNvPicPr>
          <p:nvPr/>
        </p:nvPicPr>
        <p:blipFill>
          <a:blip r:embed="rId2"/>
          <a:srcRect/>
          <a:stretch>
            <a:fillRect/>
          </a:stretch>
        </p:blipFill>
        <p:spPr bwMode="auto">
          <a:xfrm>
            <a:off x="1952597" y="2071678"/>
            <a:ext cx="4312285" cy="4500594"/>
          </a:xfrm>
          <a:prstGeom prst="rect">
            <a:avLst/>
          </a:prstGeom>
          <a:noFill/>
        </p:spPr>
      </p:pic>
      <p:sp>
        <p:nvSpPr>
          <p:cNvPr id="5" name="Rectangle 4"/>
          <p:cNvSpPr/>
          <p:nvPr/>
        </p:nvSpPr>
        <p:spPr>
          <a:xfrm>
            <a:off x="6024562" y="1857366"/>
            <a:ext cx="4183877" cy="4247317"/>
          </a:xfrm>
          <a:prstGeom prst="rect">
            <a:avLst/>
          </a:prstGeom>
          <a:noFill/>
        </p:spPr>
        <p:txBody>
          <a:bodyPr wrap="square" lIns="91440" tIns="45720" rIns="91440" bIns="45720">
            <a:spAutoFit/>
          </a:bodyPr>
          <a:lstStyle/>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DALAM MENDIDIK</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ESAU</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DAN </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YAKUB</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083133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8. GAYA BAHASA MENAKUT-NAKUTI</a:t>
            </a:r>
            <a:endParaRPr lang="id-ID" dirty="0"/>
          </a:p>
        </p:txBody>
      </p:sp>
      <p:pic>
        <p:nvPicPr>
          <p:cNvPr id="4" name="Content Placeholder 3" descr="toddler discipline.jpg"/>
          <p:cNvPicPr>
            <a:picLocks noGrp="1" noChangeAspect="1"/>
          </p:cNvPicPr>
          <p:nvPr>
            <p:ph idx="1"/>
          </p:nvPr>
        </p:nvPicPr>
        <p:blipFill>
          <a:blip r:embed="rId2"/>
          <a:stretch>
            <a:fillRect/>
          </a:stretch>
        </p:blipFill>
        <p:spPr>
          <a:xfrm>
            <a:off x="2024034" y="1285860"/>
            <a:ext cx="3643338" cy="5275422"/>
          </a:xfrm>
        </p:spPr>
      </p:pic>
      <p:sp>
        <p:nvSpPr>
          <p:cNvPr id="5" name="Chord 4"/>
          <p:cNvSpPr/>
          <p:nvPr/>
        </p:nvSpPr>
        <p:spPr>
          <a:xfrm>
            <a:off x="5738810" y="1214422"/>
            <a:ext cx="4929190" cy="4572032"/>
          </a:xfrm>
          <a:prstGeom prst="chor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6096000" y="2428869"/>
            <a:ext cx="2933046" cy="2585323"/>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JADI </a:t>
            </a:r>
          </a:p>
          <a:p>
            <a:pPr algn="ctr"/>
            <a:r>
              <a:rPr lang="id-ID"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ANAK </a:t>
            </a:r>
          </a:p>
          <a:p>
            <a:pPr algn="ctr"/>
            <a:r>
              <a:rPr lang="id-ID"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PENAKUT</a:t>
            </a:r>
            <a:endPar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7" name="Rectangle 6"/>
          <p:cNvSpPr/>
          <p:nvPr/>
        </p:nvSpPr>
        <p:spPr>
          <a:xfrm>
            <a:off x="3118240" y="5934670"/>
            <a:ext cx="7549760" cy="923330"/>
          </a:xfrm>
          <a:prstGeom prst="rect">
            <a:avLst/>
          </a:prstGeom>
          <a:noFill/>
        </p:spPr>
        <p:txBody>
          <a:bodyPr wrap="none" lIns="91440" tIns="45720" rIns="91440" bIns="45720">
            <a:spAutoFit/>
          </a:bodyPr>
          <a:lstStyle/>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“DI SITU ADA PAK POLISI”</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722871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GANTI DENGAN BAHASA ‘TAAT’</a:t>
            </a:r>
            <a:endParaRPr lang="id-ID" dirty="0"/>
          </a:p>
        </p:txBody>
      </p:sp>
      <p:pic>
        <p:nvPicPr>
          <p:cNvPr id="148482" name="Picture 2" descr="http://www.petramanado.org/wp-content/uploads/KUNCI-TAAT.png"/>
          <p:cNvPicPr>
            <a:picLocks noChangeAspect="1" noChangeArrowheads="1"/>
          </p:cNvPicPr>
          <p:nvPr/>
        </p:nvPicPr>
        <p:blipFill>
          <a:blip r:embed="rId2"/>
          <a:srcRect/>
          <a:stretch>
            <a:fillRect/>
          </a:stretch>
        </p:blipFill>
        <p:spPr bwMode="auto">
          <a:xfrm>
            <a:off x="1524000" y="1243642"/>
            <a:ext cx="7215238" cy="5614359"/>
          </a:xfrm>
          <a:prstGeom prst="rect">
            <a:avLst/>
          </a:prstGeom>
          <a:noFill/>
        </p:spPr>
      </p:pic>
      <p:sp>
        <p:nvSpPr>
          <p:cNvPr id="5" name="Rectangle 4"/>
          <p:cNvSpPr/>
          <p:nvPr/>
        </p:nvSpPr>
        <p:spPr>
          <a:xfrm>
            <a:off x="4381488" y="5643579"/>
            <a:ext cx="6286512" cy="83099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id-ID"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“AYO TAAT..TAAT !!”</a:t>
            </a:r>
            <a:endParaRPr 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049796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9. GAYA BAHASA BALAS JASA</a:t>
            </a:r>
            <a:endParaRPr lang="id-ID" dirty="0"/>
          </a:p>
        </p:txBody>
      </p:sp>
      <p:pic>
        <p:nvPicPr>
          <p:cNvPr id="147458" name="Picture 2" descr="http://1.bp.blogspot.com/-tJwIkQhDgzs/Tvu5TTxMs0I/AAAAAAAABGE/cS7jtI_tg9U/s1600/Menghitung+Untung+Rugi+Investasi.jpg"/>
          <p:cNvPicPr>
            <a:picLocks noChangeAspect="1" noChangeArrowheads="1"/>
          </p:cNvPicPr>
          <p:nvPr/>
        </p:nvPicPr>
        <p:blipFill>
          <a:blip r:embed="rId2"/>
          <a:srcRect/>
          <a:stretch>
            <a:fillRect/>
          </a:stretch>
        </p:blipFill>
        <p:spPr bwMode="auto">
          <a:xfrm>
            <a:off x="1809720" y="1500175"/>
            <a:ext cx="5214974" cy="5145443"/>
          </a:xfrm>
          <a:prstGeom prst="rect">
            <a:avLst/>
          </a:prstGeom>
          <a:noFill/>
        </p:spPr>
      </p:pic>
      <p:sp>
        <p:nvSpPr>
          <p:cNvPr id="5" name="Oval 4"/>
          <p:cNvSpPr/>
          <p:nvPr/>
        </p:nvSpPr>
        <p:spPr>
          <a:xfrm>
            <a:off x="6810380" y="1428736"/>
            <a:ext cx="3643338" cy="50006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7096132" y="1785926"/>
            <a:ext cx="3321742" cy="3416320"/>
          </a:xfrm>
          <a:prstGeom prst="rect">
            <a:avLst/>
          </a:prstGeom>
          <a:noFill/>
        </p:spPr>
        <p:txBody>
          <a:bodyPr wrap="none" lIns="91440" tIns="45720" rIns="91440" bIns="45720">
            <a:spAutoFit/>
          </a:bodyPr>
          <a:lstStyle/>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SUDAH </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DIBELIKAN</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HP BARU..</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TAPI KOG..</a:t>
            </a:r>
            <a:endParaRPr lang="en-U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2407058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nfants-Remember-Objects.jpg"/>
          <p:cNvPicPr>
            <a:picLocks noGrp="1" noChangeAspect="1"/>
          </p:cNvPicPr>
          <p:nvPr>
            <p:ph idx="1"/>
          </p:nvPr>
        </p:nvPicPr>
        <p:blipFill>
          <a:blip r:embed="rId2"/>
          <a:stretch>
            <a:fillRect/>
          </a:stretch>
        </p:blipFill>
        <p:spPr>
          <a:xfrm>
            <a:off x="1524000" y="0"/>
            <a:ext cx="9144000" cy="6813834"/>
          </a:xfrm>
        </p:spPr>
      </p:pic>
      <p:sp>
        <p:nvSpPr>
          <p:cNvPr id="5" name="Rectangle 4"/>
          <p:cNvSpPr/>
          <p:nvPr/>
        </p:nvSpPr>
        <p:spPr>
          <a:xfrm>
            <a:off x="1524001" y="0"/>
            <a:ext cx="9143999" cy="5909310"/>
          </a:xfrm>
          <a:prstGeom prst="rect">
            <a:avLst/>
          </a:prstGeom>
          <a:noFill/>
        </p:spPr>
        <p:txBody>
          <a:bodyPr wrap="square" lIns="91440" tIns="45720" rIns="91440" bIns="45720">
            <a:spAutoFit/>
          </a:bodyPr>
          <a:lstStyle/>
          <a:p>
            <a:pPr algn="ctr"/>
            <a:r>
              <a:rPr lang="id-ID"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ANAK </a:t>
            </a:r>
          </a:p>
          <a:p>
            <a:pPr algn="ctr"/>
            <a:r>
              <a:rPr lang="id-ID"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TERBENTUK</a:t>
            </a:r>
          </a:p>
          <a:p>
            <a:pPr algn="ctr"/>
            <a:r>
              <a:rPr lang="id-ID"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HANYA MAU TAAT</a:t>
            </a:r>
          </a:p>
          <a:p>
            <a:pPr algn="ctr"/>
            <a:r>
              <a:rPr lang="id-ID"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BILA ADA UNTUNGNYA</a:t>
            </a:r>
          </a:p>
          <a:p>
            <a:pPr algn="ctr"/>
            <a:r>
              <a:rPr lang="id-ID"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DAN  JADI ANAK </a:t>
            </a:r>
          </a:p>
          <a:p>
            <a:pPr algn="ctr"/>
            <a:r>
              <a:rPr lang="id-ID"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YANG PERHITUNGAN</a:t>
            </a:r>
          </a:p>
          <a:p>
            <a:pPr algn="ct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156003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772400" cy="5917332"/>
          </a:xfrm>
        </p:spPr>
        <p:txBody>
          <a:bodyPr/>
          <a:lstStyle/>
          <a:p>
            <a:r>
              <a:rPr lang="id-ID" dirty="0" smtClean="0"/>
              <a:t>GANTI DENGAN GAYA BAHASA</a:t>
            </a:r>
            <a:br>
              <a:rPr lang="id-ID" dirty="0" smtClean="0"/>
            </a:br>
            <a:r>
              <a:rPr lang="id-ID" dirty="0" smtClean="0"/>
              <a:t>UPAH KETAATAN</a:t>
            </a:r>
            <a:br>
              <a:rPr lang="id-ID" dirty="0" smtClean="0"/>
            </a:br>
            <a:r>
              <a:rPr lang="id-ID" dirty="0" smtClean="0"/>
              <a:t>DALAM SISTEMATIKA KERAJAAN SORGA</a:t>
            </a:r>
            <a:br>
              <a:rPr lang="id-ID" dirty="0" smtClean="0"/>
            </a:br>
            <a:r>
              <a:rPr lang="id-ID" dirty="0" smtClean="0"/>
              <a:t/>
            </a:r>
            <a:br>
              <a:rPr lang="id-ID" dirty="0" smtClean="0"/>
            </a:br>
            <a:endParaRPr lang="id-ID" dirty="0"/>
          </a:p>
        </p:txBody>
      </p:sp>
      <p:pic>
        <p:nvPicPr>
          <p:cNvPr id="151554" name="Picture 2" descr="http://thecripplegate.com/wp-content/uploads/2013/02/abraham-isaac.jpg"/>
          <p:cNvPicPr>
            <a:picLocks noChangeAspect="1" noChangeArrowheads="1"/>
          </p:cNvPicPr>
          <p:nvPr/>
        </p:nvPicPr>
        <p:blipFill>
          <a:blip r:embed="rId2"/>
          <a:srcRect/>
          <a:stretch>
            <a:fillRect/>
          </a:stretch>
        </p:blipFill>
        <p:spPr bwMode="auto">
          <a:xfrm>
            <a:off x="7598535" y="2045794"/>
            <a:ext cx="4587024" cy="4812206"/>
          </a:xfrm>
          <a:prstGeom prst="rect">
            <a:avLst/>
          </a:prstGeom>
          <a:noFill/>
        </p:spPr>
      </p:pic>
    </p:spTree>
    <p:extLst>
      <p:ext uri="{BB962C8B-B14F-4D97-AF65-F5344CB8AC3E}">
        <p14:creationId xmlns:p14="http://schemas.microsoft.com/office/powerpoint/2010/main" val="2212202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10. GAYA BAHASA MENYINDIR</a:t>
            </a:r>
            <a:endParaRPr lang="id-ID" dirty="0"/>
          </a:p>
        </p:txBody>
      </p:sp>
      <p:pic>
        <p:nvPicPr>
          <p:cNvPr id="4" name="Content Placeholder 3" descr="talking1.jpg"/>
          <p:cNvPicPr>
            <a:picLocks noGrp="1" noChangeAspect="1"/>
          </p:cNvPicPr>
          <p:nvPr>
            <p:ph idx="1"/>
          </p:nvPr>
        </p:nvPicPr>
        <p:blipFill>
          <a:blip r:embed="rId2"/>
          <a:stretch>
            <a:fillRect/>
          </a:stretch>
        </p:blipFill>
        <p:spPr>
          <a:xfrm>
            <a:off x="3918480" y="1428736"/>
            <a:ext cx="4355043" cy="2928958"/>
          </a:xfrm>
        </p:spPr>
      </p:pic>
      <p:sp>
        <p:nvSpPr>
          <p:cNvPr id="5" name="Rectangle 4"/>
          <p:cNvSpPr/>
          <p:nvPr/>
        </p:nvSpPr>
        <p:spPr>
          <a:xfrm>
            <a:off x="2309787" y="4714884"/>
            <a:ext cx="7793737" cy="1754326"/>
          </a:xfrm>
          <a:prstGeom prst="rect">
            <a:avLst/>
          </a:prstGeom>
          <a:noFill/>
        </p:spPr>
        <p:txBody>
          <a:bodyPr wrap="none" lIns="91440" tIns="45720" rIns="91440" bIns="45720">
            <a:spAutoFit/>
          </a:bodyPr>
          <a:lstStyle/>
          <a:p>
            <a:pPr algn="ctr"/>
            <a:r>
              <a:rPr lang="id-ID"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“ITU LHOO..</a:t>
            </a:r>
          </a:p>
          <a:p>
            <a:pPr algn="ctr"/>
            <a:r>
              <a:rPr lang="id-ID"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ADA YANG SEPERTI SIPUT”</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906833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ens-listening-not.jpg"/>
          <p:cNvPicPr>
            <a:picLocks noGrp="1" noChangeAspect="1"/>
          </p:cNvPicPr>
          <p:nvPr>
            <p:ph idx="1"/>
          </p:nvPr>
        </p:nvPicPr>
        <p:blipFill>
          <a:blip r:embed="rId2"/>
          <a:stretch>
            <a:fillRect/>
          </a:stretch>
        </p:blipFill>
        <p:spPr>
          <a:xfrm>
            <a:off x="1524000" y="0"/>
            <a:ext cx="9144000" cy="6858000"/>
          </a:xfrm>
        </p:spPr>
      </p:pic>
      <p:sp>
        <p:nvSpPr>
          <p:cNvPr id="5" name="Rectangle 4"/>
          <p:cNvSpPr/>
          <p:nvPr/>
        </p:nvSpPr>
        <p:spPr>
          <a:xfrm>
            <a:off x="1524000" y="4919008"/>
            <a:ext cx="9144000" cy="1938992"/>
          </a:xfrm>
          <a:prstGeom prst="rect">
            <a:avLst/>
          </a:prstGeom>
          <a:noFill/>
        </p:spPr>
        <p:txBody>
          <a:bodyPr wrap="square" lIns="91440" tIns="45720" rIns="91440" bIns="45720">
            <a:spAutoFit/>
          </a:bodyPr>
          <a:lstStyle/>
          <a:p>
            <a:pPr algn="ctr"/>
            <a:r>
              <a:rPr lang="id-ID" sz="4000" b="1"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rPr>
              <a:t>ANAK YANG BERTUMBUH</a:t>
            </a:r>
          </a:p>
          <a:p>
            <a:pPr algn="ctr"/>
            <a:r>
              <a:rPr lang="id-ID" sz="4000" b="1"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rPr>
              <a:t>DALAM KEMARAHAN</a:t>
            </a:r>
          </a:p>
          <a:p>
            <a:pPr algn="ctr"/>
            <a:r>
              <a:rPr lang="id-ID" sz="4000" b="1"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rPr>
              <a:t>YANG TERPENDAM</a:t>
            </a:r>
            <a:endParaRPr lang="en-US" sz="4000" b="1"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endParaRPr>
          </a:p>
        </p:txBody>
      </p:sp>
    </p:spTree>
    <p:extLst>
      <p:ext uri="{BB962C8B-B14F-4D97-AF65-F5344CB8AC3E}">
        <p14:creationId xmlns:p14="http://schemas.microsoft.com/office/powerpoint/2010/main" val="768239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h.ak.fbcdn.net/hphotos-ak-ash3/16490_10200684059690377_955997978_n.jpg"/>
          <p:cNvPicPr>
            <a:picLocks noChangeAspect="1" noChangeArrowheads="1"/>
          </p:cNvPicPr>
          <p:nvPr/>
        </p:nvPicPr>
        <p:blipFill>
          <a:blip r:embed="rId2"/>
          <a:srcRect/>
          <a:stretch>
            <a:fillRect/>
          </a:stretch>
        </p:blipFill>
        <p:spPr bwMode="auto">
          <a:xfrm>
            <a:off x="1524000" y="0"/>
            <a:ext cx="9144000" cy="6858000"/>
          </a:xfrm>
          <a:prstGeom prst="rect">
            <a:avLst/>
          </a:prstGeom>
        </p:spPr>
        <p:style>
          <a:lnRef idx="1">
            <a:schemeClr val="accent5"/>
          </a:lnRef>
          <a:fillRef idx="2">
            <a:schemeClr val="accent5"/>
          </a:fillRef>
          <a:effectRef idx="1">
            <a:schemeClr val="accent5"/>
          </a:effectRef>
          <a:fontRef idx="minor">
            <a:schemeClr val="dk1"/>
          </a:fontRef>
        </p:style>
      </p:pic>
      <p:sp>
        <p:nvSpPr>
          <p:cNvPr id="5" name="Rectangle 4"/>
          <p:cNvSpPr/>
          <p:nvPr/>
        </p:nvSpPr>
        <p:spPr>
          <a:xfrm>
            <a:off x="2952729" y="1000108"/>
            <a:ext cx="6147837" cy="3416320"/>
          </a:xfrm>
          <a:prstGeom prst="rect">
            <a:avLst/>
          </a:prstGeom>
          <a:noFill/>
        </p:spPr>
        <p:txBody>
          <a:bodyPr wrap="none" lIns="91440" tIns="45720" rIns="91440" bIns="45720">
            <a:spAutoFit/>
          </a:bodyPr>
          <a:lstStyle/>
          <a:p>
            <a:pPr algn="ctr"/>
            <a:r>
              <a:rPr lang="id-ID"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GANTIKAN DENGAN </a:t>
            </a:r>
          </a:p>
          <a:p>
            <a:pPr algn="ctr"/>
            <a:r>
              <a:rPr lang="id-ID"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GAYA BAHASA </a:t>
            </a:r>
          </a:p>
          <a:p>
            <a:pPr algn="ctr"/>
            <a:r>
              <a:rPr lang="id-ID"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TEGURAN</a:t>
            </a:r>
          </a:p>
          <a:p>
            <a:pPr algn="ctr"/>
            <a:r>
              <a:rPr lang="id-ID"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YANG NYATA-NYATA</a:t>
            </a:r>
            <a:endParaRPr lang="en-US"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6" name="Oval 5"/>
          <p:cNvSpPr/>
          <p:nvPr/>
        </p:nvSpPr>
        <p:spPr>
          <a:xfrm>
            <a:off x="5238744" y="4286256"/>
            <a:ext cx="4786346" cy="22145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5381621" y="4643446"/>
            <a:ext cx="4549259" cy="175432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d-ID"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“AYO BERLATIH</a:t>
            </a:r>
          </a:p>
          <a:p>
            <a:pPr algn="ctr"/>
            <a:r>
              <a:rPr lang="id-ID"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CEKATAN...”</a:t>
            </a:r>
            <a:endPar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616235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g.ak.fbcdn.net/hphotos-ak-prn1/539427_10200684137572324_190531316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3167043" y="428604"/>
            <a:ext cx="5323765" cy="1754326"/>
          </a:xfrm>
          <a:prstGeom prst="rect">
            <a:avLst/>
          </a:prstGeom>
          <a:noFill/>
        </p:spPr>
        <p:txBody>
          <a:bodyPr wrap="none" lIns="91440" tIns="45720" rIns="91440" bIns="45720">
            <a:spAutoFit/>
          </a:bodyPr>
          <a:lstStyle/>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12. GAYA BAHASA </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PENOLAKAN</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744916" y="2143117"/>
            <a:ext cx="8923084" cy="4247317"/>
          </a:xfrm>
          <a:prstGeom prst="rect">
            <a:avLst/>
          </a:prstGeom>
          <a:noFill/>
        </p:spPr>
        <p:txBody>
          <a:bodyPr wrap="none" lIns="91440" tIns="45720" rIns="91440" bIns="45720">
            <a:spAutoFit/>
          </a:bodyPr>
          <a:lstStyle/>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“KALAU NGGAK DIHABISKAN</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MAKANNYA</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EMOH MAMA..</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NGGAK MAU MAMA..</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MAMA NGGAK SAYANG LAGI”</a:t>
            </a:r>
            <a:endParaRPr lang="en-U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2131439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5-ucapan-terlarang-pada-anak.jpg"/>
          <p:cNvPicPr>
            <a:picLocks noChangeAspect="1"/>
          </p:cNvPicPr>
          <p:nvPr/>
        </p:nvPicPr>
        <p:blipFill>
          <a:blip r:embed="rId2"/>
          <a:stretch>
            <a:fillRect/>
          </a:stretch>
        </p:blipFill>
        <p:spPr>
          <a:xfrm>
            <a:off x="1524000" y="0"/>
            <a:ext cx="9144016" cy="4572008"/>
          </a:xfrm>
          <a:prstGeom prst="rect">
            <a:avLst/>
          </a:prstGeom>
        </p:spPr>
      </p:pic>
      <p:sp>
        <p:nvSpPr>
          <p:cNvPr id="5" name="Teardrop 4"/>
          <p:cNvSpPr/>
          <p:nvPr/>
        </p:nvSpPr>
        <p:spPr>
          <a:xfrm>
            <a:off x="1524000" y="4572008"/>
            <a:ext cx="9144000" cy="2285992"/>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3309919" y="4786322"/>
            <a:ext cx="6467989" cy="1754326"/>
          </a:xfrm>
          <a:prstGeom prst="rect">
            <a:avLst/>
          </a:prstGeom>
          <a:noFill/>
        </p:spPr>
        <p:txBody>
          <a:bodyPr wrap="none" lIns="91440" tIns="45720" rIns="91440" bIns="45720">
            <a:spAutoFit/>
          </a:bodyPr>
          <a:lstStyle/>
          <a:p>
            <a:pPr algn="ctr"/>
            <a:r>
              <a:rPr lang="id-ID" sz="5400" b="1" dirty="0">
                <a:ln w="10541" cmpd="sng">
                  <a:solidFill>
                    <a:srgbClr val="7D7D7D">
                      <a:tint val="100000"/>
                      <a:shade val="100000"/>
                      <a:satMod val="110000"/>
                    </a:srgbClr>
                  </a:solidFill>
                  <a:prstDash val="solid"/>
                </a:ln>
                <a:solidFill>
                  <a:schemeClr val="tx1">
                    <a:lumMod val="75000"/>
                    <a:lumOff val="25000"/>
                  </a:schemeClr>
                </a:solidFill>
              </a:rPr>
              <a:t>JADI ANAK YANG </a:t>
            </a:r>
          </a:p>
          <a:p>
            <a:pPr algn="ctr"/>
            <a:r>
              <a:rPr lang="id-ID" sz="5400" b="1" dirty="0">
                <a:ln w="10541" cmpd="sng">
                  <a:solidFill>
                    <a:srgbClr val="7D7D7D">
                      <a:tint val="100000"/>
                      <a:shade val="100000"/>
                      <a:satMod val="110000"/>
                    </a:srgbClr>
                  </a:solidFill>
                  <a:prstDash val="solid"/>
                </a:ln>
                <a:solidFill>
                  <a:schemeClr val="tx1">
                    <a:lumMod val="75000"/>
                    <a:lumOff val="25000"/>
                  </a:schemeClr>
                </a:solidFill>
              </a:rPr>
              <a:t>TERIKAT OBYEK LEKAT</a:t>
            </a:r>
            <a:endParaRPr lang="en-US" sz="5400" b="1" dirty="0">
              <a:ln w="10541" cmpd="sng">
                <a:solidFill>
                  <a:srgbClr val="7D7D7D">
                    <a:tint val="100000"/>
                    <a:shade val="100000"/>
                    <a:satMod val="110000"/>
                  </a:srgbClr>
                </a:solidFill>
                <a:prstDash val="solid"/>
              </a:ln>
              <a:solidFill>
                <a:schemeClr val="tx1">
                  <a:lumMod val="75000"/>
                  <a:lumOff val="25000"/>
                </a:schemeClr>
              </a:solidFill>
            </a:endParaRPr>
          </a:p>
        </p:txBody>
      </p:sp>
    </p:spTree>
    <p:extLst>
      <p:ext uri="{BB962C8B-B14F-4D97-AF65-F5344CB8AC3E}">
        <p14:creationId xmlns:p14="http://schemas.microsoft.com/office/powerpoint/2010/main" val="26841431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f.ak.fbcdn.net/hphotos-ak-ash3/488074_10200684143452471_1074317726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42810" y="0"/>
            <a:ext cx="9125190" cy="1754326"/>
          </a:xfrm>
          <a:prstGeom prst="rect">
            <a:avLst/>
          </a:prstGeom>
          <a:noFill/>
        </p:spPr>
        <p:txBody>
          <a:bodyPr wrap="none" lIns="91440" tIns="45720" rIns="91440" bIns="45720">
            <a:spAutoFit/>
          </a:bodyPr>
          <a:lstStyle/>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GANTI DENGAN GAYA BAHASA</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PENERIMAAN</a:t>
            </a:r>
            <a:endParaRPr lang="en-U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6" name="Rectangle 5"/>
          <p:cNvSpPr/>
          <p:nvPr/>
        </p:nvSpPr>
        <p:spPr>
          <a:xfrm>
            <a:off x="2166910" y="4272678"/>
            <a:ext cx="7991418"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“HABISKAN MAKANANNYA</a:t>
            </a:r>
          </a:p>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AGAR BERTUMBUH </a:t>
            </a:r>
          </a:p>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SEHAT DAN KUAT..!”</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053020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e.ak.fbcdn.net/hphotos-ak-prn1/18405_10200684146532548_20267101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24000" y="0"/>
            <a:ext cx="9144000" cy="923330"/>
          </a:xfrm>
          <a:prstGeom prst="rect">
            <a:avLst/>
          </a:prstGeom>
          <a:noFill/>
        </p:spPr>
        <p:txBody>
          <a:bodyPr wrap="square" lIns="91440" tIns="45720" rIns="91440" bIns="45720">
            <a:spAutoFit/>
          </a:bodyPr>
          <a:lstStyle/>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13. GAYA BAHASA CEDAL</a:t>
            </a:r>
            <a:endParaRPr lang="en-U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6" name="Rectangle 5"/>
          <p:cNvSpPr/>
          <p:nvPr/>
        </p:nvSpPr>
        <p:spPr>
          <a:xfrm>
            <a:off x="1524000" y="593467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“KAMU MAU ES JEYUK KAN?”</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408444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lking-to-kids.jpg"/>
          <p:cNvPicPr>
            <a:picLocks noGrp="1" noChangeAspect="1"/>
          </p:cNvPicPr>
          <p:nvPr>
            <p:ph idx="1"/>
          </p:nvPr>
        </p:nvPicPr>
        <p:blipFill>
          <a:blip r:embed="rId2"/>
          <a:stretch>
            <a:fillRect/>
          </a:stretch>
        </p:blipFill>
        <p:spPr>
          <a:xfrm>
            <a:off x="4327321" y="0"/>
            <a:ext cx="7864679" cy="6858000"/>
          </a:xfrm>
        </p:spPr>
      </p:pic>
      <p:sp>
        <p:nvSpPr>
          <p:cNvPr id="3" name="Rectangle 2"/>
          <p:cNvSpPr/>
          <p:nvPr/>
        </p:nvSpPr>
        <p:spPr>
          <a:xfrm>
            <a:off x="227087" y="0"/>
            <a:ext cx="5868914" cy="2585323"/>
          </a:xfrm>
          <a:prstGeom prst="rect">
            <a:avLst/>
          </a:prstGeom>
          <a:noFill/>
        </p:spPr>
        <p:txBody>
          <a:bodyPr wrap="none" lIns="91440" tIns="45720" rIns="91440" bIns="45720">
            <a:spAutoFit/>
          </a:bodyPr>
          <a:lstStyle/>
          <a:p>
            <a:pPr algn="ctr"/>
            <a:r>
              <a:rPr lang="id-ID"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ANAK AKAN ALAMI</a:t>
            </a:r>
          </a:p>
          <a:p>
            <a:pPr algn="ctr"/>
            <a:r>
              <a:rPr lang="id-ID"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KETERLAMBATAN</a:t>
            </a:r>
          </a:p>
          <a:p>
            <a:pPr algn="ctr"/>
            <a:r>
              <a:rPr lang="id-ID"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BICARA</a:t>
            </a:r>
            <a:endParaRPr lang="en-US"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14620132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h.ak.fbcdn.net/hphotos-ak-prn1/62946_10200683586678552_2121781184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24000" y="1"/>
            <a:ext cx="9144000" cy="6740307"/>
          </a:xfrm>
          <a:prstGeom prst="rect">
            <a:avLst/>
          </a:prstGeom>
          <a:noFill/>
        </p:spPr>
        <p:txBody>
          <a:bodyPr wrap="square" lIns="91440" tIns="45720" rIns="91440" bIns="45720">
            <a:spAutoFit/>
          </a:bodyPr>
          <a:lstStyle/>
          <a:p>
            <a:pPr algn="ctr"/>
            <a:endPar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GANTI DENGAN</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GAYA BAHASA</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YANG JELAS</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KARENA</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ANAK YANG MENIRU KITA</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BUKAN KITA </a:t>
            </a:r>
          </a:p>
          <a:p>
            <a:pPr algn="ctr"/>
            <a:r>
              <a:rPr lang="id-ID"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YANG MENIRU ANAK</a:t>
            </a:r>
            <a:endParaRPr lang="en-U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3897324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a.ak.fbcdn.net/hphotos-ak-ash3/521548_10200683609439121_1373580304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24000" y="1"/>
            <a:ext cx="9144000" cy="5078313"/>
          </a:xfrm>
          <a:prstGeom prst="rect">
            <a:avLst/>
          </a:prstGeom>
          <a:noFill/>
        </p:spPr>
        <p:txBody>
          <a:bodyPr wrap="square" lIns="91440" tIns="45720" rIns="91440" bIns="45720">
            <a:spAutoFit/>
          </a:bodyPr>
          <a:lstStyle/>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15. GAYA BAHASA</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MEMPERALAT ANAK</a:t>
            </a:r>
          </a:p>
          <a:p>
            <a:pPr algn="ctr"/>
            <a:endPar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 JAGA NAMA BAIK</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KELUARGA KITA DONG’</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0764023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tod-vosp.jpg"/>
          <p:cNvPicPr>
            <a:picLocks noGrp="1" noChangeAspect="1"/>
          </p:cNvPicPr>
          <p:nvPr>
            <p:ph idx="1"/>
          </p:nvPr>
        </p:nvPicPr>
        <p:blipFill>
          <a:blip r:embed="rId2"/>
          <a:stretch>
            <a:fillRect/>
          </a:stretch>
        </p:blipFill>
        <p:spPr>
          <a:xfrm>
            <a:off x="1524000" y="0"/>
            <a:ext cx="9144000" cy="6858016"/>
          </a:xfrm>
        </p:spPr>
      </p:pic>
      <p:sp>
        <p:nvSpPr>
          <p:cNvPr id="5" name="Rectangle 4"/>
          <p:cNvSpPr/>
          <p:nvPr/>
        </p:nvSpPr>
        <p:spPr>
          <a:xfrm>
            <a:off x="1524000" y="2610684"/>
            <a:ext cx="9144000" cy="4247317"/>
          </a:xfrm>
          <a:prstGeom prst="rect">
            <a:avLst/>
          </a:prstGeom>
          <a:noFill/>
        </p:spPr>
        <p:txBody>
          <a:bodyPr wrap="square" lIns="91440" tIns="45720" rIns="91440" bIns="45720">
            <a:spAutoFit/>
          </a:bodyPr>
          <a:lstStyle/>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ANAK TIDAK BELAJAR</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KONSEKWENSI LOGIS</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SETIAP PERBUATANNYA</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UNTUK DIRINYA SENDIRI</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MASA DEPANNYA SENDIRI</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7311841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c.ak.fbcdn.net/hphotos-ak-ash3/521412_10200683627879582_771780298_n.jpg"/>
          <p:cNvPicPr>
            <a:picLocks noChangeAspect="1" noChangeArrowheads="1"/>
          </p:cNvPicPr>
          <p:nvPr/>
        </p:nvPicPr>
        <p:blipFill>
          <a:blip r:embed="rId2"/>
          <a:srcRect/>
          <a:stretch>
            <a:fillRect/>
          </a:stretch>
        </p:blipFill>
        <p:spPr bwMode="auto">
          <a:xfrm>
            <a:off x="1524001" y="1"/>
            <a:ext cx="4857752" cy="6908804"/>
          </a:xfrm>
          <a:prstGeom prst="rect">
            <a:avLst/>
          </a:prstGeom>
          <a:noFill/>
        </p:spPr>
      </p:pic>
      <p:sp>
        <p:nvSpPr>
          <p:cNvPr id="5" name="Oval 4"/>
          <p:cNvSpPr/>
          <p:nvPr/>
        </p:nvSpPr>
        <p:spPr>
          <a:xfrm>
            <a:off x="6381752" y="0"/>
            <a:ext cx="4286248" cy="6858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6686012" y="1357299"/>
            <a:ext cx="3981988" cy="3477875"/>
          </a:xfrm>
          <a:prstGeom prst="rect">
            <a:avLst/>
          </a:prstGeom>
          <a:noFill/>
        </p:spPr>
        <p:txBody>
          <a:bodyPr wrap="none" lIns="91440" tIns="45720" rIns="91440" bIns="45720">
            <a:spAutoFit/>
          </a:bodyPr>
          <a:lstStyle/>
          <a:p>
            <a:pPr algn="ctr"/>
            <a:r>
              <a:rPr lang="id-ID"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GANTI </a:t>
            </a:r>
          </a:p>
          <a:p>
            <a:pPr algn="ctr"/>
            <a:r>
              <a:rPr lang="id-ID"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DENGAN </a:t>
            </a:r>
          </a:p>
          <a:p>
            <a:pPr algn="ctr"/>
            <a:r>
              <a:rPr lang="id-ID"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GAYA BAHASA</a:t>
            </a:r>
          </a:p>
          <a:p>
            <a:pPr algn="ctr"/>
            <a:r>
              <a:rPr lang="id-ID"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BERTANGGUNG </a:t>
            </a:r>
          </a:p>
          <a:p>
            <a:pPr algn="ctr"/>
            <a:r>
              <a:rPr lang="id-ID"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JAWAB</a:t>
            </a:r>
            <a:endParaRPr lang="en-US"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Rectangle 6"/>
          <p:cNvSpPr/>
          <p:nvPr/>
        </p:nvSpPr>
        <p:spPr>
          <a:xfrm>
            <a:off x="1809720" y="3441680"/>
            <a:ext cx="4356962" cy="341632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id-ID"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“INI SEMUA </a:t>
            </a:r>
          </a:p>
          <a:p>
            <a:pPr algn="ctr"/>
            <a:r>
              <a:rPr lang="id-ID"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UNTUK</a:t>
            </a:r>
          </a:p>
          <a:p>
            <a:pPr algn="ctr"/>
            <a:r>
              <a:rPr lang="id-ID"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KEBAIKANMU </a:t>
            </a:r>
          </a:p>
          <a:p>
            <a:pPr algn="ctr"/>
            <a:r>
              <a:rPr lang="id-ID"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SENDIRI”</a:t>
            </a:r>
            <a:endPar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17402125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592" y="303137"/>
            <a:ext cx="5237408" cy="3917755"/>
          </a:xfrm>
          <a:solidFill>
            <a:srgbClr val="FFFF00"/>
          </a:solidFill>
        </p:spPr>
        <p:txBody>
          <a:bodyPr>
            <a:normAutofit/>
          </a:bodyPr>
          <a:lstStyle/>
          <a:p>
            <a:pPr algn="ctr"/>
            <a:r>
              <a:rPr lang="id-ID" sz="4000" b="1" dirty="0">
                <a:solidFill>
                  <a:srgbClr val="FF0000"/>
                </a:solidFill>
                <a:effectLst/>
              </a:rPr>
              <a:t>KELOMPOK 4</a:t>
            </a:r>
            <a:br>
              <a:rPr lang="id-ID" sz="4000" b="1" dirty="0">
                <a:solidFill>
                  <a:srgbClr val="FF0000"/>
                </a:solidFill>
                <a:effectLst/>
              </a:rPr>
            </a:br>
            <a:r>
              <a:rPr lang="id-ID" sz="4000" b="1" dirty="0">
                <a:solidFill>
                  <a:srgbClr val="FF0000"/>
                </a:solidFill>
                <a:effectLst/>
              </a:rPr>
              <a:t> PERKATAAN </a:t>
            </a:r>
            <a:r>
              <a:rPr lang="id-ID" sz="4000" b="1" dirty="0" smtClean="0">
                <a:solidFill>
                  <a:srgbClr val="FF0000"/>
                </a:solidFill>
                <a:effectLst/>
              </a:rPr>
              <a:t/>
            </a:r>
            <a:br>
              <a:rPr lang="id-ID" sz="4000" b="1" dirty="0" smtClean="0">
                <a:solidFill>
                  <a:srgbClr val="FF0000"/>
                </a:solidFill>
                <a:effectLst/>
              </a:rPr>
            </a:br>
            <a:r>
              <a:rPr lang="id-ID" sz="4000" b="1" dirty="0" smtClean="0">
                <a:solidFill>
                  <a:srgbClr val="FF0000"/>
                </a:solidFill>
                <a:effectLst/>
              </a:rPr>
              <a:t>YANG </a:t>
            </a:r>
            <a:r>
              <a:rPr lang="id-ID" sz="4000" b="1" dirty="0">
                <a:solidFill>
                  <a:srgbClr val="FF0000"/>
                </a:solidFill>
                <a:effectLst/>
              </a:rPr>
              <a:t>MENYEMBUHKAN VS </a:t>
            </a:r>
            <a:r>
              <a:rPr lang="id-ID" sz="4000" b="1" dirty="0" smtClean="0">
                <a:solidFill>
                  <a:srgbClr val="FF0000"/>
                </a:solidFill>
                <a:effectLst/>
              </a:rPr>
              <a:t/>
            </a:r>
            <a:br>
              <a:rPr lang="id-ID" sz="4000" b="1" dirty="0" smtClean="0">
                <a:solidFill>
                  <a:srgbClr val="FF0000"/>
                </a:solidFill>
                <a:effectLst/>
              </a:rPr>
            </a:br>
            <a:r>
              <a:rPr lang="id-ID" sz="4000" b="1" dirty="0" smtClean="0">
                <a:solidFill>
                  <a:srgbClr val="FF0000"/>
                </a:solidFill>
                <a:effectLst/>
              </a:rPr>
              <a:t>YANG </a:t>
            </a:r>
            <a:br>
              <a:rPr lang="id-ID" sz="4000" b="1" dirty="0" smtClean="0">
                <a:solidFill>
                  <a:srgbClr val="FF0000"/>
                </a:solidFill>
                <a:effectLst/>
              </a:rPr>
            </a:br>
            <a:r>
              <a:rPr lang="id-ID" sz="4000" b="1" dirty="0" smtClean="0">
                <a:solidFill>
                  <a:srgbClr val="FF0000"/>
                </a:solidFill>
                <a:effectLst/>
              </a:rPr>
              <a:t>MELUKAI </a:t>
            </a:r>
            <a:r>
              <a:rPr lang="id-ID" sz="4000" b="1" dirty="0">
                <a:solidFill>
                  <a:srgbClr val="FF0000"/>
                </a:solidFill>
                <a:effectLst/>
              </a:rPr>
              <a:t>HATI</a:t>
            </a:r>
          </a:p>
        </p:txBody>
      </p:sp>
      <p:pic>
        <p:nvPicPr>
          <p:cNvPr id="6146" name="Picture 2" descr="Hasil gambar untuk HEART P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3137"/>
            <a:ext cx="6954592" cy="3917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943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normAutofit/>
          </a:bodyPr>
          <a:lstStyle/>
          <a:p>
            <a:r>
              <a:rPr lang="id-ID" dirty="0" smtClean="0"/>
              <a:t>4. GAYA BAHASA PRADUGA NEGATIF</a:t>
            </a:r>
            <a:endParaRPr lang="id-ID" dirty="0"/>
          </a:p>
        </p:txBody>
      </p:sp>
      <p:pic>
        <p:nvPicPr>
          <p:cNvPr id="4" name="Content Placeholder 3" descr="gambar-anak-minder.jpg"/>
          <p:cNvPicPr>
            <a:picLocks noGrp="1" noChangeAspect="1"/>
          </p:cNvPicPr>
          <p:nvPr>
            <p:ph idx="1"/>
          </p:nvPr>
        </p:nvPicPr>
        <p:blipFill>
          <a:blip r:embed="rId2"/>
          <a:stretch>
            <a:fillRect/>
          </a:stretch>
        </p:blipFill>
        <p:spPr>
          <a:xfrm>
            <a:off x="2095472" y="1214422"/>
            <a:ext cx="4357718" cy="5403570"/>
          </a:xfrm>
        </p:spPr>
      </p:pic>
      <p:sp>
        <p:nvSpPr>
          <p:cNvPr id="5" name="Flowchart: Merge 4"/>
          <p:cNvSpPr/>
          <p:nvPr/>
        </p:nvSpPr>
        <p:spPr>
          <a:xfrm>
            <a:off x="6596066" y="1214422"/>
            <a:ext cx="3857652" cy="5357850"/>
          </a:xfrm>
          <a:prstGeom prst="flowChartMerg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6" name="Rectangle 5"/>
          <p:cNvSpPr/>
          <p:nvPr/>
        </p:nvSpPr>
        <p:spPr>
          <a:xfrm>
            <a:off x="7239009" y="1214422"/>
            <a:ext cx="2604495" cy="2123658"/>
          </a:xfrm>
          <a:prstGeom prst="rect">
            <a:avLst/>
          </a:prstGeom>
          <a:noFill/>
        </p:spPr>
        <p:txBody>
          <a:bodyPr wrap="none" lIns="91440" tIns="45720" rIns="91440" bIns="45720">
            <a:spAutoFit/>
          </a:bodyPr>
          <a:lstStyle/>
          <a:p>
            <a:pPr algn="ctr"/>
            <a:r>
              <a:rPr lang="id-ID" sz="4400" dirty="0">
                <a:ln w="18415" cmpd="sng">
                  <a:solidFill>
                    <a:srgbClr val="FFFFFF"/>
                  </a:solidFill>
                  <a:prstDash val="solid"/>
                </a:ln>
                <a:solidFill>
                  <a:srgbClr val="FFFFFF"/>
                </a:solidFill>
                <a:effectLst>
                  <a:outerShdw blurRad="63500" dir="3600000" algn="tl" rotWithShape="0">
                    <a:srgbClr val="000000">
                      <a:alpha val="70000"/>
                    </a:srgbClr>
                  </a:outerShdw>
                </a:effectLst>
              </a:rPr>
              <a:t>ANAK</a:t>
            </a:r>
          </a:p>
          <a:p>
            <a:pPr algn="ctr"/>
            <a:r>
              <a:rPr lang="id-ID" sz="4400" dirty="0">
                <a:ln w="18415" cmpd="sng">
                  <a:solidFill>
                    <a:srgbClr val="FFFFFF"/>
                  </a:solidFill>
                  <a:prstDash val="solid"/>
                </a:ln>
                <a:solidFill>
                  <a:srgbClr val="FFFFFF"/>
                </a:solidFill>
                <a:effectLst>
                  <a:outerShdw blurRad="63500" dir="3600000" algn="tl" rotWithShape="0">
                    <a:srgbClr val="000000">
                      <a:alpha val="70000"/>
                    </a:srgbClr>
                  </a:outerShdw>
                </a:effectLst>
              </a:rPr>
              <a:t>YANG</a:t>
            </a:r>
          </a:p>
          <a:p>
            <a:pPr algn="ctr"/>
            <a:r>
              <a:rPr lang="id-ID" sz="4400" dirty="0">
                <a:ln w="18415" cmpd="sng">
                  <a:solidFill>
                    <a:srgbClr val="FFFFFF"/>
                  </a:solidFill>
                  <a:prstDash val="solid"/>
                </a:ln>
                <a:solidFill>
                  <a:srgbClr val="FFFFFF"/>
                </a:solidFill>
                <a:effectLst>
                  <a:outerShdw blurRad="63500" dir="3600000" algn="tl" rotWithShape="0">
                    <a:srgbClr val="000000">
                      <a:alpha val="70000"/>
                    </a:srgbClr>
                  </a:outerShdw>
                </a:effectLst>
              </a:rPr>
              <a:t>TERTUTUP</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Rectangle 6"/>
          <p:cNvSpPr/>
          <p:nvPr/>
        </p:nvSpPr>
        <p:spPr>
          <a:xfrm>
            <a:off x="1524000" y="4272678"/>
            <a:ext cx="9144000"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“INI PASTI KARNA KAMU</a:t>
            </a:r>
          </a:p>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TIDAK MEMPERHATIKAN</a:t>
            </a:r>
          </a:p>
          <a:p>
            <a:pPr algn="ctr"/>
            <a:r>
              <a:rPr lang="id-ID"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PENJELASAN GURU KAN?”</a:t>
            </a:r>
          </a:p>
        </p:txBody>
      </p:sp>
    </p:spTree>
    <p:extLst>
      <p:ext uri="{BB962C8B-B14F-4D97-AF65-F5344CB8AC3E}">
        <p14:creationId xmlns:p14="http://schemas.microsoft.com/office/powerpoint/2010/main" val="39641459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to"/>
          <p:cNvPicPr>
            <a:picLocks noChangeAspect="1" noChangeArrowheads="1"/>
          </p:cNvPicPr>
          <p:nvPr/>
        </p:nvPicPr>
        <p:blipFill>
          <a:blip r:embed="rId2"/>
          <a:srcRect/>
          <a:stretch>
            <a:fillRect/>
          </a:stretch>
        </p:blipFill>
        <p:spPr bwMode="auto">
          <a:xfrm>
            <a:off x="1524000" y="0"/>
            <a:ext cx="9144000" cy="6858018"/>
          </a:xfrm>
          <a:prstGeom prst="rect">
            <a:avLst/>
          </a:prstGeom>
          <a:noFill/>
        </p:spPr>
      </p:pic>
      <p:sp>
        <p:nvSpPr>
          <p:cNvPr id="5" name="Title 1"/>
          <p:cNvSpPr txBox="1">
            <a:spLocks/>
          </p:cNvSpPr>
          <p:nvPr/>
        </p:nvSpPr>
        <p:spPr>
          <a:xfrm>
            <a:off x="1981200" y="274638"/>
            <a:ext cx="8229600" cy="6011882"/>
          </a:xfrm>
          <a:prstGeom prst="rect">
            <a:avLst/>
          </a:prstGeom>
        </p:spPr>
        <p:txBody>
          <a:bodyPr vert="horz" lIns="91440" tIns="45720" rIns="91440" bIns="45720" rtlCol="0" anchor="ctr">
            <a:normAutofit/>
          </a:bodyPr>
          <a:lstStyle/>
          <a:p>
            <a:pPr algn="ctr" defTabSz="914400">
              <a:spcBef>
                <a:spcPct val="0"/>
              </a:spcBef>
              <a:defRPr/>
            </a:pPr>
            <a:r>
              <a:rPr lang="id-ID" sz="4400" b="1" dirty="0">
                <a:solidFill>
                  <a:srgbClr val="FFFF00"/>
                </a:solidFill>
                <a:latin typeface="+mj-lt"/>
                <a:ea typeface="+mj-ea"/>
                <a:cs typeface="+mj-cs"/>
              </a:rPr>
              <a:t>GANTI DENGAN GAYA BAHASA</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BERTANYA :</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“MENGAPA ENGKAU BERBUAT BEGITU?”</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
            </a:r>
            <a:br>
              <a:rPr lang="id-ID" sz="4400" b="1" dirty="0">
                <a:solidFill>
                  <a:srgbClr val="FFFF00"/>
                </a:solidFill>
                <a:latin typeface="+mj-lt"/>
                <a:ea typeface="+mj-ea"/>
                <a:cs typeface="+mj-cs"/>
              </a:rPr>
            </a:br>
            <a:r>
              <a:rPr lang="id-ID" sz="4400" b="1" dirty="0">
                <a:solidFill>
                  <a:srgbClr val="FFFF00"/>
                </a:solidFill>
                <a:latin typeface="+mj-lt"/>
                <a:ea typeface="+mj-ea"/>
                <a:cs typeface="+mj-cs"/>
              </a:rPr>
              <a:t>GAYA BAHASA YANG DISARANKAN OLEH ALKITAB: I RAJ 1; 6</a:t>
            </a:r>
          </a:p>
        </p:txBody>
      </p:sp>
    </p:spTree>
    <p:extLst>
      <p:ext uri="{BB962C8B-B14F-4D97-AF65-F5344CB8AC3E}">
        <p14:creationId xmlns:p14="http://schemas.microsoft.com/office/powerpoint/2010/main" val="4641375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Josephs+Dream.jpg"/>
          <p:cNvPicPr>
            <a:picLocks noGrp="1" noChangeAspect="1"/>
          </p:cNvPicPr>
          <p:nvPr>
            <p:ph idx="1"/>
          </p:nvPr>
        </p:nvPicPr>
        <p:blipFill>
          <a:blip r:embed="rId2"/>
          <a:stretch>
            <a:fillRect/>
          </a:stretch>
        </p:blipFill>
        <p:spPr>
          <a:xfrm>
            <a:off x="1524000" y="0"/>
            <a:ext cx="5572132" cy="6872296"/>
          </a:xfrm>
        </p:spPr>
      </p:pic>
      <p:sp>
        <p:nvSpPr>
          <p:cNvPr id="5" name="Rectangle 4"/>
          <p:cNvSpPr/>
          <p:nvPr/>
        </p:nvSpPr>
        <p:spPr>
          <a:xfrm>
            <a:off x="7024694" y="1928802"/>
            <a:ext cx="3643306" cy="378565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YAKUB MEMILIKI</a:t>
            </a:r>
          </a:p>
          <a:p>
            <a:pPr algn="ctr"/>
            <a:r>
              <a:rPr lang="id-ID"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PRADUGA NEGATIF</a:t>
            </a:r>
          </a:p>
          <a:p>
            <a:pPr algn="ctr"/>
            <a:r>
              <a:rPr lang="id-ID"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TERHADAP MIMPI YUSUF</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9344882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christianimagesource.com/joseph_and_his_brothers__image_sjpg541.jpg"/>
          <p:cNvPicPr>
            <a:picLocks noChangeAspect="1" noChangeArrowheads="1"/>
          </p:cNvPicPr>
          <p:nvPr/>
        </p:nvPicPr>
        <p:blipFill>
          <a:blip r:embed="rId2"/>
          <a:srcRect/>
          <a:stretch>
            <a:fillRect/>
          </a:stretch>
        </p:blipFill>
        <p:spPr bwMode="auto">
          <a:xfrm>
            <a:off x="2881290" y="0"/>
            <a:ext cx="5902812" cy="4429132"/>
          </a:xfrm>
          <a:prstGeom prst="rect">
            <a:avLst/>
          </a:prstGeom>
          <a:noFill/>
        </p:spPr>
      </p:pic>
      <p:sp>
        <p:nvSpPr>
          <p:cNvPr id="5" name="Rectangle 4"/>
          <p:cNvSpPr/>
          <p:nvPr/>
        </p:nvSpPr>
        <p:spPr>
          <a:xfrm>
            <a:off x="1524000" y="4272678"/>
            <a:ext cx="9144000" cy="2585323"/>
          </a:xfrm>
          <a:prstGeom prst="rect">
            <a:avLst/>
          </a:prstGeom>
        </p:spPr>
        <p:style>
          <a:lnRef idx="3">
            <a:schemeClr val="lt1"/>
          </a:lnRef>
          <a:fillRef idx="1">
            <a:schemeClr val="dk1"/>
          </a:fillRef>
          <a:effectRef idx="1">
            <a:schemeClr val="dk1"/>
          </a:effectRef>
          <a:fontRef idx="minor">
            <a:schemeClr val="lt1"/>
          </a:fontRef>
        </p:style>
        <p:txBody>
          <a:bodyPr wrap="square" lIns="91440" tIns="45720" rIns="91440" bIns="45720">
            <a:spAutoFit/>
          </a:bodyPr>
          <a:lstStyle/>
          <a:p>
            <a:pPr algn="ctr"/>
            <a:r>
              <a:rPr lang="id-ID" sz="5400" b="1" dirty="0">
                <a:ln w="10541" cmpd="sng">
                  <a:solidFill>
                    <a:schemeClr val="accent1">
                      <a:shade val="88000"/>
                      <a:satMod val="110000"/>
                    </a:schemeClr>
                  </a:solidFill>
                  <a:prstDash val="solid"/>
                </a:ln>
                <a:solidFill>
                  <a:schemeClr val="accent6">
                    <a:lumMod val="40000"/>
                    <a:lumOff val="60000"/>
                  </a:schemeClr>
                </a:solidFill>
              </a:rPr>
              <a:t>YUSUF TIDAK MUDAH</a:t>
            </a:r>
          </a:p>
          <a:p>
            <a:pPr algn="ctr"/>
            <a:r>
              <a:rPr lang="id-ID" sz="5400" b="1" dirty="0">
                <a:ln w="10541" cmpd="sng">
                  <a:solidFill>
                    <a:schemeClr val="accent1">
                      <a:shade val="88000"/>
                      <a:satMod val="110000"/>
                    </a:schemeClr>
                  </a:solidFill>
                  <a:prstDash val="solid"/>
                </a:ln>
                <a:solidFill>
                  <a:schemeClr val="accent6">
                    <a:lumMod val="40000"/>
                    <a:lumOff val="60000"/>
                  </a:schemeClr>
                </a:solidFill>
              </a:rPr>
              <a:t>BERTERUS TERANG</a:t>
            </a:r>
          </a:p>
          <a:p>
            <a:pPr algn="ctr"/>
            <a:r>
              <a:rPr lang="id-ID" sz="5400" b="1" dirty="0">
                <a:ln w="10541" cmpd="sng">
                  <a:solidFill>
                    <a:schemeClr val="accent1">
                      <a:shade val="88000"/>
                      <a:satMod val="110000"/>
                    </a:schemeClr>
                  </a:solidFill>
                  <a:prstDash val="solid"/>
                </a:ln>
                <a:solidFill>
                  <a:schemeClr val="accent6">
                    <a:lumMod val="40000"/>
                    <a:lumOff val="60000"/>
                  </a:schemeClr>
                </a:solidFill>
              </a:rPr>
              <a:t>TENTANG SIAPA DIRINYA</a:t>
            </a:r>
            <a:endParaRPr lang="en-US" sz="5400" b="1" dirty="0">
              <a:ln w="10541" cmpd="sng">
                <a:solidFill>
                  <a:schemeClr val="accent1">
                    <a:shade val="88000"/>
                    <a:satMod val="110000"/>
                  </a:schemeClr>
                </a:solidFill>
                <a:prstDash val="solid"/>
              </a:ln>
              <a:solidFill>
                <a:schemeClr val="accent6">
                  <a:lumMod val="40000"/>
                  <a:lumOff val="60000"/>
                </a:schemeClr>
              </a:solidFill>
            </a:endParaRPr>
          </a:p>
        </p:txBody>
      </p:sp>
    </p:spTree>
    <p:extLst>
      <p:ext uri="{BB962C8B-B14F-4D97-AF65-F5344CB8AC3E}">
        <p14:creationId xmlns:p14="http://schemas.microsoft.com/office/powerpoint/2010/main" val="486864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592" y="303137"/>
            <a:ext cx="4929947" cy="6248400"/>
          </a:xfrm>
          <a:solidFill>
            <a:srgbClr val="FFFF00"/>
          </a:solidFill>
        </p:spPr>
        <p:txBody>
          <a:bodyPr>
            <a:normAutofit/>
          </a:bodyPr>
          <a:lstStyle/>
          <a:p>
            <a:pPr algn="ctr"/>
            <a:r>
              <a:rPr lang="id-ID" sz="4000" b="1" dirty="0">
                <a:solidFill>
                  <a:srgbClr val="FF0000"/>
                </a:solidFill>
                <a:effectLst/>
              </a:rPr>
              <a:t>KELOMPOK 6</a:t>
            </a:r>
            <a:br>
              <a:rPr lang="id-ID" sz="4000" b="1" dirty="0">
                <a:solidFill>
                  <a:srgbClr val="FF0000"/>
                </a:solidFill>
                <a:effectLst/>
              </a:rPr>
            </a:br>
            <a:r>
              <a:rPr lang="id-ID" sz="4000" b="1" dirty="0">
                <a:solidFill>
                  <a:srgbClr val="FF0000"/>
                </a:solidFill>
                <a:effectLst/>
              </a:rPr>
              <a:t>PERKATAAN </a:t>
            </a:r>
            <a:r>
              <a:rPr lang="id-ID" sz="4000" b="1" dirty="0" smtClean="0">
                <a:solidFill>
                  <a:srgbClr val="FF0000"/>
                </a:solidFill>
                <a:effectLst/>
              </a:rPr>
              <a:t/>
            </a:r>
            <a:br>
              <a:rPr lang="id-ID" sz="4000" b="1" dirty="0" smtClean="0">
                <a:solidFill>
                  <a:srgbClr val="FF0000"/>
                </a:solidFill>
                <a:effectLst/>
              </a:rPr>
            </a:br>
            <a:r>
              <a:rPr lang="id-ID" sz="4000" b="1" dirty="0" smtClean="0">
                <a:solidFill>
                  <a:srgbClr val="FF0000"/>
                </a:solidFill>
                <a:effectLst/>
              </a:rPr>
              <a:t>YANG </a:t>
            </a:r>
            <a:r>
              <a:rPr lang="id-ID" sz="4000" b="1" dirty="0">
                <a:solidFill>
                  <a:srgbClr val="FF0000"/>
                </a:solidFill>
                <a:effectLst/>
              </a:rPr>
              <a:t>LAHIR DARI SEBUAH KEPUTUSAN/ PRINSIP HIDUP</a:t>
            </a:r>
          </a:p>
        </p:txBody>
      </p:sp>
      <p:pic>
        <p:nvPicPr>
          <p:cNvPr id="7170" name="Picture 2" descr="Hasil gambar untuk MEMEGANG PRINSIP HID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910" y="303136"/>
            <a:ext cx="6838682" cy="5861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2990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6. GAYA BAHASA MENIPU</a:t>
            </a:r>
            <a:endParaRPr lang="id-ID" dirty="0"/>
          </a:p>
        </p:txBody>
      </p:sp>
      <p:pic>
        <p:nvPicPr>
          <p:cNvPr id="4" name="Content Placeholder 3" descr="Strategies-For-Disciplining-Toddlers.jpg"/>
          <p:cNvPicPr>
            <a:picLocks noGrp="1" noChangeAspect="1"/>
          </p:cNvPicPr>
          <p:nvPr>
            <p:ph idx="1"/>
          </p:nvPr>
        </p:nvPicPr>
        <p:blipFill>
          <a:blip r:embed="rId2"/>
          <a:stretch>
            <a:fillRect/>
          </a:stretch>
        </p:blipFill>
        <p:spPr>
          <a:xfrm>
            <a:off x="2166910" y="1285860"/>
            <a:ext cx="5214974" cy="5214974"/>
          </a:xfrm>
        </p:spPr>
      </p:pic>
      <p:sp>
        <p:nvSpPr>
          <p:cNvPr id="5" name="Rectangle 4"/>
          <p:cNvSpPr/>
          <p:nvPr/>
        </p:nvSpPr>
        <p:spPr>
          <a:xfrm>
            <a:off x="6238876" y="3643315"/>
            <a:ext cx="4483920" cy="2585323"/>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“PERMEN ITU </a:t>
            </a:r>
          </a:p>
          <a:p>
            <a:pPr algn="ct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NGGAK ENAK, </a:t>
            </a:r>
          </a:p>
          <a:p>
            <a:pPr algn="ct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PAHIT !”</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4140113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photos-c.ak.fbcdn.net/hphotos-ak-snc6/285383_10200683643399970_1587605445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7" name="Rectangle 6"/>
          <p:cNvSpPr/>
          <p:nvPr/>
        </p:nvSpPr>
        <p:spPr>
          <a:xfrm>
            <a:off x="1524000" y="4272678"/>
            <a:ext cx="9144000" cy="2585323"/>
          </a:xfrm>
          <a:prstGeom prst="rect">
            <a:avLst/>
          </a:prstGeom>
          <a:noFill/>
        </p:spPr>
        <p:txBody>
          <a:bodyPr wrap="square" lIns="91440" tIns="45720" rIns="91440" bIns="45720">
            <a:spAutoFit/>
          </a:bodyPr>
          <a:lstStyle/>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ANAK AKAN KEHILANGAN</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KEPERCAYAAN</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PADA ORANG TUA</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6924528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id-ID" dirty="0" smtClean="0"/>
              <a:t>GANTI DENGAN </a:t>
            </a:r>
            <a:br>
              <a:rPr lang="id-ID" dirty="0" smtClean="0"/>
            </a:br>
            <a:r>
              <a:rPr lang="id-ID" dirty="0" smtClean="0"/>
              <a:t>GAYA BAHASA BERTERUS TERANG</a:t>
            </a:r>
            <a:endParaRPr lang="id-ID" dirty="0"/>
          </a:p>
        </p:txBody>
      </p:sp>
      <p:pic>
        <p:nvPicPr>
          <p:cNvPr id="4" name="Picture 2" descr="http://sphotos-h.ak.fbcdn.net/hphotos-ak-prn1/164488_10200684030369644_1419186117_n.jpg"/>
          <p:cNvPicPr>
            <a:picLocks noGrp="1" noChangeAspect="1" noChangeArrowheads="1"/>
          </p:cNvPicPr>
          <p:nvPr>
            <p:ph idx="1"/>
          </p:nvPr>
        </p:nvPicPr>
        <p:blipFill>
          <a:blip r:embed="rId2"/>
          <a:srcRect/>
          <a:stretch>
            <a:fillRect/>
          </a:stretch>
        </p:blipFill>
        <p:spPr bwMode="auto">
          <a:xfrm>
            <a:off x="1981200" y="1655762"/>
            <a:ext cx="8229600" cy="4414838"/>
          </a:xfrm>
          <a:prstGeom prst="rect">
            <a:avLst/>
          </a:prstGeom>
          <a:noFill/>
        </p:spPr>
      </p:pic>
      <p:sp>
        <p:nvSpPr>
          <p:cNvPr id="5" name="Rectangle 4"/>
          <p:cNvSpPr/>
          <p:nvPr/>
        </p:nvSpPr>
        <p:spPr>
          <a:xfrm>
            <a:off x="1952596" y="1643050"/>
            <a:ext cx="8286808" cy="3416320"/>
          </a:xfrm>
          <a:prstGeom prst="rect">
            <a:avLst/>
          </a:prstGeom>
          <a:noFill/>
        </p:spPr>
        <p:txBody>
          <a:bodyPr wrap="square" lIns="91440" tIns="45720" rIns="91440" bIns="45720">
            <a:spAutoFit/>
          </a:bodyPr>
          <a:lstStyle/>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“PERMEN ITU</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KURANG BAIK </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UNTUK </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GIGI KITA”</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4064377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6066" y="274638"/>
            <a:ext cx="3614734" cy="6297634"/>
          </a:xfrm>
        </p:spPr>
        <p:style>
          <a:lnRef idx="3">
            <a:schemeClr val="lt1"/>
          </a:lnRef>
          <a:fillRef idx="1">
            <a:schemeClr val="accent4"/>
          </a:fillRef>
          <a:effectRef idx="1">
            <a:schemeClr val="accent4"/>
          </a:effectRef>
          <a:fontRef idx="minor">
            <a:schemeClr val="lt1"/>
          </a:fontRef>
        </p:style>
        <p:txBody>
          <a:bodyPr>
            <a:normAutofit fontScale="90000"/>
          </a:bodyPr>
          <a:lstStyle/>
          <a:p>
            <a:r>
              <a:rPr lang="id-ID" b="1" dirty="0" smtClean="0"/>
              <a:t>TUHAN YESUS SELALU BERTERUS TERANG PADA MURID-MURID-NYA TENTANG SALIB YANG AKAN DIA HADAPI</a:t>
            </a:r>
            <a:br>
              <a:rPr lang="id-ID" b="1" dirty="0" smtClean="0"/>
            </a:br>
            <a:endParaRPr lang="id-ID" b="1" dirty="0"/>
          </a:p>
        </p:txBody>
      </p:sp>
      <p:pic>
        <p:nvPicPr>
          <p:cNvPr id="135170" name="Picture 2" descr="http://coramdeo.typepad.com/.a/6a00d83451978469e20133ed363222970b-800wi"/>
          <p:cNvPicPr>
            <a:picLocks noChangeAspect="1" noChangeArrowheads="1"/>
          </p:cNvPicPr>
          <p:nvPr/>
        </p:nvPicPr>
        <p:blipFill>
          <a:blip r:embed="rId2"/>
          <a:srcRect/>
          <a:stretch>
            <a:fillRect/>
          </a:stretch>
        </p:blipFill>
        <p:spPr bwMode="auto">
          <a:xfrm>
            <a:off x="1524000" y="0"/>
            <a:ext cx="5008467" cy="6858000"/>
          </a:xfrm>
          <a:prstGeom prst="rect">
            <a:avLst/>
          </a:prstGeom>
          <a:noFill/>
        </p:spPr>
      </p:pic>
    </p:spTree>
    <p:extLst>
      <p:ext uri="{BB962C8B-B14F-4D97-AF65-F5344CB8AC3E}">
        <p14:creationId xmlns:p14="http://schemas.microsoft.com/office/powerpoint/2010/main" val="2322623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592" y="303137"/>
            <a:ext cx="4929947" cy="5215944"/>
          </a:xfrm>
          <a:solidFill>
            <a:srgbClr val="FFFF00"/>
          </a:solidFill>
        </p:spPr>
        <p:txBody>
          <a:bodyPr>
            <a:normAutofit/>
          </a:bodyPr>
          <a:lstStyle/>
          <a:p>
            <a:pPr algn="ctr"/>
            <a:r>
              <a:rPr lang="id-ID" sz="4000" b="1" dirty="0"/>
              <a:t>KELOMPOK 11</a:t>
            </a:r>
            <a:r>
              <a:rPr lang="id-ID" sz="4000" dirty="0"/>
              <a:t/>
            </a:r>
            <a:br>
              <a:rPr lang="id-ID" sz="4000" dirty="0"/>
            </a:br>
            <a:r>
              <a:rPr lang="id-ID" sz="4000" b="1" dirty="0"/>
              <a:t>KATA-KATA IMAN </a:t>
            </a:r>
            <a:r>
              <a:rPr lang="id-ID" sz="4000" b="1" dirty="0" smtClean="0"/>
              <a:t/>
            </a:r>
            <a:br>
              <a:rPr lang="id-ID" sz="4000" b="1" dirty="0" smtClean="0"/>
            </a:br>
            <a:r>
              <a:rPr lang="id-ID" sz="4000" b="1" dirty="0" smtClean="0"/>
              <a:t>DAPAT </a:t>
            </a:r>
            <a:r>
              <a:rPr lang="id-ID" sz="4000" b="1" dirty="0"/>
              <a:t>MENULAR</a:t>
            </a:r>
            <a:endParaRPr lang="id-ID" sz="4000" dirty="0"/>
          </a:p>
        </p:txBody>
      </p:sp>
      <p:pic>
        <p:nvPicPr>
          <p:cNvPr id="8194" name="Picture 2" descr="Hasil gambar untuk FAI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3137"/>
            <a:ext cx="6954592" cy="5215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284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a.ak.fbcdn.net/hphotos-ak-ash4/307380_10200684140732403_1541819685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3667108" y="4786322"/>
            <a:ext cx="5166672" cy="1754326"/>
          </a:xfrm>
          <a:prstGeom prst="rect">
            <a:avLst/>
          </a:prstGeom>
          <a:noFill/>
        </p:spPr>
        <p:txBody>
          <a:bodyPr wrap="none" lIns="91440" tIns="45720" rIns="91440" bIns="45720">
            <a:spAutoFit/>
          </a:bodyPr>
          <a:lstStyle/>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11. GAYA BAHASA</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OVER PROTEKTIF</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2309787" y="428604"/>
            <a:ext cx="7417993" cy="1754326"/>
          </a:xfrm>
          <a:prstGeom prst="rect">
            <a:avLst/>
          </a:prstGeom>
          <a:noFill/>
        </p:spPr>
        <p:txBody>
          <a:bodyPr wrap="none" lIns="91440" tIns="45720" rIns="91440" bIns="45720">
            <a:spAutoFit/>
          </a:bodyPr>
          <a:lstStyle/>
          <a:p>
            <a:pPr algn="ctr"/>
            <a:r>
              <a:rPr lang="id-ID"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“JANGAN DUDUK DI SITU</a:t>
            </a:r>
          </a:p>
          <a:p>
            <a:pPr algn="ctr"/>
            <a:r>
              <a:rPr lang="id-ID"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NANTI JATUH..”</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5380612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scipline-A-Toddler.jpg"/>
          <p:cNvPicPr>
            <a:picLocks noChangeAspect="1"/>
          </p:cNvPicPr>
          <p:nvPr/>
        </p:nvPicPr>
        <p:blipFill>
          <a:blip r:embed="rId2"/>
          <a:stretch>
            <a:fillRect/>
          </a:stretch>
        </p:blipFill>
        <p:spPr>
          <a:xfrm>
            <a:off x="1524000" y="0"/>
            <a:ext cx="6858016" cy="6858016"/>
          </a:xfrm>
          <a:prstGeom prst="rect">
            <a:avLst/>
          </a:prstGeom>
        </p:spPr>
      </p:pic>
      <p:sp>
        <p:nvSpPr>
          <p:cNvPr id="5" name="Rectangle 4"/>
          <p:cNvSpPr/>
          <p:nvPr/>
        </p:nvSpPr>
        <p:spPr>
          <a:xfrm>
            <a:off x="8453454" y="0"/>
            <a:ext cx="221454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8382016" y="1"/>
            <a:ext cx="2285984" cy="34778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JADI</a:t>
            </a:r>
          </a:p>
          <a:p>
            <a:pPr algn="ctr"/>
            <a:r>
              <a:rPr lang="id-ID"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ANAK</a:t>
            </a:r>
          </a:p>
          <a:p>
            <a:pPr algn="ctr"/>
            <a:r>
              <a:rPr lang="id-ID"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YANG</a:t>
            </a:r>
          </a:p>
          <a:p>
            <a:pPr algn="ctr"/>
            <a:r>
              <a:rPr lang="id-ID"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TIDAK</a:t>
            </a:r>
          </a:p>
          <a:p>
            <a:pPr algn="ctr"/>
            <a:r>
              <a:rPr lang="id-ID"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KREATIF</a:t>
            </a:r>
            <a:endPar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297410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c.ak.fbcdn.net/hphotos-ak-ash3/579809_415965881768972_1408062369_n.jpg"/>
          <p:cNvPicPr>
            <a:picLocks noChangeAspect="1" noChangeArrowheads="1"/>
          </p:cNvPicPr>
          <p:nvPr/>
        </p:nvPicPr>
        <p:blipFill>
          <a:blip r:embed="rId2"/>
          <a:srcRect/>
          <a:stretch>
            <a:fillRect/>
          </a:stretch>
        </p:blipFill>
        <p:spPr bwMode="auto">
          <a:xfrm>
            <a:off x="1524000" y="1142985"/>
            <a:ext cx="9144000" cy="4000517"/>
          </a:xfrm>
          <a:prstGeom prst="rect">
            <a:avLst/>
          </a:prstGeom>
          <a:noFill/>
        </p:spPr>
      </p:pic>
      <p:sp>
        <p:nvSpPr>
          <p:cNvPr id="5" name="Folded Corner 4"/>
          <p:cNvSpPr/>
          <p:nvPr/>
        </p:nvSpPr>
        <p:spPr>
          <a:xfrm>
            <a:off x="1524000" y="5143512"/>
            <a:ext cx="9144000" cy="1714488"/>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3595671" y="5103674"/>
            <a:ext cx="5293693" cy="1754326"/>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id-ID"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GANTI DENGAN </a:t>
            </a:r>
          </a:p>
          <a:p>
            <a:pPr algn="ctr"/>
            <a:r>
              <a:rPr lang="id-ID"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KATA SEBALIKNYA</a:t>
            </a:r>
            <a:endParaRPr lang="en-US"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7" name="Rectangle 6"/>
          <p:cNvSpPr/>
          <p:nvPr/>
        </p:nvSpPr>
        <p:spPr>
          <a:xfrm>
            <a:off x="1524000" y="0"/>
            <a:ext cx="9144000" cy="1754326"/>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id-ID"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“DUDUKLAH DI SEBELAH SINI</a:t>
            </a:r>
          </a:p>
          <a:p>
            <a:pPr algn="ctr"/>
            <a:r>
              <a:rPr lang="id-ID"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LEBIH AMAN”</a:t>
            </a:r>
            <a:endPar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5636572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http://www.wartgames.com/themes/religions/bible_joshua.gif"/>
          <p:cNvPicPr>
            <a:picLocks noChangeAspect="1" noChangeArrowheads="1"/>
          </p:cNvPicPr>
          <p:nvPr/>
        </p:nvPicPr>
        <p:blipFill>
          <a:blip r:embed="rId2"/>
          <a:srcRect/>
          <a:stretch>
            <a:fillRect/>
          </a:stretch>
        </p:blipFill>
        <p:spPr bwMode="auto">
          <a:xfrm>
            <a:off x="1738282" y="9874"/>
            <a:ext cx="6715172" cy="6848126"/>
          </a:xfrm>
          <a:prstGeom prst="rect">
            <a:avLst/>
          </a:prstGeom>
          <a:noFill/>
        </p:spPr>
      </p:pic>
      <p:sp>
        <p:nvSpPr>
          <p:cNvPr id="5" name="Rectangle 4"/>
          <p:cNvSpPr/>
          <p:nvPr/>
        </p:nvSpPr>
        <p:spPr>
          <a:xfrm>
            <a:off x="6325593" y="0"/>
            <a:ext cx="4263282" cy="3416320"/>
          </a:xfrm>
          <a:prstGeom prst="rect">
            <a:avLst/>
          </a:prstGeom>
          <a:noFill/>
        </p:spPr>
        <p:txBody>
          <a:bodyPr wrap="none" lIns="91440" tIns="45720" rIns="91440" bIns="45720">
            <a:spAutoFit/>
          </a:bodyPr>
          <a:lstStyle/>
          <a:p>
            <a:pPr algn="ctr"/>
            <a:r>
              <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GAYA BAHASA</a:t>
            </a:r>
          </a:p>
          <a:p>
            <a:pPr algn="ctr"/>
            <a:r>
              <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TUHAN </a:t>
            </a:r>
          </a:p>
          <a:p>
            <a:pPr algn="ctr"/>
            <a:r>
              <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PADA </a:t>
            </a:r>
          </a:p>
          <a:p>
            <a:pPr algn="ctr"/>
            <a:r>
              <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YOSHUA</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9114567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3370" y="303136"/>
            <a:ext cx="6501170" cy="6096001"/>
          </a:xfrm>
          <a:solidFill>
            <a:srgbClr val="FFFF00"/>
          </a:solidFill>
        </p:spPr>
        <p:txBody>
          <a:bodyPr>
            <a:normAutofit/>
          </a:bodyPr>
          <a:lstStyle/>
          <a:p>
            <a:pPr algn="ctr"/>
            <a:r>
              <a:rPr lang="id-ID" sz="4000" b="1" dirty="0"/>
              <a:t>KELOMPOK 14 DAN 16</a:t>
            </a:r>
            <a:r>
              <a:rPr lang="id-ID" sz="4000" dirty="0"/>
              <a:t/>
            </a:r>
            <a:br>
              <a:rPr lang="id-ID" sz="4000" dirty="0"/>
            </a:br>
            <a:r>
              <a:rPr lang="id-ID" sz="4000" b="1" dirty="0" smtClean="0"/>
              <a:t>ADA </a:t>
            </a:r>
            <a:r>
              <a:rPr lang="id-ID" sz="4000" b="1" dirty="0"/>
              <a:t>IMAN DALAM SEPATAH KATA PUN</a:t>
            </a:r>
            <a:endParaRPr lang="id-ID" sz="4000" dirty="0"/>
          </a:p>
        </p:txBody>
      </p:sp>
      <p:pic>
        <p:nvPicPr>
          <p:cNvPr id="9218" name="Picture 2" descr="Hasil gambar untuk SEPATAH K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000" y="303137"/>
            <a:ext cx="4695825" cy="609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8667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a.ak.fbcdn.net/hphotos-ak-prn1/482455_10200683598118838_545152678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3095604" y="428605"/>
            <a:ext cx="5883918" cy="2585323"/>
          </a:xfrm>
          <a:prstGeom prst="rect">
            <a:avLst/>
          </a:prstGeom>
          <a:noFill/>
        </p:spPr>
        <p:txBody>
          <a:bodyPr wrap="none" lIns="91440" tIns="45720" rIns="91440" bIns="45720">
            <a:spAutoFit/>
          </a:bodyPr>
          <a:lstStyle/>
          <a:p>
            <a:pPr algn="ctr"/>
            <a:r>
              <a:rPr lang="id-ID"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14. GAYA BAHASA</a:t>
            </a:r>
          </a:p>
          <a:p>
            <a:pPr algn="ctr"/>
            <a:r>
              <a:rPr lang="id-ID"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MENUTUP PINTU</a:t>
            </a:r>
          </a:p>
          <a:p>
            <a:pPr algn="ctr"/>
            <a:r>
              <a:rPr lang="id-ID"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PERUBAHAN</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Rectangle 5"/>
          <p:cNvSpPr/>
          <p:nvPr/>
        </p:nvSpPr>
        <p:spPr>
          <a:xfrm>
            <a:off x="1524000" y="3441680"/>
            <a:ext cx="9144000" cy="3416320"/>
          </a:xfrm>
          <a:prstGeom prst="rect">
            <a:avLst/>
          </a:prstGeom>
          <a:noFill/>
        </p:spPr>
        <p:txBody>
          <a:bodyPr wrap="square" lIns="91440" tIns="45720" rIns="91440" bIns="45720">
            <a:spAutoFit/>
          </a:bodyPr>
          <a:lstStyle/>
          <a:p>
            <a:pPr algn="ctr"/>
            <a:r>
              <a:rPr lang="id-ID"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“DARI DULU KAMU ITU</a:t>
            </a:r>
          </a:p>
          <a:p>
            <a:pPr algn="ctr"/>
            <a:r>
              <a:rPr lang="id-ID"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NGGAK BERUBAH-UBAH</a:t>
            </a:r>
          </a:p>
          <a:p>
            <a:pPr algn="ctr"/>
            <a:r>
              <a:rPr lang="id-ID"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SELALU BARANGNYA </a:t>
            </a:r>
          </a:p>
          <a:p>
            <a:pPr algn="ctr"/>
            <a:r>
              <a:rPr lang="id-ID"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KETINGGALAN..”</a:t>
            </a:r>
            <a:endPar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35436383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nak-bodoh.jpg"/>
          <p:cNvPicPr>
            <a:picLocks noGrp="1" noChangeAspect="1"/>
          </p:cNvPicPr>
          <p:nvPr>
            <p:ph idx="1"/>
          </p:nvPr>
        </p:nvPicPr>
        <p:blipFill>
          <a:blip r:embed="rId2"/>
          <a:stretch>
            <a:fillRect/>
          </a:stretch>
        </p:blipFill>
        <p:spPr>
          <a:xfrm>
            <a:off x="1524000" y="0"/>
            <a:ext cx="9084021" cy="6286520"/>
          </a:xfrm>
        </p:spPr>
      </p:pic>
      <p:sp>
        <p:nvSpPr>
          <p:cNvPr id="5" name="Flowchart: Alternate Process 4"/>
          <p:cNvSpPr/>
          <p:nvPr/>
        </p:nvSpPr>
        <p:spPr>
          <a:xfrm>
            <a:off x="1524000" y="6286520"/>
            <a:ext cx="9144000" cy="57148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1524000" y="4272678"/>
            <a:ext cx="9144000" cy="2585323"/>
          </a:xfrm>
          <a:prstGeom prst="rect">
            <a:avLst/>
          </a:prstGeom>
          <a:noFill/>
        </p:spPr>
        <p:txBody>
          <a:bodyPr wrap="square" lIns="91440" tIns="45720" rIns="91440" bIns="45720">
            <a:spAutoFit/>
          </a:bodyPr>
          <a:lstStyle/>
          <a:p>
            <a:pPr algn="ctr"/>
            <a:r>
              <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ANAK BERTUMBUH:</a:t>
            </a:r>
          </a:p>
          <a:p>
            <a:pPr algn="ctr"/>
            <a:r>
              <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TIDAK MAU MENDENGAR</a:t>
            </a:r>
          </a:p>
          <a:p>
            <a:pPr algn="ctr"/>
            <a:r>
              <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KATA ORANG TUA</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5320644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h.ak.fbcdn.net/hphotos-ak-ash3/47790_10200683603598975_2136438304_n.jpg"/>
          <p:cNvPicPr>
            <a:picLocks noChangeAspect="1" noChangeArrowheads="1"/>
          </p:cNvPicPr>
          <p:nvPr/>
        </p:nvPicPr>
        <p:blipFill>
          <a:blip r:embed="rId2"/>
          <a:srcRect/>
          <a:stretch>
            <a:fillRect/>
          </a:stretch>
        </p:blipFill>
        <p:spPr bwMode="auto">
          <a:xfrm>
            <a:off x="1524001" y="0"/>
            <a:ext cx="9143999" cy="6858000"/>
          </a:xfrm>
          <a:prstGeom prst="rect">
            <a:avLst/>
          </a:prstGeom>
          <a:noFill/>
        </p:spPr>
      </p:pic>
      <p:sp>
        <p:nvSpPr>
          <p:cNvPr id="5" name="Rectangle 4"/>
          <p:cNvSpPr/>
          <p:nvPr/>
        </p:nvSpPr>
        <p:spPr>
          <a:xfrm>
            <a:off x="1524000" y="1"/>
            <a:ext cx="9144000" cy="6740307"/>
          </a:xfrm>
          <a:prstGeom prst="rect">
            <a:avLst/>
          </a:prstGeom>
          <a:noFill/>
        </p:spPr>
        <p:txBody>
          <a:bodyPr wrap="square" lIns="91440" tIns="45720" rIns="91440" bIns="45720">
            <a:spAutoFit/>
          </a:bodyPr>
          <a:lstStyle/>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GANTI DENGAN </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GAYA BAHASA HARAPAN</a:t>
            </a:r>
          </a:p>
          <a:p>
            <a:pPr algn="ctr"/>
            <a:endPar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‘MAMA BERHARAP</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SUATU SAAT NANTI</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TIDAK ADA LAGI </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YANG KETINGGALAN</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KAMU BISA BERUBAH’</a:t>
            </a:r>
            <a:endParaRPr lang="en-US"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8411757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h.ak.fbcdn.net/hphotos-ak-ash3/559684_10200683631919683_353769844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24000" y="5103674"/>
            <a:ext cx="9144000" cy="1754326"/>
          </a:xfrm>
          <a:prstGeom prst="rect">
            <a:avLst/>
          </a:prstGeom>
          <a:noFill/>
        </p:spPr>
        <p:txBody>
          <a:bodyPr wrap="square" lIns="91440" tIns="45720" rIns="91440" bIns="45720">
            <a:spAutoFit/>
          </a:bodyPr>
          <a:lstStyle/>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16. GAYA BAHASA </a:t>
            </a:r>
          </a:p>
          <a:p>
            <a:pPr algn="ctr"/>
            <a:r>
              <a:rPr lang="id-ID" sz="5400" dirty="0">
                <a:ln w="18415" cmpd="sng">
                  <a:solidFill>
                    <a:srgbClr val="FFFFFF"/>
                  </a:solidFill>
                  <a:prstDash val="solid"/>
                </a:ln>
                <a:solidFill>
                  <a:srgbClr val="FFFFFF"/>
                </a:solidFill>
                <a:effectLst>
                  <a:outerShdw blurRad="63500" dir="3600000" algn="tl" rotWithShape="0">
                    <a:srgbClr val="000000">
                      <a:alpha val="70000"/>
                    </a:srgbClr>
                  </a:outerShdw>
                </a:effectLst>
              </a:rPr>
              <a:t>MEMATIKAN IMAN</a:t>
            </a:r>
          </a:p>
        </p:txBody>
      </p:sp>
    </p:spTree>
    <p:extLst>
      <p:ext uri="{BB962C8B-B14F-4D97-AF65-F5344CB8AC3E}">
        <p14:creationId xmlns:p14="http://schemas.microsoft.com/office/powerpoint/2010/main" val="37038445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ttp://3.bp.blogspot.com/-q_ssh8VenzA/UOq1cfUa1UI/AAAAAAAACyk/LmGAzJs3Mv8/s1600/bokek.jpg"/>
          <p:cNvPicPr>
            <a:picLocks noChangeAspect="1" noChangeArrowheads="1"/>
          </p:cNvPicPr>
          <p:nvPr/>
        </p:nvPicPr>
        <p:blipFill>
          <a:blip r:embed="rId2"/>
          <a:srcRect/>
          <a:stretch>
            <a:fillRect/>
          </a:stretch>
        </p:blipFill>
        <p:spPr bwMode="auto">
          <a:xfrm>
            <a:off x="1524001" y="0"/>
            <a:ext cx="9151371" cy="6858000"/>
          </a:xfrm>
          <a:prstGeom prst="rect">
            <a:avLst/>
          </a:prstGeom>
          <a:noFill/>
        </p:spPr>
      </p:pic>
      <p:sp>
        <p:nvSpPr>
          <p:cNvPr id="5" name="Rectangle 4"/>
          <p:cNvSpPr/>
          <p:nvPr/>
        </p:nvSpPr>
        <p:spPr>
          <a:xfrm>
            <a:off x="1524000" y="1"/>
            <a:ext cx="9144000" cy="2585323"/>
          </a:xfrm>
          <a:prstGeom prst="rect">
            <a:avLst/>
          </a:prstGeom>
          <a:noFill/>
        </p:spPr>
        <p:txBody>
          <a:bodyPr wrap="square" lIns="91440" tIns="45720" rIns="91440" bIns="45720">
            <a:spAutoFit/>
          </a:bodyPr>
          <a:lstStyle/>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“NGGAK USAH </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BELI ITU</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PAPA NGGAK PUNYA UANG”</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5695500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4-toddler-behavior-240811.jpg"/>
          <p:cNvPicPr>
            <a:picLocks noGrp="1" noChangeAspect="1"/>
          </p:cNvPicPr>
          <p:nvPr>
            <p:ph idx="1"/>
          </p:nvPr>
        </p:nvPicPr>
        <p:blipFill>
          <a:blip r:embed="rId2"/>
          <a:stretch>
            <a:fillRect/>
          </a:stretch>
        </p:blipFill>
        <p:spPr>
          <a:xfrm>
            <a:off x="1524000" y="0"/>
            <a:ext cx="9144000" cy="6858000"/>
          </a:xfrm>
        </p:spPr>
      </p:pic>
      <p:sp>
        <p:nvSpPr>
          <p:cNvPr id="5" name="Rectangle 4"/>
          <p:cNvSpPr/>
          <p:nvPr/>
        </p:nvSpPr>
        <p:spPr>
          <a:xfrm>
            <a:off x="3167042" y="4714884"/>
            <a:ext cx="5804474" cy="1754326"/>
          </a:xfrm>
          <a:prstGeom prst="rect">
            <a:avLst/>
          </a:prstGeom>
          <a:noFill/>
        </p:spPr>
        <p:txBody>
          <a:bodyPr wrap="none" lIns="91440" tIns="45720" rIns="91440" bIns="45720">
            <a:spAutoFit/>
          </a:bodyPr>
          <a:lstStyle/>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ANAK BERTUMBUH</a:t>
            </a:r>
          </a:p>
          <a:p>
            <a:pPr algn="ctr"/>
            <a:r>
              <a:rPr lang="id-ID"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KURANG IMAN</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7365618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uhan-Sembuhkan-Ayahku.jpg"/>
          <p:cNvPicPr>
            <a:picLocks noGrp="1" noChangeAspect="1"/>
          </p:cNvPicPr>
          <p:nvPr>
            <p:ph idx="1"/>
          </p:nvPr>
        </p:nvPicPr>
        <p:blipFill>
          <a:blip r:embed="rId2"/>
          <a:stretch>
            <a:fillRect/>
          </a:stretch>
        </p:blipFill>
        <p:spPr>
          <a:xfrm>
            <a:off x="1524000" y="0"/>
            <a:ext cx="9131137" cy="6072206"/>
          </a:xfrm>
        </p:spPr>
      </p:pic>
      <p:sp>
        <p:nvSpPr>
          <p:cNvPr id="5" name="Rectangle 4"/>
          <p:cNvSpPr/>
          <p:nvPr/>
        </p:nvSpPr>
        <p:spPr>
          <a:xfrm>
            <a:off x="1524000" y="5934670"/>
            <a:ext cx="9144000" cy="707886"/>
          </a:xfrm>
          <a:prstGeom prst="rect">
            <a:avLst/>
          </a:prstGeom>
          <a:noFill/>
        </p:spPr>
        <p:txBody>
          <a:bodyPr wrap="square" lIns="91440" tIns="45720" rIns="91440" bIns="45720">
            <a:spAutoFit/>
          </a:bodyPr>
          <a:lstStyle/>
          <a:p>
            <a:pPr algn="ctr"/>
            <a:r>
              <a:rPr lang="id-ID"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GANTI DENGAN GAYA BAHASA IMAN</a:t>
            </a:r>
            <a:endPar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Rectangle 5"/>
          <p:cNvSpPr/>
          <p:nvPr/>
        </p:nvSpPr>
        <p:spPr>
          <a:xfrm>
            <a:off x="1524000" y="0"/>
            <a:ext cx="9144000" cy="1754326"/>
          </a:xfrm>
          <a:prstGeom prst="rect">
            <a:avLst/>
          </a:prstGeom>
          <a:noFill/>
        </p:spPr>
        <p:txBody>
          <a:bodyPr wrap="square" lIns="91440" tIns="45720" rIns="91440" bIns="45720">
            <a:spAutoFit/>
          </a:bodyPr>
          <a:lstStyle/>
          <a:p>
            <a:pPr algn="ctr"/>
            <a:r>
              <a:rPr lang="id-ID" sz="5400" b="1" dirty="0">
                <a:ln w="1905"/>
                <a:solidFill>
                  <a:srgbClr val="FFFF00"/>
                </a:solidFill>
                <a:effectLst>
                  <a:innerShdw blurRad="69850" dist="43180" dir="5400000">
                    <a:srgbClr val="000000">
                      <a:alpha val="65000"/>
                    </a:srgbClr>
                  </a:innerShdw>
                </a:effectLst>
              </a:rPr>
              <a:t>“TIDAK ADA YANG MUSTAHIL</a:t>
            </a:r>
          </a:p>
          <a:p>
            <a:pPr algn="ctr"/>
            <a:r>
              <a:rPr lang="id-ID" sz="5400" b="1" dirty="0">
                <a:ln w="1905"/>
                <a:solidFill>
                  <a:srgbClr val="FFFF00"/>
                </a:solidFill>
                <a:effectLst>
                  <a:innerShdw blurRad="69850" dist="43180" dir="5400000">
                    <a:srgbClr val="000000">
                      <a:alpha val="65000"/>
                    </a:srgbClr>
                  </a:innerShdw>
                </a:effectLst>
              </a:rPr>
              <a:t>BAGI TUHAN NAK”</a:t>
            </a:r>
            <a:endParaRPr lang="en-US" sz="5400" b="1" dirty="0">
              <a:ln w="1905"/>
              <a:solidFill>
                <a:srgbClr val="FFFF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526131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1750" y="1"/>
            <a:ext cx="5810250" cy="3190876"/>
          </a:xfrm>
          <a:solidFill>
            <a:srgbClr val="FFFF00"/>
          </a:solidFill>
        </p:spPr>
        <p:txBody>
          <a:bodyPr>
            <a:normAutofit/>
          </a:bodyPr>
          <a:lstStyle/>
          <a:p>
            <a:pPr algn="ctr"/>
            <a:r>
              <a:rPr lang="id-ID" sz="3200" dirty="0"/>
              <a:t>KELOMPOK 17 DAN 18</a:t>
            </a:r>
            <a:br>
              <a:rPr lang="id-ID" sz="3200" dirty="0"/>
            </a:br>
            <a:r>
              <a:rPr lang="id-ID" sz="3200" dirty="0"/>
              <a:t>PERKATAAN EDUKASI</a:t>
            </a:r>
            <a:br>
              <a:rPr lang="id-ID" sz="3200" dirty="0"/>
            </a:br>
            <a:r>
              <a:rPr lang="id-ID" sz="3200" dirty="0"/>
              <a:t>PERKATAAN </a:t>
            </a:r>
            <a:r>
              <a:rPr lang="id-ID" sz="3200" dirty="0" smtClean="0"/>
              <a:t/>
            </a:r>
            <a:br>
              <a:rPr lang="id-ID" sz="3200" dirty="0" smtClean="0"/>
            </a:br>
            <a:r>
              <a:rPr lang="id-ID" sz="3200" dirty="0" smtClean="0"/>
              <a:t>YANG </a:t>
            </a:r>
            <a:r>
              <a:rPr lang="id-ID" sz="3200" dirty="0"/>
              <a:t>MEREDAM INTIMIDASI</a:t>
            </a:r>
            <a:br>
              <a:rPr lang="id-ID" sz="3200" dirty="0"/>
            </a:br>
            <a:r>
              <a:rPr lang="id-ID" sz="3200" dirty="0"/>
              <a:t>BAGAIMANA </a:t>
            </a:r>
            <a:r>
              <a:rPr lang="id-ID" sz="3200" dirty="0" smtClean="0"/>
              <a:t/>
            </a:r>
            <a:br>
              <a:rPr lang="id-ID" sz="3200" dirty="0" smtClean="0"/>
            </a:br>
            <a:r>
              <a:rPr lang="id-ID" sz="3200" dirty="0" smtClean="0"/>
              <a:t>MENGGERAKKAN </a:t>
            </a:r>
            <a:r>
              <a:rPr lang="id-ID" sz="3200" dirty="0"/>
              <a:t>MASSA LEWAT PERKATAAN</a:t>
            </a:r>
          </a:p>
        </p:txBody>
      </p:sp>
      <p:pic>
        <p:nvPicPr>
          <p:cNvPr id="10242" name="Picture 2" descr="Hasil gambar untuk ORA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1750" cy="3190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6430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e.ak.fbcdn.net/hphotos-ak-ash3/316356_348811231908202_2070941275_n.jpg"/>
          <p:cNvPicPr>
            <a:picLocks noChangeAspect="1" noChangeArrowheads="1"/>
          </p:cNvPicPr>
          <p:nvPr/>
        </p:nvPicPr>
        <p:blipFill>
          <a:blip r:embed="rId2"/>
          <a:srcRect/>
          <a:stretch>
            <a:fillRect/>
          </a:stretch>
        </p:blipFill>
        <p:spPr bwMode="auto">
          <a:xfrm>
            <a:off x="1524000" y="0"/>
            <a:ext cx="9146948" cy="6858000"/>
          </a:xfrm>
          <a:prstGeom prst="rect">
            <a:avLst/>
          </a:prstGeom>
          <a:noFill/>
        </p:spPr>
      </p:pic>
      <p:sp>
        <p:nvSpPr>
          <p:cNvPr id="5" name="Title 1"/>
          <p:cNvSpPr txBox="1">
            <a:spLocks/>
          </p:cNvSpPr>
          <p:nvPr/>
        </p:nvSpPr>
        <p:spPr>
          <a:xfrm>
            <a:off x="1524000" y="0"/>
            <a:ext cx="9144000" cy="1570038"/>
          </a:xfrm>
          <a:prstGeom prst="rect">
            <a:avLst/>
          </a:prstGeom>
        </p:spPr>
        <p:txBody>
          <a:bodyPr vert="horz" lIns="91440" tIns="45720" rIns="91440" bIns="45720" rtlCol="0" anchor="ctr">
            <a:noAutofit/>
          </a:bodyPr>
          <a:lstStyle/>
          <a:p>
            <a:pPr algn="ctr" defTabSz="914400">
              <a:spcBef>
                <a:spcPct val="0"/>
              </a:spcBef>
              <a:defRPr/>
            </a:pPr>
            <a:r>
              <a:rPr lang="id-ID" sz="5400" b="1" dirty="0">
                <a:solidFill>
                  <a:schemeClr val="bg1"/>
                </a:solidFill>
                <a:latin typeface="+mj-lt"/>
                <a:ea typeface="+mj-ea"/>
                <a:cs typeface="+mj-cs"/>
              </a:rPr>
              <a:t>17. GAYA BAHASA MENANTANG</a:t>
            </a:r>
            <a:endParaRPr lang="id-ID" sz="5400" b="1" dirty="0">
              <a:solidFill>
                <a:schemeClr val="bg1"/>
              </a:solidFill>
              <a:latin typeface="+mj-lt"/>
              <a:ea typeface="+mj-ea"/>
              <a:cs typeface="+mj-cs"/>
            </a:endParaRPr>
          </a:p>
        </p:txBody>
      </p:sp>
      <p:sp>
        <p:nvSpPr>
          <p:cNvPr id="6" name="TextBox 5"/>
          <p:cNvSpPr txBox="1"/>
          <p:nvPr/>
        </p:nvSpPr>
        <p:spPr>
          <a:xfrm>
            <a:off x="1524000" y="3071811"/>
            <a:ext cx="9144000" cy="3170099"/>
          </a:xfrm>
          <a:prstGeom prst="rect">
            <a:avLst/>
          </a:prstGeom>
          <a:noFill/>
        </p:spPr>
        <p:txBody>
          <a:bodyPr wrap="square" rtlCol="0">
            <a:spAutoFit/>
          </a:bodyPr>
          <a:lstStyle/>
          <a:p>
            <a:pPr algn="ctr"/>
            <a:r>
              <a:rPr lang="id-ID" sz="4000" b="1" dirty="0">
                <a:solidFill>
                  <a:schemeClr val="bg1"/>
                </a:solidFill>
              </a:rPr>
              <a:t>“AYO KALAU BERANI </a:t>
            </a:r>
          </a:p>
          <a:p>
            <a:pPr algn="ctr"/>
            <a:r>
              <a:rPr lang="id-ID" sz="4000" b="1" dirty="0">
                <a:solidFill>
                  <a:schemeClr val="bg1"/>
                </a:solidFill>
              </a:rPr>
              <a:t>SANA NYURI LAGI”</a:t>
            </a:r>
          </a:p>
          <a:p>
            <a:pPr algn="ctr"/>
            <a:endParaRPr lang="id-ID" sz="4000" b="1" dirty="0">
              <a:solidFill>
                <a:schemeClr val="bg1"/>
              </a:solidFill>
            </a:endParaRPr>
          </a:p>
          <a:p>
            <a:pPr algn="ctr"/>
            <a:r>
              <a:rPr lang="id-ID" sz="4000" b="1" dirty="0">
                <a:solidFill>
                  <a:schemeClr val="bg1"/>
                </a:solidFill>
              </a:rPr>
              <a:t>“SANA MINGGAT LAGI</a:t>
            </a:r>
          </a:p>
          <a:p>
            <a:pPr algn="ctr"/>
            <a:r>
              <a:rPr lang="id-ID" sz="4000" b="1" dirty="0">
                <a:solidFill>
                  <a:schemeClr val="bg1"/>
                </a:solidFill>
              </a:rPr>
              <a:t>NGGAK USAH PULANG SEKALIAN”</a:t>
            </a:r>
            <a:endParaRPr lang="id-ID" sz="4000" b="1" dirty="0">
              <a:solidFill>
                <a:schemeClr val="bg1"/>
              </a:solidFill>
            </a:endParaRPr>
          </a:p>
        </p:txBody>
      </p:sp>
    </p:spTree>
    <p:extLst>
      <p:ext uri="{BB962C8B-B14F-4D97-AF65-F5344CB8AC3E}">
        <p14:creationId xmlns:p14="http://schemas.microsoft.com/office/powerpoint/2010/main" val="13594017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photos-b.ak.fbcdn.net/hphotos-ak-ash3/941373_348537885268870_517320422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6" name="Rectangle 5"/>
          <p:cNvSpPr/>
          <p:nvPr/>
        </p:nvSpPr>
        <p:spPr>
          <a:xfrm>
            <a:off x="1522548" y="1"/>
            <a:ext cx="9145453" cy="6740307"/>
          </a:xfrm>
          <a:prstGeom prst="rect">
            <a:avLst/>
          </a:prstGeom>
          <a:noFill/>
        </p:spPr>
        <p:txBody>
          <a:bodyPr wrap="square" lIns="91440" tIns="45720" rIns="91440" bIns="45720">
            <a:spAutoFit/>
          </a:bodyPr>
          <a:lstStyle/>
          <a:p>
            <a:pPr algn="ctr"/>
            <a:r>
              <a:rPr lang="id-ID" sz="5400" b="1" dirty="0">
                <a:ln w="1905"/>
                <a:solidFill>
                  <a:srgbClr val="FF0000"/>
                </a:solidFill>
                <a:effectLst>
                  <a:innerShdw blurRad="69850" dist="43180" dir="5400000">
                    <a:srgbClr val="000000">
                      <a:alpha val="65000"/>
                    </a:srgbClr>
                  </a:innerShdw>
                </a:effectLst>
              </a:rPr>
              <a:t>MENUTUP </a:t>
            </a:r>
          </a:p>
          <a:p>
            <a:pPr algn="ctr"/>
            <a:r>
              <a:rPr lang="id-ID" sz="5400" b="1" dirty="0">
                <a:ln w="1905"/>
                <a:solidFill>
                  <a:srgbClr val="FF0000"/>
                </a:solidFill>
                <a:effectLst>
                  <a:innerShdw blurRad="69850" dist="43180" dir="5400000">
                    <a:srgbClr val="000000">
                      <a:alpha val="65000"/>
                    </a:srgbClr>
                  </a:innerShdw>
                </a:effectLst>
              </a:rPr>
              <a:t>PINTU PERUBAHAN</a:t>
            </a:r>
          </a:p>
          <a:p>
            <a:pPr algn="ctr"/>
            <a:endParaRPr lang="id-ID" sz="5400" b="1" dirty="0">
              <a:ln w="1905"/>
              <a:solidFill>
                <a:srgbClr val="FF0000"/>
              </a:solidFill>
              <a:effectLst>
                <a:innerShdw blurRad="69850" dist="43180" dir="5400000">
                  <a:srgbClr val="000000">
                    <a:alpha val="65000"/>
                  </a:srgbClr>
                </a:innerShdw>
              </a:effectLst>
            </a:endParaRPr>
          </a:p>
          <a:p>
            <a:pPr algn="ctr"/>
            <a:endParaRPr lang="id-ID" sz="5400" b="1" dirty="0">
              <a:ln w="1905"/>
              <a:solidFill>
                <a:srgbClr val="FF0000"/>
              </a:solidFill>
              <a:effectLst>
                <a:innerShdw blurRad="69850" dist="43180" dir="5400000">
                  <a:srgbClr val="000000">
                    <a:alpha val="65000"/>
                  </a:srgbClr>
                </a:innerShdw>
              </a:effectLst>
            </a:endParaRPr>
          </a:p>
          <a:p>
            <a:pPr algn="ctr"/>
            <a:endParaRPr lang="id-ID" sz="5400" b="1" dirty="0">
              <a:ln w="1905"/>
              <a:solidFill>
                <a:srgbClr val="FF0000"/>
              </a:solidFill>
              <a:effectLst>
                <a:innerShdw blurRad="69850" dist="43180" dir="5400000">
                  <a:srgbClr val="000000">
                    <a:alpha val="65000"/>
                  </a:srgbClr>
                </a:innerShdw>
              </a:effectLst>
            </a:endParaRPr>
          </a:p>
          <a:p>
            <a:pPr algn="ctr"/>
            <a:endParaRPr lang="id-ID" sz="5400" b="1" dirty="0">
              <a:ln w="1905"/>
              <a:solidFill>
                <a:srgbClr val="FF0000"/>
              </a:solidFill>
              <a:effectLst>
                <a:innerShdw blurRad="69850" dist="43180" dir="5400000">
                  <a:srgbClr val="000000">
                    <a:alpha val="65000"/>
                  </a:srgbClr>
                </a:innerShdw>
              </a:effectLst>
            </a:endParaRPr>
          </a:p>
          <a:p>
            <a:pPr algn="ctr"/>
            <a:r>
              <a:rPr lang="id-ID" sz="5400" b="1" dirty="0">
                <a:ln w="1905"/>
                <a:solidFill>
                  <a:srgbClr val="FF0000"/>
                </a:solidFill>
                <a:effectLst>
                  <a:innerShdw blurRad="69850" dist="43180" dir="5400000">
                    <a:srgbClr val="000000">
                      <a:alpha val="65000"/>
                    </a:srgbClr>
                  </a:innerShdw>
                </a:effectLst>
              </a:rPr>
              <a:t>MENUTUP </a:t>
            </a:r>
          </a:p>
          <a:p>
            <a:pPr algn="ctr"/>
            <a:r>
              <a:rPr lang="id-ID" sz="5400" b="1" dirty="0">
                <a:ln w="1905"/>
                <a:solidFill>
                  <a:srgbClr val="FF0000"/>
                </a:solidFill>
                <a:effectLst>
                  <a:innerShdw blurRad="69850" dist="43180" dir="5400000">
                    <a:srgbClr val="000000">
                      <a:alpha val="65000"/>
                    </a:srgbClr>
                  </a:innerShdw>
                </a:effectLst>
              </a:rPr>
              <a:t>PINTU KOMUNIKASI</a:t>
            </a:r>
            <a:endParaRPr lang="en-US" sz="5400" b="1" dirty="0">
              <a:ln w="1905"/>
              <a:solidFill>
                <a:srgbClr val="FF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1750844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e.ak.fbcdn.net/hphotos-ak-ash4/310001_348483981940927_404266330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24000" y="0"/>
            <a:ext cx="9144000" cy="5909310"/>
          </a:xfrm>
          <a:prstGeom prst="rect">
            <a:avLst/>
          </a:prstGeom>
          <a:noFill/>
        </p:spPr>
        <p:txBody>
          <a:bodyPr wrap="square" lIns="91440" tIns="45720" rIns="91440" bIns="45720">
            <a:spAutoFit/>
          </a:bodyPr>
          <a:lstStyle/>
          <a:p>
            <a:pPr algn="ctr"/>
            <a:r>
              <a:rPr lang="id-ID"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“MULAI SEKARANG </a:t>
            </a:r>
          </a:p>
          <a:p>
            <a:pPr algn="ctr"/>
            <a:r>
              <a:rPr lang="id-ID"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KALAU PERGI </a:t>
            </a:r>
          </a:p>
          <a:p>
            <a:pPr algn="ctr"/>
            <a:r>
              <a:rPr lang="id-ID"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HARUS PAMITAN”</a:t>
            </a:r>
          </a:p>
          <a:p>
            <a:pPr algn="ctr"/>
            <a:endParaRPr lang="id-ID"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endParaRPr>
          </a:p>
          <a:p>
            <a:pPr algn="ctr"/>
            <a:r>
              <a:rPr lang="id-ID"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“MULAI SEKARANG </a:t>
            </a:r>
          </a:p>
          <a:p>
            <a:pPr algn="ctr"/>
            <a:r>
              <a:rPr lang="id-ID"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HARUS JUJUR</a:t>
            </a:r>
          </a:p>
          <a:p>
            <a:pPr algn="ctr"/>
            <a:r>
              <a:rPr lang="id-ID"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rPr>
              <a:t>KALAU INGIN APA AJA”</a:t>
            </a:r>
            <a:endParaRPr lang="en-US" sz="5400" b="1" dirty="0">
              <a:ln w="17780" cmpd="sng">
                <a:solidFill>
                  <a:schemeClr val="accent1">
                    <a:tint val="3000"/>
                  </a:schemeClr>
                </a:solidFill>
                <a:prstDash val="solid"/>
                <a:miter lim="800000"/>
              </a:ln>
              <a:solidFill>
                <a:srgbClr val="FF0000"/>
              </a:soli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8668624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g.ak.fbcdn.net/hphotos-ak-ash4/3587_347838772005448_231166151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24000" y="0"/>
            <a:ext cx="9144000" cy="3416320"/>
          </a:xfrm>
          <a:prstGeom prst="rect">
            <a:avLst/>
          </a:prstGeom>
          <a:noFill/>
        </p:spPr>
        <p:txBody>
          <a:bodyPr wrap="square" lIns="91440" tIns="45720" rIns="91440" bIns="45720">
            <a:spAutoFit/>
          </a:bodyPr>
          <a:lstStyle/>
          <a:p>
            <a:pPr algn="ctr"/>
            <a:r>
              <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18. GAYA BAHASA SCORE</a:t>
            </a:r>
          </a:p>
          <a:p>
            <a:pPr algn="ctr"/>
            <a:endParaRPr lang="id-I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id-ID" sz="5400" b="1" dirty="0">
                <a:ln w="1905"/>
                <a:solidFill>
                  <a:srgbClr val="FFFF00"/>
                </a:solidFill>
                <a:effectLst>
                  <a:innerShdw blurRad="69850" dist="43180" dir="5400000">
                    <a:srgbClr val="000000">
                      <a:alpha val="65000"/>
                    </a:srgbClr>
                  </a:innerShdw>
                </a:effectLst>
              </a:rPr>
              <a:t>“SATU....DUA...AWAS LHO KALAU AMPE TIGA...!”</a:t>
            </a:r>
            <a:endParaRPr lang="en-US" sz="5400" b="1" dirty="0">
              <a:ln w="1905"/>
              <a:solidFill>
                <a:srgbClr val="FFFF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4340464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g.ak.fbcdn.net/hphotos-ak-ash4/255641_347314025391256_1838972753_n.jpg"/>
          <p:cNvPicPr>
            <a:picLocks noChangeAspect="1" noChangeArrowheads="1"/>
          </p:cNvPicPr>
          <p:nvPr/>
        </p:nvPicPr>
        <p:blipFill>
          <a:blip r:embed="rId2"/>
          <a:srcRect/>
          <a:stretch>
            <a:fillRect/>
          </a:stretch>
        </p:blipFill>
        <p:spPr bwMode="auto">
          <a:xfrm>
            <a:off x="1524000" y="1"/>
            <a:ext cx="9144000" cy="6858001"/>
          </a:xfrm>
          <a:prstGeom prst="rect">
            <a:avLst/>
          </a:prstGeom>
          <a:noFill/>
        </p:spPr>
      </p:pic>
      <p:sp>
        <p:nvSpPr>
          <p:cNvPr id="5" name="Rectangle 4"/>
          <p:cNvSpPr/>
          <p:nvPr/>
        </p:nvSpPr>
        <p:spPr>
          <a:xfrm>
            <a:off x="1524000" y="1"/>
            <a:ext cx="9144000" cy="6740307"/>
          </a:xfrm>
          <a:prstGeom prst="rect">
            <a:avLst/>
          </a:prstGeom>
          <a:noFill/>
        </p:spPr>
        <p:txBody>
          <a:bodyPr wrap="square" lIns="91440" tIns="45720" rIns="91440" bIns="45720">
            <a:spAutoFit/>
          </a:bodyPr>
          <a:lstStyle/>
          <a:p>
            <a:pPr algn="ctr"/>
            <a:r>
              <a:rPr lang="id-ID"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rPr>
              <a:t>MELEGALKAN </a:t>
            </a:r>
          </a:p>
          <a:p>
            <a:pPr algn="ctr"/>
            <a:r>
              <a:rPr lang="id-ID"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rPr>
              <a:t>KESALAHAN PERTAMA </a:t>
            </a:r>
          </a:p>
          <a:p>
            <a:pPr algn="ctr"/>
            <a:r>
              <a:rPr lang="id-ID"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rPr>
              <a:t>DAN KEDUA</a:t>
            </a:r>
          </a:p>
          <a:p>
            <a:pPr algn="ctr"/>
            <a:endParaRPr lang="id-ID"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endParaRPr>
          </a:p>
          <a:p>
            <a:pPr algn="ctr"/>
            <a:endParaRPr lang="id-ID"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endParaRPr>
          </a:p>
          <a:p>
            <a:pPr algn="ctr"/>
            <a:endParaRPr lang="id-ID"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endParaRPr>
          </a:p>
          <a:p>
            <a:pPr algn="ctr"/>
            <a:r>
              <a:rPr lang="id-ID"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rPr>
              <a:t>BENCI MATEMATIKA/ </a:t>
            </a:r>
          </a:p>
          <a:p>
            <a:pPr algn="ctr"/>
            <a:r>
              <a:rPr lang="id-ID"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rPr>
              <a:t>ANGKA-ANGKA</a:t>
            </a:r>
            <a:endParaRPr lang="en-US" sz="5400"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15978689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a.ak.fbcdn.net/hphotos-ak-ash3/942542_347091698746822_641044908_n.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5" name="Rectangle 4"/>
          <p:cNvSpPr/>
          <p:nvPr/>
        </p:nvSpPr>
        <p:spPr>
          <a:xfrm>
            <a:off x="1524000" y="1"/>
            <a:ext cx="9144000" cy="2585323"/>
          </a:xfrm>
          <a:prstGeom prst="rect">
            <a:avLst/>
          </a:prstGeom>
          <a:noFill/>
        </p:spPr>
        <p:txBody>
          <a:bodyPr wrap="square" lIns="91440" tIns="45720" rIns="91440" bIns="45720">
            <a:spAutoFit/>
          </a:bodyPr>
          <a:lstStyle/>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“JADI KESALAHAN INI</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TIDAK PERLU DIULANGI LAGI</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APAKAH KAMU MENGERTI?”</a:t>
            </a:r>
            <a:endParaRPr lang="en-US"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4203622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3122" y="0"/>
            <a:ext cx="2338878" cy="6857999"/>
          </a:xfrm>
          <a:solidFill>
            <a:srgbClr val="FFFF00"/>
          </a:solidFill>
        </p:spPr>
        <p:txBody>
          <a:bodyPr>
            <a:normAutofit/>
          </a:bodyPr>
          <a:lstStyle/>
          <a:p>
            <a:pPr algn="ctr"/>
            <a:r>
              <a:rPr lang="id-ID" sz="2400" b="1" dirty="0"/>
              <a:t>KELOMPOK </a:t>
            </a:r>
            <a:r>
              <a:rPr lang="id-ID" sz="2400" b="1" dirty="0" smtClean="0"/>
              <a:t>19</a:t>
            </a:r>
            <a:br>
              <a:rPr lang="id-ID" sz="2400" b="1" dirty="0" smtClean="0"/>
            </a:br>
            <a:r>
              <a:rPr lang="id-ID" sz="2400" b="1" dirty="0"/>
              <a:t/>
            </a:r>
            <a:br>
              <a:rPr lang="id-ID" sz="2400" b="1" dirty="0"/>
            </a:br>
            <a:r>
              <a:rPr lang="id-ID" sz="2400" b="1" dirty="0" smtClean="0"/>
              <a:t/>
            </a:r>
            <a:br>
              <a:rPr lang="id-ID" sz="2400" b="1" dirty="0" smtClean="0"/>
            </a:br>
            <a:r>
              <a:rPr lang="id-ID" sz="2400" b="1" dirty="0" smtClean="0"/>
              <a:t>PERSUNGUTAN</a:t>
            </a:r>
            <a:br>
              <a:rPr lang="id-ID" sz="2400" b="1" dirty="0" smtClean="0"/>
            </a:br>
            <a:r>
              <a:rPr lang="id-ID" sz="2400" b="1" dirty="0"/>
              <a:t/>
            </a:r>
            <a:br>
              <a:rPr lang="id-ID" sz="2400" b="1" dirty="0"/>
            </a:br>
            <a:r>
              <a:rPr lang="id-ID" sz="2400" b="1" dirty="0" smtClean="0"/>
              <a:t> </a:t>
            </a:r>
            <a:br>
              <a:rPr lang="id-ID" sz="2400" b="1" dirty="0" smtClean="0"/>
            </a:br>
            <a:r>
              <a:rPr lang="id-ID" sz="2400" b="1" dirty="0" smtClean="0"/>
              <a:t>VS</a:t>
            </a:r>
            <a:br>
              <a:rPr lang="id-ID" sz="2400" b="1" dirty="0" smtClean="0"/>
            </a:br>
            <a:r>
              <a:rPr lang="id-ID" sz="2400" b="1" dirty="0"/>
              <a:t/>
            </a:r>
            <a:br>
              <a:rPr lang="id-ID" sz="2400" b="1" dirty="0"/>
            </a:br>
            <a:r>
              <a:rPr lang="id-ID" sz="2400" b="1" dirty="0" smtClean="0"/>
              <a:t/>
            </a:r>
            <a:br>
              <a:rPr lang="id-ID" sz="2400" b="1" dirty="0" smtClean="0"/>
            </a:br>
            <a:r>
              <a:rPr lang="id-ID" sz="2400" b="1" dirty="0" smtClean="0"/>
              <a:t> UCAPAN SYUKUR</a:t>
            </a:r>
            <a:endParaRPr lang="id-ID" sz="2400" b="1" dirty="0"/>
          </a:p>
        </p:txBody>
      </p:sp>
      <p:pic>
        <p:nvPicPr>
          <p:cNvPr id="11270" name="Picture 6" descr="Hasil gambar untuk JOSHUA AND KAL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5312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5107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asil gambar untuk PEGUNUNGAN TENG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944" y="-26072"/>
            <a:ext cx="11032901" cy="68840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236449" y="-26072"/>
            <a:ext cx="9847889" cy="923330"/>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19. GAYA BAHASA PERSUNGUTAN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1450529483"/>
              </p:ext>
            </p:extLst>
          </p:nvPr>
        </p:nvGraphicFramePr>
        <p:xfrm>
          <a:off x="1648495" y="1570909"/>
          <a:ext cx="8925059" cy="4636395"/>
        </p:xfrm>
        <a:graphic>
          <a:graphicData uri="http://schemas.openxmlformats.org/drawingml/2006/table">
            <a:tbl>
              <a:tblPr>
                <a:tableStyleId>{5C22544A-7EE6-4342-B048-85BDC9FD1C3A}</a:tableStyleId>
              </a:tblPr>
              <a:tblGrid>
                <a:gridCol w="8925059"/>
              </a:tblGrid>
              <a:tr h="1144789">
                <a:tc>
                  <a:txBody>
                    <a:bodyPr/>
                    <a:lstStyle/>
                    <a:p>
                      <a:pPr algn="l" fontAlgn="b"/>
                      <a:r>
                        <a:rPr lang="id-ID" sz="3200" u="none" strike="noStrike" dirty="0" smtClean="0">
                          <a:effectLst/>
                        </a:rPr>
                        <a:t>“Mama </a:t>
                      </a:r>
                      <a:r>
                        <a:rPr lang="id-ID" sz="3200" u="none" strike="noStrike" dirty="0">
                          <a:effectLst/>
                        </a:rPr>
                        <a:t>ini nak, sudah ngga tahu lagi harus bagaimana</a:t>
                      </a:r>
                      <a:endParaRPr lang="id-ID" sz="3200" b="0" i="0" u="none" strike="noStrike" dirty="0">
                        <a:solidFill>
                          <a:srgbClr val="000000"/>
                        </a:solidFill>
                        <a:effectLst/>
                        <a:latin typeface="Calibri" panose="020F0502020204030204" pitchFamily="34" charset="0"/>
                      </a:endParaRPr>
                    </a:p>
                  </a:txBody>
                  <a:tcPr marL="9525" marR="9525" marT="9525" marB="0" anchor="b"/>
                </a:tc>
              </a:tr>
              <a:tr h="1144789">
                <a:tc>
                  <a:txBody>
                    <a:bodyPr/>
                    <a:lstStyle/>
                    <a:p>
                      <a:pPr algn="l" fontAlgn="b"/>
                      <a:r>
                        <a:rPr lang="id-ID" sz="3200" u="none" strike="noStrike" dirty="0" smtClean="0">
                          <a:effectLst/>
                        </a:rPr>
                        <a:t>nggak </a:t>
                      </a:r>
                      <a:r>
                        <a:rPr lang="id-ID" sz="3200" u="none" strike="noStrike" dirty="0">
                          <a:effectLst/>
                        </a:rPr>
                        <a:t>punya uang untuk ngeleskan kamu pelajaran</a:t>
                      </a:r>
                      <a:endParaRPr lang="id-ID" sz="3200" b="0" i="0" u="none" strike="noStrike" dirty="0">
                        <a:solidFill>
                          <a:srgbClr val="000000"/>
                        </a:solidFill>
                        <a:effectLst/>
                        <a:latin typeface="Calibri" panose="020F0502020204030204" pitchFamily="34" charset="0"/>
                      </a:endParaRPr>
                    </a:p>
                  </a:txBody>
                  <a:tcPr marL="9525" marR="9525" marT="9525" marB="0" anchor="b"/>
                </a:tc>
              </a:tr>
              <a:tr h="1144789">
                <a:tc>
                  <a:txBody>
                    <a:bodyPr/>
                    <a:lstStyle/>
                    <a:p>
                      <a:pPr algn="l" fontAlgn="b"/>
                      <a:r>
                        <a:rPr lang="id-ID" sz="3200" u="none" strike="noStrike">
                          <a:effectLst/>
                        </a:rPr>
                        <a:t>Nggak punya tabungan untuk biaya kuliahmu kelak</a:t>
                      </a:r>
                      <a:endParaRPr lang="id-ID" sz="3200" b="0" i="0" u="none" strike="noStrike">
                        <a:solidFill>
                          <a:srgbClr val="000000"/>
                        </a:solidFill>
                        <a:effectLst/>
                        <a:latin typeface="Calibri" panose="020F0502020204030204" pitchFamily="34" charset="0"/>
                      </a:endParaRPr>
                    </a:p>
                  </a:txBody>
                  <a:tcPr marL="9525" marR="9525" marT="9525" marB="0" anchor="b"/>
                </a:tc>
              </a:tr>
              <a:tr h="1202028">
                <a:tc>
                  <a:txBody>
                    <a:bodyPr/>
                    <a:lstStyle/>
                    <a:p>
                      <a:pPr algn="l" fontAlgn="b"/>
                      <a:r>
                        <a:rPr lang="id-ID" sz="3200" u="none" strike="noStrike" dirty="0">
                          <a:effectLst/>
                        </a:rPr>
                        <a:t>trus tokonya papa juga sepi </a:t>
                      </a:r>
                      <a:r>
                        <a:rPr lang="id-ID" sz="3200" u="none" strike="noStrike" dirty="0" smtClean="0">
                          <a:effectLst/>
                        </a:rPr>
                        <a:t>terus-terusan”</a:t>
                      </a:r>
                      <a:endParaRPr lang="id-ID" sz="32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17339220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asil gambar untuk PEGUNUNGAN TENG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944" y="-26072"/>
            <a:ext cx="11032901" cy="68840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164271" y="-26072"/>
            <a:ext cx="3992248" cy="923330"/>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AKIBATNYA...</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2" name="Table 1"/>
          <p:cNvGraphicFramePr>
            <a:graphicFrameLocks noGrp="1"/>
          </p:cNvGraphicFramePr>
          <p:nvPr>
            <p:extLst>
              <p:ext uri="{D42A27DB-BD31-4B8C-83A1-F6EECF244321}">
                <p14:modId xmlns:p14="http://schemas.microsoft.com/office/powerpoint/2010/main" val="2601630337"/>
              </p:ext>
            </p:extLst>
          </p:nvPr>
        </p:nvGraphicFramePr>
        <p:xfrm>
          <a:off x="1207037" y="4186305"/>
          <a:ext cx="10126372" cy="2457450"/>
        </p:xfrm>
        <a:graphic>
          <a:graphicData uri="http://schemas.openxmlformats.org/drawingml/2006/table">
            <a:tbl>
              <a:tblPr>
                <a:tableStyleId>{5C22544A-7EE6-4342-B048-85BDC9FD1C3A}</a:tableStyleId>
              </a:tblPr>
              <a:tblGrid>
                <a:gridCol w="10126372"/>
              </a:tblGrid>
              <a:tr h="650920">
                <a:tc>
                  <a:txBody>
                    <a:bodyPr/>
                    <a:lstStyle/>
                    <a:p>
                      <a:pPr algn="ctr" fontAlgn="b"/>
                      <a:r>
                        <a:rPr lang="id-ID" sz="4000" u="none" strike="noStrike" dirty="0">
                          <a:effectLst/>
                        </a:rPr>
                        <a:t>Anak bertumbuh menjadi anak </a:t>
                      </a:r>
                      <a:endParaRPr lang="id-ID" sz="4000" u="none" strike="noStrike" dirty="0" smtClean="0">
                        <a:effectLst/>
                      </a:endParaRPr>
                    </a:p>
                    <a:p>
                      <a:pPr algn="ctr" fontAlgn="b"/>
                      <a:r>
                        <a:rPr lang="id-ID" sz="4000" u="none" strike="noStrike" dirty="0" smtClean="0">
                          <a:effectLst/>
                        </a:rPr>
                        <a:t>yang </a:t>
                      </a:r>
                      <a:r>
                        <a:rPr lang="id-ID" sz="4000" u="none" strike="noStrike" dirty="0">
                          <a:effectLst/>
                        </a:rPr>
                        <a:t>tidak bisa</a:t>
                      </a:r>
                      <a:endParaRPr lang="id-ID" sz="4000" b="0" i="0" u="none" strike="noStrike" dirty="0">
                        <a:solidFill>
                          <a:srgbClr val="000000"/>
                        </a:solidFill>
                        <a:effectLst/>
                        <a:latin typeface="Calibri" panose="020F0502020204030204" pitchFamily="34" charset="0"/>
                      </a:endParaRPr>
                    </a:p>
                  </a:txBody>
                  <a:tcPr marL="9525" marR="9525" marT="9525" marB="0" anchor="b"/>
                </a:tc>
              </a:tr>
              <a:tr h="1043189">
                <a:tc>
                  <a:txBody>
                    <a:bodyPr/>
                    <a:lstStyle/>
                    <a:p>
                      <a:pPr algn="ctr" fontAlgn="b"/>
                      <a:r>
                        <a:rPr lang="id-ID" sz="4000" u="none" strike="noStrike" dirty="0">
                          <a:effectLst/>
                        </a:rPr>
                        <a:t>mengucap syukur </a:t>
                      </a:r>
                      <a:endParaRPr lang="id-ID" sz="4000" u="none" strike="noStrike" dirty="0" smtClean="0">
                        <a:effectLst/>
                      </a:endParaRPr>
                    </a:p>
                    <a:p>
                      <a:pPr algn="ctr" fontAlgn="b"/>
                      <a:r>
                        <a:rPr lang="id-ID" sz="4000" u="none" strike="noStrike" dirty="0" smtClean="0">
                          <a:effectLst/>
                        </a:rPr>
                        <a:t>atas </a:t>
                      </a:r>
                      <a:r>
                        <a:rPr lang="id-ID" sz="4000" u="none" strike="noStrike" dirty="0">
                          <a:effectLst/>
                        </a:rPr>
                        <a:t>setiap berkat yang Tuhan berikan</a:t>
                      </a:r>
                      <a:endParaRPr lang="id-ID"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2131532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asil gambar untuk PEGUNUNGAN TENG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944" y="-26072"/>
            <a:ext cx="11032901" cy="68840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26072"/>
            <a:ext cx="12192000" cy="1754326"/>
          </a:xfrm>
          <a:prstGeom prst="rect">
            <a:avLst/>
          </a:prstGeom>
          <a:noFill/>
        </p:spPr>
        <p:txBody>
          <a:bodyPr wrap="squar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GANTI DENGAN GAYA BAHASA </a:t>
            </a:r>
          </a:p>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UCAPAN SYUKUR</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135844737"/>
              </p:ext>
            </p:extLst>
          </p:nvPr>
        </p:nvGraphicFramePr>
        <p:xfrm>
          <a:off x="1107582" y="1728254"/>
          <a:ext cx="10251584" cy="4917245"/>
        </p:xfrm>
        <a:graphic>
          <a:graphicData uri="http://schemas.openxmlformats.org/drawingml/2006/table">
            <a:tbl>
              <a:tblPr>
                <a:tableStyleId>{5C22544A-7EE6-4342-B048-85BDC9FD1C3A}</a:tableStyleId>
              </a:tblPr>
              <a:tblGrid>
                <a:gridCol w="10251584"/>
              </a:tblGrid>
              <a:tr h="543342">
                <a:tc>
                  <a:txBody>
                    <a:bodyPr/>
                    <a:lstStyle/>
                    <a:p>
                      <a:pPr algn="l" fontAlgn="b"/>
                      <a:r>
                        <a:rPr lang="fi-FI" sz="3200" u="none" strike="noStrike" dirty="0">
                          <a:effectLst/>
                        </a:rPr>
                        <a:t>Puji Tuhan, walaupun nggak les pelajaran</a:t>
                      </a:r>
                      <a:endParaRPr lang="fi-FI" sz="3200" b="0" i="0" u="none" strike="noStrike" dirty="0">
                        <a:solidFill>
                          <a:srgbClr val="000000"/>
                        </a:solidFill>
                        <a:effectLst/>
                        <a:latin typeface="Calibri" panose="020F0502020204030204" pitchFamily="34" charset="0"/>
                      </a:endParaRPr>
                    </a:p>
                  </a:txBody>
                  <a:tcPr marL="9525" marR="9525" marT="9525" marB="0" anchor="b"/>
                </a:tc>
              </a:tr>
              <a:tr h="543342">
                <a:tc>
                  <a:txBody>
                    <a:bodyPr/>
                    <a:lstStyle/>
                    <a:p>
                      <a:pPr algn="l" fontAlgn="b"/>
                      <a:r>
                        <a:rPr lang="id-ID" sz="3200" u="none" strike="noStrike" dirty="0">
                          <a:effectLst/>
                        </a:rPr>
                        <a:t>papa bisa bantu kamu di matematika ya nak</a:t>
                      </a:r>
                      <a:endParaRPr lang="id-ID" sz="3200" b="0" i="0" u="none" strike="noStrike" dirty="0">
                        <a:solidFill>
                          <a:srgbClr val="000000"/>
                        </a:solidFill>
                        <a:effectLst/>
                        <a:latin typeface="Calibri" panose="020F0502020204030204" pitchFamily="34" charset="0"/>
                      </a:endParaRPr>
                    </a:p>
                  </a:txBody>
                  <a:tcPr marL="9525" marR="9525" marT="9525" marB="0" anchor="b"/>
                </a:tc>
              </a:tr>
              <a:tr h="543342">
                <a:tc>
                  <a:txBody>
                    <a:bodyPr/>
                    <a:lstStyle/>
                    <a:p>
                      <a:pPr algn="l" fontAlgn="b"/>
                      <a:r>
                        <a:rPr lang="pl-PL" sz="3200" u="none" strike="noStrike">
                          <a:effectLst/>
                        </a:rPr>
                        <a:t>dan mama bisa bantu kamu di IPS</a:t>
                      </a:r>
                      <a:endParaRPr lang="pl-PL" sz="3200" b="0" i="0" u="none" strike="noStrike">
                        <a:solidFill>
                          <a:srgbClr val="000000"/>
                        </a:solidFill>
                        <a:effectLst/>
                        <a:latin typeface="Calibri" panose="020F0502020204030204" pitchFamily="34" charset="0"/>
                      </a:endParaRPr>
                    </a:p>
                  </a:txBody>
                  <a:tcPr marL="9525" marR="9525" marT="9525" marB="0" anchor="b"/>
                </a:tc>
              </a:tr>
              <a:tr h="543342">
                <a:tc>
                  <a:txBody>
                    <a:bodyPr/>
                    <a:lstStyle/>
                    <a:p>
                      <a:pPr algn="l" fontAlgn="b"/>
                      <a:r>
                        <a:rPr lang="id-ID" sz="3200" u="none" strike="noStrike" dirty="0">
                          <a:effectLst/>
                        </a:rPr>
                        <a:t>Meskipun papa mama belum sempat menabung untuk</a:t>
                      </a:r>
                      <a:endParaRPr lang="id-ID" sz="3200" b="0" i="0" u="none" strike="noStrike" dirty="0">
                        <a:solidFill>
                          <a:srgbClr val="000000"/>
                        </a:solidFill>
                        <a:effectLst/>
                        <a:latin typeface="Calibri" panose="020F0502020204030204" pitchFamily="34" charset="0"/>
                      </a:endParaRPr>
                    </a:p>
                  </a:txBody>
                  <a:tcPr marL="9525" marR="9525" marT="9525" marB="0" anchor="b"/>
                </a:tc>
              </a:tr>
              <a:tr h="543342">
                <a:tc>
                  <a:txBody>
                    <a:bodyPr/>
                    <a:lstStyle/>
                    <a:p>
                      <a:pPr algn="l" fontAlgn="b"/>
                      <a:r>
                        <a:rPr lang="id-ID" sz="3200" u="none" strike="noStrike">
                          <a:effectLst/>
                        </a:rPr>
                        <a:t>biaya kuliahmu kelak</a:t>
                      </a:r>
                      <a:endParaRPr lang="id-ID" sz="3200" b="0" i="0" u="none" strike="noStrike">
                        <a:solidFill>
                          <a:srgbClr val="000000"/>
                        </a:solidFill>
                        <a:effectLst/>
                        <a:latin typeface="Calibri" panose="020F0502020204030204" pitchFamily="34" charset="0"/>
                      </a:endParaRPr>
                    </a:p>
                  </a:txBody>
                  <a:tcPr marL="9525" marR="9525" marT="9525" marB="0" anchor="b"/>
                </a:tc>
              </a:tr>
              <a:tr h="543342">
                <a:tc>
                  <a:txBody>
                    <a:bodyPr/>
                    <a:lstStyle/>
                    <a:p>
                      <a:pPr algn="l" fontAlgn="b"/>
                      <a:r>
                        <a:rPr lang="id-ID" sz="3200" u="none" strike="noStrike">
                          <a:effectLst/>
                        </a:rPr>
                        <a:t>kita tetap bersyukur sekarang ini kamu masih bisa</a:t>
                      </a:r>
                      <a:endParaRPr lang="id-ID" sz="3200" b="0" i="0" u="none" strike="noStrike">
                        <a:solidFill>
                          <a:srgbClr val="000000"/>
                        </a:solidFill>
                        <a:effectLst/>
                        <a:latin typeface="Calibri" panose="020F0502020204030204" pitchFamily="34" charset="0"/>
                      </a:endParaRPr>
                    </a:p>
                  </a:txBody>
                  <a:tcPr marL="9525" marR="9525" marT="9525" marB="0" anchor="b"/>
                </a:tc>
              </a:tr>
              <a:tr h="543342">
                <a:tc>
                  <a:txBody>
                    <a:bodyPr/>
                    <a:lstStyle/>
                    <a:p>
                      <a:pPr algn="l" fontAlgn="b"/>
                      <a:r>
                        <a:rPr lang="id-ID" sz="3200" u="none" strike="noStrike">
                          <a:effectLst/>
                        </a:rPr>
                        <a:t>sekolah.</a:t>
                      </a:r>
                      <a:endParaRPr lang="id-ID" sz="3200" b="0" i="0" u="none" strike="noStrike">
                        <a:solidFill>
                          <a:srgbClr val="000000"/>
                        </a:solidFill>
                        <a:effectLst/>
                        <a:latin typeface="Calibri" panose="020F0502020204030204" pitchFamily="34" charset="0"/>
                      </a:endParaRPr>
                    </a:p>
                  </a:txBody>
                  <a:tcPr marL="9525" marR="9525" marT="9525" marB="0" anchor="b"/>
                </a:tc>
              </a:tr>
              <a:tr h="543342">
                <a:tc>
                  <a:txBody>
                    <a:bodyPr/>
                    <a:lstStyle/>
                    <a:p>
                      <a:pPr algn="l" fontAlgn="b"/>
                      <a:r>
                        <a:rPr lang="fi-FI" sz="3200" u="none" strike="noStrike">
                          <a:effectLst/>
                        </a:rPr>
                        <a:t>Puji Tuhan, toko papa masih dipercaya Tuhan untuk punya</a:t>
                      </a:r>
                      <a:endParaRPr lang="fi-FI" sz="3200" b="0" i="0" u="none" strike="noStrike">
                        <a:solidFill>
                          <a:srgbClr val="000000"/>
                        </a:solidFill>
                        <a:effectLst/>
                        <a:latin typeface="Calibri" panose="020F0502020204030204" pitchFamily="34" charset="0"/>
                      </a:endParaRPr>
                    </a:p>
                  </a:txBody>
                  <a:tcPr marL="9525" marR="9525" marT="9525" marB="0" anchor="b"/>
                </a:tc>
              </a:tr>
              <a:tr h="570509">
                <a:tc>
                  <a:txBody>
                    <a:bodyPr/>
                    <a:lstStyle/>
                    <a:p>
                      <a:pPr algn="l" fontAlgn="b"/>
                      <a:r>
                        <a:rPr lang="id-ID" sz="3200" u="none" strike="noStrike" dirty="0">
                          <a:effectLst/>
                        </a:rPr>
                        <a:t>pelanggan setia.</a:t>
                      </a:r>
                      <a:endParaRPr lang="id-ID" sz="32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37096831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asil gambar untuk PEGUNUNGAN TENG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944" y="-26072"/>
            <a:ext cx="11032901" cy="68840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277317" y="-26072"/>
            <a:ext cx="3766160" cy="923330"/>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HASILNYA....</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802384731"/>
              </p:ext>
            </p:extLst>
          </p:nvPr>
        </p:nvGraphicFramePr>
        <p:xfrm>
          <a:off x="1116883" y="1244958"/>
          <a:ext cx="10023341" cy="4904436"/>
        </p:xfrm>
        <a:graphic>
          <a:graphicData uri="http://schemas.openxmlformats.org/drawingml/2006/table">
            <a:tbl>
              <a:tblPr>
                <a:tableStyleId>{5C22544A-7EE6-4342-B048-85BDC9FD1C3A}</a:tableStyleId>
              </a:tblPr>
              <a:tblGrid>
                <a:gridCol w="10023341"/>
              </a:tblGrid>
              <a:tr h="918693">
                <a:tc>
                  <a:txBody>
                    <a:bodyPr/>
                    <a:lstStyle/>
                    <a:p>
                      <a:pPr algn="ctr" fontAlgn="b"/>
                      <a:r>
                        <a:rPr lang="id-ID" sz="4000" u="none" strike="noStrike" dirty="0">
                          <a:effectLst/>
                        </a:rPr>
                        <a:t>Anak bertumbuh menjadi </a:t>
                      </a:r>
                      <a:endParaRPr lang="id-ID" sz="4000" u="none" strike="noStrike" dirty="0" smtClean="0">
                        <a:effectLst/>
                      </a:endParaRPr>
                    </a:p>
                    <a:p>
                      <a:pPr algn="ctr" fontAlgn="b"/>
                      <a:r>
                        <a:rPr lang="id-ID" sz="4000" u="none" strike="noStrike" dirty="0" smtClean="0">
                          <a:effectLst/>
                        </a:rPr>
                        <a:t>anak </a:t>
                      </a:r>
                      <a:r>
                        <a:rPr lang="id-ID" sz="4000" u="none" strike="noStrike" dirty="0">
                          <a:effectLst/>
                        </a:rPr>
                        <a:t>yang selalu </a:t>
                      </a:r>
                      <a:endParaRPr lang="id-ID" sz="4000" u="none" strike="noStrike" dirty="0" smtClean="0">
                        <a:effectLst/>
                      </a:endParaRPr>
                    </a:p>
                    <a:p>
                      <a:pPr algn="ctr" fontAlgn="b"/>
                      <a:r>
                        <a:rPr lang="id-ID" sz="4000" u="none" strike="noStrike" dirty="0" smtClean="0">
                          <a:effectLst/>
                        </a:rPr>
                        <a:t>memberikan</a:t>
                      </a:r>
                      <a:endParaRPr lang="id-ID" sz="4000" b="0" i="0" u="none" strike="noStrike" dirty="0">
                        <a:solidFill>
                          <a:srgbClr val="000000"/>
                        </a:solidFill>
                        <a:effectLst/>
                        <a:latin typeface="Calibri" panose="020F0502020204030204" pitchFamily="34" charset="0"/>
                      </a:endParaRPr>
                    </a:p>
                  </a:txBody>
                  <a:tcPr marL="9525" marR="9525" marT="9525" marB="0" anchor="b"/>
                </a:tc>
              </a:tr>
              <a:tr h="918693">
                <a:tc>
                  <a:txBody>
                    <a:bodyPr/>
                    <a:lstStyle/>
                    <a:p>
                      <a:pPr algn="ctr" fontAlgn="b"/>
                      <a:r>
                        <a:rPr lang="id-ID" sz="4000" u="none" strike="noStrike" dirty="0">
                          <a:effectLst/>
                        </a:rPr>
                        <a:t>korban syukur kepada TUHAN.</a:t>
                      </a:r>
                      <a:endParaRPr lang="id-ID" sz="4000" b="0" i="0" u="none" strike="noStrike" dirty="0">
                        <a:solidFill>
                          <a:srgbClr val="000000"/>
                        </a:solidFill>
                        <a:effectLst/>
                        <a:latin typeface="Calibri" panose="020F0502020204030204" pitchFamily="34" charset="0"/>
                      </a:endParaRPr>
                    </a:p>
                  </a:txBody>
                  <a:tcPr marL="9525" marR="9525" marT="9525" marB="0" anchor="b"/>
                </a:tc>
              </a:tr>
              <a:tr h="918693">
                <a:tc>
                  <a:txBody>
                    <a:bodyPr/>
                    <a:lstStyle/>
                    <a:p>
                      <a:pPr algn="ctr" fontAlgn="b"/>
                      <a:r>
                        <a:rPr lang="id-ID" sz="4000" u="none" strike="noStrike" dirty="0">
                          <a:effectLst/>
                        </a:rPr>
                        <a:t>Dengan demikian tidak menjadi </a:t>
                      </a:r>
                      <a:endParaRPr lang="id-ID" sz="4000" u="none" strike="noStrike" dirty="0" smtClean="0">
                        <a:effectLst/>
                      </a:endParaRPr>
                    </a:p>
                    <a:p>
                      <a:pPr algn="ctr" fontAlgn="b"/>
                      <a:r>
                        <a:rPr lang="id-ID" sz="4000" u="none" strike="noStrike" dirty="0" smtClean="0">
                          <a:effectLst/>
                        </a:rPr>
                        <a:t>anak </a:t>
                      </a:r>
                      <a:r>
                        <a:rPr lang="id-ID" sz="4000" u="none" strike="noStrike" dirty="0">
                          <a:effectLst/>
                        </a:rPr>
                        <a:t>yang selalu </a:t>
                      </a:r>
                      <a:endParaRPr lang="id-ID" sz="4000" b="0" i="0" u="none" strike="noStrike" dirty="0">
                        <a:solidFill>
                          <a:srgbClr val="000000"/>
                        </a:solidFill>
                        <a:effectLst/>
                        <a:latin typeface="Calibri" panose="020F0502020204030204" pitchFamily="34" charset="0"/>
                      </a:endParaRPr>
                    </a:p>
                  </a:txBody>
                  <a:tcPr marL="9525" marR="9525" marT="9525" marB="0" anchor="b"/>
                </a:tc>
              </a:tr>
              <a:tr h="918693">
                <a:tc>
                  <a:txBody>
                    <a:bodyPr/>
                    <a:lstStyle/>
                    <a:p>
                      <a:pPr algn="ctr" fontAlgn="b"/>
                      <a:r>
                        <a:rPr lang="id-ID" sz="4000" u="none" strike="noStrike" dirty="0">
                          <a:effectLst/>
                        </a:rPr>
                        <a:t>menuntut semua serba nyaman.</a:t>
                      </a:r>
                      <a:endParaRPr lang="id-ID"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24722527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5235" y="0"/>
            <a:ext cx="3626765" cy="6858000"/>
          </a:xfrm>
          <a:solidFill>
            <a:srgbClr val="FFFF00"/>
          </a:solidFill>
        </p:spPr>
        <p:txBody>
          <a:bodyPr>
            <a:normAutofit/>
          </a:bodyPr>
          <a:lstStyle/>
          <a:p>
            <a:pPr algn="ctr"/>
            <a:r>
              <a:rPr lang="id-ID" sz="2400" b="1" dirty="0"/>
              <a:t>KELOMPOK </a:t>
            </a:r>
            <a:r>
              <a:rPr lang="id-ID" sz="2400" b="1" dirty="0" smtClean="0"/>
              <a:t>20</a:t>
            </a:r>
            <a:br>
              <a:rPr lang="id-ID" sz="2400" b="1" dirty="0" smtClean="0"/>
            </a:br>
            <a:r>
              <a:rPr lang="id-ID" sz="2400" b="1" dirty="0"/>
              <a:t/>
            </a:r>
            <a:br>
              <a:rPr lang="id-ID" sz="2400" b="1" dirty="0"/>
            </a:br>
            <a:r>
              <a:rPr lang="id-ID" sz="2400" b="1" dirty="0" smtClean="0"/>
              <a:t>PERTENGKARAN</a:t>
            </a:r>
            <a:br>
              <a:rPr lang="id-ID" sz="2400" b="1" dirty="0" smtClean="0"/>
            </a:br>
            <a:r>
              <a:rPr lang="id-ID" sz="2400" b="1" dirty="0"/>
              <a:t/>
            </a:r>
            <a:br>
              <a:rPr lang="id-ID" sz="2400" b="1" dirty="0"/>
            </a:br>
            <a:r>
              <a:rPr lang="id-ID" sz="2400" b="1" dirty="0" smtClean="0"/>
              <a:t> MENYINGKIRKAN</a:t>
            </a:r>
            <a:br>
              <a:rPr lang="id-ID" sz="2400" b="1" dirty="0" smtClean="0"/>
            </a:br>
            <a:r>
              <a:rPr lang="id-ID" sz="2400" b="1" dirty="0"/>
              <a:t/>
            </a:r>
            <a:br>
              <a:rPr lang="id-ID" sz="2400" b="1" dirty="0"/>
            </a:br>
            <a:r>
              <a:rPr lang="id-ID" sz="2400" b="1" dirty="0" smtClean="0"/>
              <a:t> </a:t>
            </a:r>
            <a:r>
              <a:rPr lang="id-ID" sz="2400" b="1" dirty="0"/>
              <a:t>RASA </a:t>
            </a:r>
            <a:r>
              <a:rPr lang="id-ID" sz="2400" b="1" dirty="0" smtClean="0"/>
              <a:t>NYAMAN</a:t>
            </a:r>
            <a:br>
              <a:rPr lang="id-ID" sz="2400" b="1" dirty="0" smtClean="0"/>
            </a:br>
            <a:r>
              <a:rPr lang="id-ID" sz="2400" b="1" dirty="0"/>
              <a:t/>
            </a:r>
            <a:br>
              <a:rPr lang="id-ID" sz="2400" b="1" dirty="0"/>
            </a:br>
            <a:r>
              <a:rPr lang="id-ID" sz="2400" b="1" dirty="0" smtClean="0"/>
              <a:t> </a:t>
            </a:r>
            <a:r>
              <a:rPr lang="id-ID" sz="2400" b="1" dirty="0"/>
              <a:t>TINGGAL </a:t>
            </a:r>
            <a:r>
              <a:rPr lang="id-ID" sz="2400" b="1" dirty="0" smtClean="0"/>
              <a:t/>
            </a:r>
            <a:br>
              <a:rPr lang="id-ID" sz="2400" b="1" dirty="0" smtClean="0"/>
            </a:br>
            <a:r>
              <a:rPr lang="id-ID" sz="2400" b="1" dirty="0"/>
              <a:t/>
            </a:r>
            <a:br>
              <a:rPr lang="id-ID" sz="2400" b="1" dirty="0"/>
            </a:br>
            <a:r>
              <a:rPr lang="id-ID" sz="2400" b="1" dirty="0" smtClean="0"/>
              <a:t>DI</a:t>
            </a:r>
            <a:br>
              <a:rPr lang="id-ID" sz="2400" b="1" dirty="0" smtClean="0"/>
            </a:br>
            <a:r>
              <a:rPr lang="id-ID" sz="2400" b="1" dirty="0"/>
              <a:t/>
            </a:r>
            <a:br>
              <a:rPr lang="id-ID" sz="2400" b="1" dirty="0"/>
            </a:br>
            <a:r>
              <a:rPr lang="id-ID" sz="2400" b="1" dirty="0" smtClean="0"/>
              <a:t> </a:t>
            </a:r>
            <a:r>
              <a:rPr lang="id-ID" sz="2400" b="1" dirty="0"/>
              <a:t>RUMAH</a:t>
            </a:r>
          </a:p>
        </p:txBody>
      </p:sp>
      <p:pic>
        <p:nvPicPr>
          <p:cNvPr id="16388" name="Picture 4" descr="Hasil gambar untuk PERTENGKARAN MAMA DAN ANA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907"/>
            <a:ext cx="8565235" cy="6898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6971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anau Toba - Inilah Cara Tak Biasa untuk Nikmati Lanskap Luar Biasa, Siap-siap Ogah Pul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449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994721" y="0"/>
            <a:ext cx="10197279" cy="923330"/>
          </a:xfrm>
          <a:prstGeom prst="rect">
            <a:avLst/>
          </a:prstGeom>
          <a:noFill/>
        </p:spPr>
        <p:txBody>
          <a:bodyPr wrap="none" lIns="91440" tIns="45720" rIns="91440" bIns="45720">
            <a:spAutoFit/>
          </a:bodyPr>
          <a:lstStyle/>
          <a:p>
            <a:pPr algn="ctr"/>
            <a:r>
              <a:rPr lang="id-ID"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20. GAYA BAHASA PERTENGKARAN</a:t>
            </a:r>
          </a:p>
        </p:txBody>
      </p:sp>
      <p:graphicFrame>
        <p:nvGraphicFramePr>
          <p:cNvPr id="5" name="Table 4"/>
          <p:cNvGraphicFramePr>
            <a:graphicFrameLocks noGrp="1"/>
          </p:cNvGraphicFramePr>
          <p:nvPr>
            <p:extLst>
              <p:ext uri="{D42A27DB-BD31-4B8C-83A1-F6EECF244321}">
                <p14:modId xmlns:p14="http://schemas.microsoft.com/office/powerpoint/2010/main" val="2561535867"/>
              </p:ext>
            </p:extLst>
          </p:nvPr>
        </p:nvGraphicFramePr>
        <p:xfrm>
          <a:off x="2189408" y="923330"/>
          <a:ext cx="9770772" cy="4017584"/>
        </p:xfrm>
        <a:graphic>
          <a:graphicData uri="http://schemas.openxmlformats.org/drawingml/2006/table">
            <a:tbl>
              <a:tblPr>
                <a:tableStyleId>{5C22544A-7EE6-4342-B048-85BDC9FD1C3A}</a:tableStyleId>
              </a:tblPr>
              <a:tblGrid>
                <a:gridCol w="9770772"/>
              </a:tblGrid>
              <a:tr h="780067">
                <a:tc>
                  <a:txBody>
                    <a:bodyPr/>
                    <a:lstStyle/>
                    <a:p>
                      <a:pPr algn="ctr" fontAlgn="b"/>
                      <a:r>
                        <a:rPr lang="id-ID" sz="4000" u="none" strike="noStrike" dirty="0">
                          <a:effectLst/>
                        </a:rPr>
                        <a:t>Ini semua gara-gara kamu nak</a:t>
                      </a:r>
                      <a:endParaRPr lang="id-ID" sz="4000" b="0" i="0" u="none" strike="noStrike" dirty="0">
                        <a:solidFill>
                          <a:srgbClr val="000000"/>
                        </a:solidFill>
                        <a:effectLst/>
                        <a:latin typeface="Calibri" panose="020F0502020204030204" pitchFamily="34" charset="0"/>
                      </a:endParaRPr>
                    </a:p>
                  </a:txBody>
                  <a:tcPr marL="9525" marR="9525" marT="9525" marB="0" anchor="b"/>
                </a:tc>
              </a:tr>
              <a:tr h="780067">
                <a:tc>
                  <a:txBody>
                    <a:bodyPr/>
                    <a:lstStyle/>
                    <a:p>
                      <a:pPr algn="ctr" fontAlgn="b"/>
                      <a:r>
                        <a:rPr lang="id-ID" sz="4000" u="none" strike="noStrike" dirty="0">
                          <a:effectLst/>
                        </a:rPr>
                        <a:t>Coba kalau kamu dari dulu </a:t>
                      </a:r>
                      <a:endParaRPr lang="id-ID" sz="4000" u="none" strike="noStrike" dirty="0" smtClean="0">
                        <a:effectLst/>
                      </a:endParaRPr>
                    </a:p>
                    <a:p>
                      <a:pPr algn="ctr" fontAlgn="b"/>
                      <a:r>
                        <a:rPr lang="id-ID" sz="4000" u="none" strike="noStrike" dirty="0" smtClean="0">
                          <a:effectLst/>
                        </a:rPr>
                        <a:t>nggak </a:t>
                      </a:r>
                      <a:r>
                        <a:rPr lang="id-ID" sz="4000" u="none" strike="noStrike" dirty="0">
                          <a:effectLst/>
                        </a:rPr>
                        <a:t>banyak bicara di kelas</a:t>
                      </a:r>
                      <a:endParaRPr lang="id-ID" sz="4000" b="0" i="0" u="none" strike="noStrike" dirty="0">
                        <a:solidFill>
                          <a:srgbClr val="000000"/>
                        </a:solidFill>
                        <a:effectLst/>
                        <a:latin typeface="Calibri" panose="020F0502020204030204" pitchFamily="34" charset="0"/>
                      </a:endParaRPr>
                    </a:p>
                  </a:txBody>
                  <a:tcPr marL="9525" marR="9525" marT="9525" marB="0" anchor="b"/>
                </a:tc>
              </a:tr>
              <a:tr h="780067">
                <a:tc>
                  <a:txBody>
                    <a:bodyPr/>
                    <a:lstStyle/>
                    <a:p>
                      <a:pPr algn="ctr" fontAlgn="b"/>
                      <a:r>
                        <a:rPr lang="fi-FI" sz="4000" u="none" strike="noStrike">
                          <a:effectLst/>
                        </a:rPr>
                        <a:t>kamu pasti nggak seperti ini nilainya</a:t>
                      </a:r>
                      <a:endParaRPr lang="fi-FI" sz="4000" b="0" i="0" u="none" strike="noStrike">
                        <a:solidFill>
                          <a:srgbClr val="000000"/>
                        </a:solidFill>
                        <a:effectLst/>
                        <a:latin typeface="Calibri" panose="020F0502020204030204" pitchFamily="34" charset="0"/>
                      </a:endParaRPr>
                    </a:p>
                  </a:txBody>
                  <a:tcPr marL="9525" marR="9525" marT="9525" marB="0" anchor="b"/>
                </a:tc>
              </a:tr>
              <a:tr h="819071">
                <a:tc>
                  <a:txBody>
                    <a:bodyPr/>
                    <a:lstStyle/>
                    <a:p>
                      <a:pPr algn="ctr" fontAlgn="b"/>
                      <a:r>
                        <a:rPr lang="id-ID" sz="4000" u="none" strike="noStrike" dirty="0">
                          <a:effectLst/>
                        </a:rPr>
                        <a:t>Ini semua salahmu, kamu memang mengecewakan</a:t>
                      </a:r>
                      <a:endParaRPr lang="id-ID"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0606569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anau Toba - Inilah Cara Tak Biasa untuk Nikmati Lanskap Luar Biasa, Siap-siap Ogah Pul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4493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706128" y="378681"/>
            <a:ext cx="4069192" cy="923330"/>
          </a:xfrm>
          <a:prstGeom prst="rect">
            <a:avLst/>
          </a:prstGeom>
          <a:noFill/>
        </p:spPr>
        <p:txBody>
          <a:bodyPr wrap="none" lIns="91440" tIns="45720" rIns="91440" bIns="45720">
            <a:spAutoFit/>
          </a:bodyPr>
          <a:lstStyle/>
          <a:p>
            <a:pPr algn="ctr"/>
            <a:r>
              <a:rPr lang="id-ID"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AKIBATNYA...</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2914621500"/>
              </p:ext>
            </p:extLst>
          </p:nvPr>
        </p:nvGraphicFramePr>
        <p:xfrm>
          <a:off x="5769735" y="1571223"/>
          <a:ext cx="5811234" cy="3909455"/>
        </p:xfrm>
        <a:graphic>
          <a:graphicData uri="http://schemas.openxmlformats.org/drawingml/2006/table">
            <a:tbl>
              <a:tblPr>
                <a:tableStyleId>{5C22544A-7EE6-4342-B048-85BDC9FD1C3A}</a:tableStyleId>
              </a:tblPr>
              <a:tblGrid>
                <a:gridCol w="5811234"/>
              </a:tblGrid>
              <a:tr h="802290">
                <a:tc>
                  <a:txBody>
                    <a:bodyPr/>
                    <a:lstStyle/>
                    <a:p>
                      <a:pPr algn="ctr" fontAlgn="b"/>
                      <a:r>
                        <a:rPr lang="id-ID" sz="4000" u="none" strike="noStrike" dirty="0">
                          <a:effectLst/>
                        </a:rPr>
                        <a:t>Anak tidak betah </a:t>
                      </a:r>
                      <a:endParaRPr lang="id-ID" sz="4000" u="none" strike="noStrike" dirty="0" smtClean="0">
                        <a:effectLst/>
                      </a:endParaRPr>
                    </a:p>
                    <a:p>
                      <a:pPr algn="ctr" fontAlgn="b"/>
                      <a:r>
                        <a:rPr lang="id-ID" sz="4000" u="none" strike="noStrike" dirty="0" smtClean="0">
                          <a:effectLst/>
                        </a:rPr>
                        <a:t>tinggal </a:t>
                      </a:r>
                      <a:r>
                        <a:rPr lang="id-ID" sz="4000" u="none" strike="noStrike" dirty="0">
                          <a:effectLst/>
                        </a:rPr>
                        <a:t>di rumah.</a:t>
                      </a:r>
                      <a:endParaRPr lang="id-ID" sz="4000" b="0" i="0" u="none" strike="noStrike" dirty="0">
                        <a:solidFill>
                          <a:srgbClr val="000000"/>
                        </a:solidFill>
                        <a:effectLst/>
                        <a:latin typeface="Calibri" panose="020F0502020204030204" pitchFamily="34" charset="0"/>
                      </a:endParaRPr>
                    </a:p>
                  </a:txBody>
                  <a:tcPr marL="9525" marR="9525" marT="9525" marB="0" anchor="b"/>
                </a:tc>
              </a:tr>
              <a:tr h="802290">
                <a:tc>
                  <a:txBody>
                    <a:bodyPr/>
                    <a:lstStyle/>
                    <a:p>
                      <a:pPr algn="ctr" fontAlgn="b"/>
                      <a:r>
                        <a:rPr lang="id-ID" sz="4000" u="none" strike="noStrike" dirty="0">
                          <a:effectLst/>
                        </a:rPr>
                        <a:t>Dan </a:t>
                      </a:r>
                      <a:r>
                        <a:rPr lang="id-ID" sz="4000" u="none" strike="noStrike" dirty="0" smtClean="0">
                          <a:effectLst/>
                        </a:rPr>
                        <a:t>mencari </a:t>
                      </a:r>
                      <a:r>
                        <a:rPr lang="id-ID" sz="4000" u="none" strike="noStrike" dirty="0">
                          <a:effectLst/>
                        </a:rPr>
                        <a:t>kesenangan </a:t>
                      </a:r>
                      <a:endParaRPr lang="id-ID" sz="4000" u="none" strike="noStrike" dirty="0" smtClean="0">
                        <a:effectLst/>
                      </a:endParaRPr>
                    </a:p>
                    <a:p>
                      <a:pPr algn="ctr" fontAlgn="b"/>
                      <a:r>
                        <a:rPr lang="id-ID" sz="4000" u="none" strike="noStrike" dirty="0" smtClean="0">
                          <a:effectLst/>
                        </a:rPr>
                        <a:t>di </a:t>
                      </a:r>
                      <a:r>
                        <a:rPr lang="id-ID" sz="4000" u="none" strike="noStrike" dirty="0">
                          <a:effectLst/>
                        </a:rPr>
                        <a:t>luar rumah </a:t>
                      </a:r>
                      <a:endParaRPr lang="id-ID" sz="4000" u="none" strike="noStrike" dirty="0" smtClean="0">
                        <a:effectLst/>
                      </a:endParaRPr>
                    </a:p>
                    <a:p>
                      <a:pPr algn="ctr" fontAlgn="b"/>
                      <a:r>
                        <a:rPr lang="id-ID" sz="4000" u="none" strike="noStrike" dirty="0" smtClean="0">
                          <a:effectLst/>
                        </a:rPr>
                        <a:t>sebagai </a:t>
                      </a:r>
                      <a:endParaRPr lang="id-ID" sz="4000" b="0" i="0" u="none" strike="noStrike" dirty="0">
                        <a:solidFill>
                          <a:srgbClr val="000000"/>
                        </a:solidFill>
                        <a:effectLst/>
                        <a:latin typeface="Calibri" panose="020F0502020204030204" pitchFamily="34" charset="0"/>
                      </a:endParaRPr>
                    </a:p>
                  </a:txBody>
                  <a:tcPr marL="9525" marR="9525" marT="9525" marB="0" anchor="b"/>
                </a:tc>
              </a:tr>
              <a:tr h="842405">
                <a:tc>
                  <a:txBody>
                    <a:bodyPr/>
                    <a:lstStyle/>
                    <a:p>
                      <a:pPr algn="ctr" fontAlgn="b"/>
                      <a:r>
                        <a:rPr lang="id-ID" sz="4000" u="none" strike="noStrike" dirty="0">
                          <a:effectLst/>
                        </a:rPr>
                        <a:t>pelampiasan</a:t>
                      </a:r>
                      <a:endParaRPr lang="id-ID"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1909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anau Toba - Inilah Cara Tak Biasa untuk Nikmati Lanskap Luar Biasa, Siap-siap Ogah Pul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449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026485" y="0"/>
            <a:ext cx="8133765" cy="1754326"/>
          </a:xfrm>
          <a:prstGeom prst="rect">
            <a:avLst/>
          </a:prstGeom>
          <a:noFill/>
        </p:spPr>
        <p:txBody>
          <a:bodyPr wrap="none" lIns="91440" tIns="45720" rIns="91440" bIns="45720">
            <a:spAutoFit/>
          </a:bodyPr>
          <a:lstStyle/>
          <a:p>
            <a:pPr algn="ctr"/>
            <a:r>
              <a:rPr lang="id-ID"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GANTI DENGAN </a:t>
            </a:r>
          </a:p>
          <a:p>
            <a:pPr algn="ctr"/>
            <a:r>
              <a:rPr lang="id-ID"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GAYA BAHASA KERUKUNAN</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aphicFrame>
        <p:nvGraphicFramePr>
          <p:cNvPr id="2" name="Table 1"/>
          <p:cNvGraphicFramePr>
            <a:graphicFrameLocks noGrp="1"/>
          </p:cNvGraphicFramePr>
          <p:nvPr>
            <p:extLst>
              <p:ext uri="{D42A27DB-BD31-4B8C-83A1-F6EECF244321}">
                <p14:modId xmlns:p14="http://schemas.microsoft.com/office/powerpoint/2010/main" val="1686481821"/>
              </p:ext>
            </p:extLst>
          </p:nvPr>
        </p:nvGraphicFramePr>
        <p:xfrm>
          <a:off x="3232597" y="1874469"/>
          <a:ext cx="7748789" cy="4647668"/>
        </p:xfrm>
        <a:graphic>
          <a:graphicData uri="http://schemas.openxmlformats.org/drawingml/2006/table">
            <a:tbl>
              <a:tblPr>
                <a:tableStyleId>{5C22544A-7EE6-4342-B048-85BDC9FD1C3A}</a:tableStyleId>
              </a:tblPr>
              <a:tblGrid>
                <a:gridCol w="7748789"/>
              </a:tblGrid>
              <a:tr h="494063">
                <a:tc>
                  <a:txBody>
                    <a:bodyPr/>
                    <a:lstStyle/>
                    <a:p>
                      <a:pPr algn="ctr" fontAlgn="b"/>
                      <a:r>
                        <a:rPr lang="id-ID" sz="2800" u="none" strike="noStrike" dirty="0">
                          <a:effectLst/>
                        </a:rPr>
                        <a:t>Sudahlah....masih banyak waktu </a:t>
                      </a:r>
                      <a:endParaRPr lang="id-ID" sz="2800" u="none" strike="noStrike" dirty="0" smtClean="0">
                        <a:effectLst/>
                      </a:endParaRPr>
                    </a:p>
                    <a:p>
                      <a:pPr algn="ctr" fontAlgn="b"/>
                      <a:r>
                        <a:rPr lang="id-ID" sz="2800" u="none" strike="noStrike" dirty="0" smtClean="0">
                          <a:effectLst/>
                        </a:rPr>
                        <a:t>untuk </a:t>
                      </a:r>
                      <a:r>
                        <a:rPr lang="id-ID" sz="2800" u="none" strike="noStrike" dirty="0">
                          <a:effectLst/>
                        </a:rPr>
                        <a:t>memperbaiki diri</a:t>
                      </a:r>
                      <a:endParaRPr lang="id-ID" sz="2800" b="0" i="0" u="none" strike="noStrike" dirty="0">
                        <a:solidFill>
                          <a:srgbClr val="000000"/>
                        </a:solidFill>
                        <a:effectLst/>
                        <a:latin typeface="Calibri" panose="020F0502020204030204" pitchFamily="34" charset="0"/>
                      </a:endParaRPr>
                    </a:p>
                  </a:txBody>
                  <a:tcPr marL="9525" marR="9525" marT="9525" marB="0" anchor="b"/>
                </a:tc>
              </a:tr>
              <a:tr h="494063">
                <a:tc>
                  <a:txBody>
                    <a:bodyPr/>
                    <a:lstStyle/>
                    <a:p>
                      <a:pPr algn="ctr" fontAlgn="b"/>
                      <a:r>
                        <a:rPr lang="fi-FI" sz="2800" u="none" strike="noStrike" dirty="0">
                          <a:effectLst/>
                        </a:rPr>
                        <a:t>nilainya masih bisa ditingkatkan lagi</a:t>
                      </a:r>
                      <a:endParaRPr lang="fi-FI" sz="2800" b="0" i="0" u="none" strike="noStrike" dirty="0">
                        <a:solidFill>
                          <a:srgbClr val="000000"/>
                        </a:solidFill>
                        <a:effectLst/>
                        <a:latin typeface="Calibri" panose="020F0502020204030204" pitchFamily="34" charset="0"/>
                      </a:endParaRPr>
                    </a:p>
                  </a:txBody>
                  <a:tcPr marL="9525" marR="9525" marT="9525" marB="0" anchor="b"/>
                </a:tc>
              </a:tr>
              <a:tr h="494063">
                <a:tc>
                  <a:txBody>
                    <a:bodyPr/>
                    <a:lstStyle/>
                    <a:p>
                      <a:pPr algn="ctr" fontAlgn="b"/>
                      <a:r>
                        <a:rPr lang="id-ID" sz="2800" u="none" strike="noStrike">
                          <a:effectLst/>
                        </a:rPr>
                        <a:t>introspeksi diri, ya nak</a:t>
                      </a:r>
                      <a:endParaRPr lang="id-ID" sz="2800" b="0" i="0" u="none" strike="noStrike">
                        <a:solidFill>
                          <a:srgbClr val="000000"/>
                        </a:solidFill>
                        <a:effectLst/>
                        <a:latin typeface="Calibri" panose="020F0502020204030204" pitchFamily="34" charset="0"/>
                      </a:endParaRPr>
                    </a:p>
                  </a:txBody>
                  <a:tcPr marL="9525" marR="9525" marT="9525" marB="0" anchor="b"/>
                </a:tc>
              </a:tr>
              <a:tr h="494063">
                <a:tc>
                  <a:txBody>
                    <a:bodyPr/>
                    <a:lstStyle/>
                    <a:p>
                      <a:pPr algn="ctr" fontAlgn="b"/>
                      <a:r>
                        <a:rPr lang="id-ID" sz="2800" u="none" strike="noStrike">
                          <a:effectLst/>
                        </a:rPr>
                        <a:t>perbaiki cara belajarmu, penggunaan waktumu</a:t>
                      </a:r>
                      <a:endParaRPr lang="id-ID" sz="2800" b="0" i="0" u="none" strike="noStrike">
                        <a:solidFill>
                          <a:srgbClr val="000000"/>
                        </a:solidFill>
                        <a:effectLst/>
                        <a:latin typeface="Calibri" panose="020F0502020204030204" pitchFamily="34" charset="0"/>
                      </a:endParaRPr>
                    </a:p>
                  </a:txBody>
                  <a:tcPr marL="9525" marR="9525" marT="9525" marB="0" anchor="b"/>
                </a:tc>
              </a:tr>
              <a:tr h="494063">
                <a:tc>
                  <a:txBody>
                    <a:bodyPr/>
                    <a:lstStyle/>
                    <a:p>
                      <a:pPr algn="ctr" fontAlgn="b"/>
                      <a:r>
                        <a:rPr lang="id-ID" sz="2800" u="none" strike="noStrike">
                          <a:effectLst/>
                        </a:rPr>
                        <a:t>mama juga akan instrospeksi diri</a:t>
                      </a:r>
                      <a:endParaRPr lang="id-ID" sz="2800" b="0" i="0" u="none" strike="noStrike">
                        <a:solidFill>
                          <a:srgbClr val="000000"/>
                        </a:solidFill>
                        <a:effectLst/>
                        <a:latin typeface="Calibri" panose="020F0502020204030204" pitchFamily="34" charset="0"/>
                      </a:endParaRPr>
                    </a:p>
                  </a:txBody>
                  <a:tcPr marL="9525" marR="9525" marT="9525" marB="0" anchor="b"/>
                </a:tc>
              </a:tr>
              <a:tr h="494063">
                <a:tc>
                  <a:txBody>
                    <a:bodyPr/>
                    <a:lstStyle/>
                    <a:p>
                      <a:pPr algn="ctr" fontAlgn="b"/>
                      <a:r>
                        <a:rPr lang="id-ID" sz="2800" u="none" strike="noStrike" dirty="0">
                          <a:effectLst/>
                        </a:rPr>
                        <a:t>mungkin mama selama ini </a:t>
                      </a:r>
                      <a:endParaRPr lang="id-ID" sz="2800" u="none" strike="noStrike" dirty="0" smtClean="0">
                        <a:effectLst/>
                      </a:endParaRPr>
                    </a:p>
                    <a:p>
                      <a:pPr algn="ctr" fontAlgn="b"/>
                      <a:r>
                        <a:rPr lang="id-ID" sz="2800" u="none" strike="noStrike" dirty="0" smtClean="0">
                          <a:effectLst/>
                        </a:rPr>
                        <a:t>terlalu </a:t>
                      </a:r>
                      <a:r>
                        <a:rPr lang="id-ID" sz="2800" u="none" strike="noStrike" dirty="0">
                          <a:effectLst/>
                        </a:rPr>
                        <a:t>sibuk sehingga </a:t>
                      </a:r>
                      <a:endParaRPr lang="id-ID" sz="2800" u="none" strike="noStrike" dirty="0" smtClean="0">
                        <a:effectLst/>
                      </a:endParaRPr>
                    </a:p>
                    <a:p>
                      <a:pPr algn="ctr" fontAlgn="b"/>
                      <a:r>
                        <a:rPr lang="id-ID" sz="2800" u="none" strike="noStrike" dirty="0" smtClean="0">
                          <a:effectLst/>
                        </a:rPr>
                        <a:t>kurang </a:t>
                      </a:r>
                      <a:endParaRPr lang="id-ID" sz="2800" b="0" i="0" u="none" strike="noStrike" dirty="0">
                        <a:solidFill>
                          <a:srgbClr val="000000"/>
                        </a:solidFill>
                        <a:effectLst/>
                        <a:latin typeface="Calibri" panose="020F0502020204030204" pitchFamily="34" charset="0"/>
                      </a:endParaRPr>
                    </a:p>
                  </a:txBody>
                  <a:tcPr marL="9525" marR="9525" marT="9525" marB="0" anchor="b"/>
                </a:tc>
              </a:tr>
              <a:tr h="518766">
                <a:tc>
                  <a:txBody>
                    <a:bodyPr/>
                    <a:lstStyle/>
                    <a:p>
                      <a:pPr algn="ctr" fontAlgn="b"/>
                      <a:r>
                        <a:rPr lang="id-ID" sz="2800" u="none" strike="noStrike" dirty="0">
                          <a:effectLst/>
                        </a:rPr>
                        <a:t>memperhatikan pelajaranmu</a:t>
                      </a:r>
                      <a:endParaRPr lang="id-ID" sz="28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1953180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anau Toba - Inilah Cara Tak Biasa untuk Nikmati Lanskap Luar Biasa, Siap-siap Ogah Pul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449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65076" y="0"/>
            <a:ext cx="5056577" cy="923330"/>
          </a:xfrm>
          <a:prstGeom prst="rect">
            <a:avLst/>
          </a:prstGeom>
          <a:noFill/>
        </p:spPr>
        <p:txBody>
          <a:bodyPr wrap="none" lIns="91440" tIns="45720" rIns="91440" bIns="45720">
            <a:spAutoFit/>
          </a:bodyPr>
          <a:lstStyle/>
          <a:p>
            <a:pPr algn="ctr"/>
            <a:r>
              <a:rPr lang="id-ID"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HASILNYA...........</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aphicFrame>
        <p:nvGraphicFramePr>
          <p:cNvPr id="2" name="Table 1"/>
          <p:cNvGraphicFramePr>
            <a:graphicFrameLocks noGrp="1"/>
          </p:cNvGraphicFramePr>
          <p:nvPr>
            <p:extLst>
              <p:ext uri="{D42A27DB-BD31-4B8C-83A1-F6EECF244321}">
                <p14:modId xmlns:p14="http://schemas.microsoft.com/office/powerpoint/2010/main" val="3867197705"/>
              </p:ext>
            </p:extLst>
          </p:nvPr>
        </p:nvGraphicFramePr>
        <p:xfrm>
          <a:off x="5267459" y="1070275"/>
          <a:ext cx="6245538" cy="4597023"/>
        </p:xfrm>
        <a:graphic>
          <a:graphicData uri="http://schemas.openxmlformats.org/drawingml/2006/table">
            <a:tbl>
              <a:tblPr>
                <a:tableStyleId>{5C22544A-7EE6-4342-B048-85BDC9FD1C3A}</a:tableStyleId>
              </a:tblPr>
              <a:tblGrid>
                <a:gridCol w="6245538"/>
              </a:tblGrid>
              <a:tr h="910848">
                <a:tc>
                  <a:txBody>
                    <a:bodyPr/>
                    <a:lstStyle/>
                    <a:p>
                      <a:pPr algn="ctr" fontAlgn="b"/>
                      <a:r>
                        <a:rPr lang="id-ID" sz="4000" u="none" strike="noStrike">
                          <a:effectLst/>
                        </a:rPr>
                        <a:t>Anak-anak juga akan menjadi anak yang mudah rukun</a:t>
                      </a:r>
                      <a:endParaRPr lang="id-ID" sz="4000" b="0" i="0" u="none" strike="noStrike">
                        <a:solidFill>
                          <a:srgbClr val="000000"/>
                        </a:solidFill>
                        <a:effectLst/>
                        <a:latin typeface="Calibri" panose="020F0502020204030204" pitchFamily="34" charset="0"/>
                      </a:endParaRPr>
                    </a:p>
                  </a:txBody>
                  <a:tcPr marL="9525" marR="9525" marT="9525" marB="0" anchor="b"/>
                </a:tc>
              </a:tr>
              <a:tr h="910848">
                <a:tc>
                  <a:txBody>
                    <a:bodyPr/>
                    <a:lstStyle/>
                    <a:p>
                      <a:pPr algn="ctr" fontAlgn="b"/>
                      <a:r>
                        <a:rPr lang="id-ID" sz="4000" u="none" strike="noStrike" dirty="0">
                          <a:effectLst/>
                        </a:rPr>
                        <a:t>dengan kakak/adik, </a:t>
                      </a:r>
                      <a:endParaRPr lang="id-ID" sz="4000" u="none" strike="noStrike" dirty="0" smtClean="0">
                        <a:effectLst/>
                      </a:endParaRPr>
                    </a:p>
                    <a:p>
                      <a:pPr algn="ctr" fontAlgn="b"/>
                      <a:r>
                        <a:rPr lang="id-ID" sz="4000" u="none" strike="noStrike" dirty="0" smtClean="0">
                          <a:effectLst/>
                        </a:rPr>
                        <a:t>dan </a:t>
                      </a:r>
                      <a:r>
                        <a:rPr lang="id-ID" sz="4000" u="none" strike="noStrike" dirty="0">
                          <a:effectLst/>
                        </a:rPr>
                        <a:t>teman-temannya.</a:t>
                      </a:r>
                      <a:endParaRPr lang="id-ID" sz="4000" b="0" i="0" u="none" strike="noStrike" dirty="0">
                        <a:solidFill>
                          <a:srgbClr val="000000"/>
                        </a:solidFill>
                        <a:effectLst/>
                        <a:latin typeface="Calibri" panose="020F0502020204030204" pitchFamily="34" charset="0"/>
                      </a:endParaRPr>
                    </a:p>
                  </a:txBody>
                  <a:tcPr marL="9525" marR="9525" marT="9525" marB="0" anchor="b"/>
                </a:tc>
              </a:tr>
              <a:tr h="910848">
                <a:tc>
                  <a:txBody>
                    <a:bodyPr/>
                    <a:lstStyle/>
                    <a:p>
                      <a:pPr algn="ctr" fontAlgn="b"/>
                      <a:r>
                        <a:rPr lang="id-ID" sz="4000" u="none" strike="noStrike" dirty="0">
                          <a:effectLst/>
                        </a:rPr>
                        <a:t>Sehingga kecerdasan bergaulnya tinggi.</a:t>
                      </a:r>
                      <a:endParaRPr lang="id-ID" sz="4000" b="0" i="0" u="none" strike="noStrike" dirty="0">
                        <a:solidFill>
                          <a:srgbClr val="000000"/>
                        </a:solidFill>
                        <a:effectLst/>
                        <a:latin typeface="Calibri" panose="020F0502020204030204" pitchFamily="34" charset="0"/>
                      </a:endParaRPr>
                    </a:p>
                  </a:txBody>
                  <a:tcPr marL="9525" marR="9525" marT="9525" marB="0" anchor="b"/>
                </a:tc>
              </a:tr>
              <a:tr h="910848">
                <a:tc>
                  <a:txBody>
                    <a:bodyPr/>
                    <a:lstStyle/>
                    <a:p>
                      <a:pPr algn="ctr" fontAlgn="b"/>
                      <a:r>
                        <a:rPr lang="it-IT" sz="4000" u="none" strike="noStrike" dirty="0">
                          <a:effectLst/>
                        </a:rPr>
                        <a:t>Anak betah tinggal di rumah</a:t>
                      </a:r>
                      <a:endParaRPr lang="it-IT"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6923808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5235" y="0"/>
            <a:ext cx="3626765" cy="4625229"/>
          </a:xfrm>
          <a:solidFill>
            <a:srgbClr val="FFFF00"/>
          </a:solidFill>
        </p:spPr>
        <p:txBody>
          <a:bodyPr>
            <a:normAutofit fontScale="90000"/>
          </a:bodyPr>
          <a:lstStyle/>
          <a:p>
            <a:pPr algn="ctr"/>
            <a:r>
              <a:rPr lang="id-ID" sz="2400" b="1" dirty="0"/>
              <a:t>KELOMPOK </a:t>
            </a:r>
            <a:r>
              <a:rPr lang="id-ID" sz="2400" b="1" dirty="0" smtClean="0"/>
              <a:t>21</a:t>
            </a:r>
            <a:br>
              <a:rPr lang="id-ID" sz="2400" b="1" dirty="0" smtClean="0"/>
            </a:br>
            <a:r>
              <a:rPr lang="id-ID" sz="2400" b="1" dirty="0"/>
              <a:t/>
            </a:r>
            <a:br>
              <a:rPr lang="id-ID" sz="2400" b="1" dirty="0"/>
            </a:br>
            <a:r>
              <a:rPr lang="id-ID" sz="2400" b="1" dirty="0" smtClean="0"/>
              <a:t>PERTENGKARAN ISTERI TERHADAP SUAMI</a:t>
            </a:r>
            <a:br>
              <a:rPr lang="id-ID" sz="2400" b="1" dirty="0" smtClean="0"/>
            </a:br>
            <a:r>
              <a:rPr lang="id-ID" sz="2400" b="1" dirty="0"/>
              <a:t/>
            </a:r>
            <a:br>
              <a:rPr lang="id-ID" sz="2400" b="1" dirty="0"/>
            </a:br>
            <a:r>
              <a:rPr lang="id-ID" sz="2400" b="1" dirty="0" smtClean="0"/>
              <a:t> MENYINGKIRKAN</a:t>
            </a:r>
            <a:br>
              <a:rPr lang="id-ID" sz="2400" b="1" dirty="0" smtClean="0"/>
            </a:br>
            <a:r>
              <a:rPr lang="id-ID" sz="2400" b="1" dirty="0"/>
              <a:t/>
            </a:r>
            <a:br>
              <a:rPr lang="id-ID" sz="2400" b="1" dirty="0"/>
            </a:br>
            <a:r>
              <a:rPr lang="id-ID" sz="2400" b="1" dirty="0" smtClean="0"/>
              <a:t> </a:t>
            </a:r>
            <a:r>
              <a:rPr lang="id-ID" sz="2400" b="1" dirty="0"/>
              <a:t>RASA </a:t>
            </a:r>
            <a:r>
              <a:rPr lang="id-ID" sz="2400" b="1" dirty="0" smtClean="0"/>
              <a:t>NYAMAN</a:t>
            </a:r>
            <a:br>
              <a:rPr lang="id-ID" sz="2400" b="1" dirty="0" smtClean="0"/>
            </a:br>
            <a:r>
              <a:rPr lang="id-ID" sz="2400" b="1" dirty="0"/>
              <a:t/>
            </a:r>
            <a:br>
              <a:rPr lang="id-ID" sz="2400" b="1" dirty="0"/>
            </a:br>
            <a:r>
              <a:rPr lang="id-ID" sz="2400" b="1" dirty="0" smtClean="0"/>
              <a:t> </a:t>
            </a:r>
            <a:r>
              <a:rPr lang="id-ID" sz="2400" b="1" dirty="0"/>
              <a:t>TINGGAL </a:t>
            </a:r>
            <a:r>
              <a:rPr lang="id-ID" sz="2400" b="1" dirty="0" smtClean="0"/>
              <a:t/>
            </a:r>
            <a:br>
              <a:rPr lang="id-ID" sz="2400" b="1" dirty="0" smtClean="0"/>
            </a:br>
            <a:r>
              <a:rPr lang="id-ID" sz="2400" b="1" dirty="0"/>
              <a:t/>
            </a:r>
            <a:br>
              <a:rPr lang="id-ID" sz="2400" b="1" dirty="0"/>
            </a:br>
            <a:r>
              <a:rPr lang="id-ID" sz="2400" b="1" dirty="0" smtClean="0"/>
              <a:t>DI</a:t>
            </a:r>
            <a:br>
              <a:rPr lang="id-ID" sz="2400" b="1" dirty="0" smtClean="0"/>
            </a:br>
            <a:r>
              <a:rPr lang="id-ID" sz="2400" b="1" dirty="0"/>
              <a:t/>
            </a:r>
            <a:br>
              <a:rPr lang="id-ID" sz="2400" b="1" dirty="0"/>
            </a:br>
            <a:r>
              <a:rPr lang="id-ID" sz="2400" b="1" dirty="0" smtClean="0"/>
              <a:t> </a:t>
            </a:r>
            <a:r>
              <a:rPr lang="id-ID" sz="2400" b="1" dirty="0"/>
              <a:t>RUMAH</a:t>
            </a:r>
          </a:p>
        </p:txBody>
      </p:sp>
      <p:pic>
        <p:nvPicPr>
          <p:cNvPr id="29698" name="Picture 2" descr="Hasil gambar untuk PERTENGKARAN ISTRI TERHADAP SU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565235" cy="4625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9015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0" name="Picture 8" descr="Hasil gambar untuk BUNAK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024843" y="4915405"/>
            <a:ext cx="10354373" cy="1754326"/>
          </a:xfrm>
          <a:prstGeom prst="rect">
            <a:avLst/>
          </a:prstGeom>
          <a:noFill/>
        </p:spPr>
        <p:txBody>
          <a:bodyPr wrap="none" lIns="91440" tIns="45720" rIns="91440" bIns="45720">
            <a:spAutoFit/>
          </a:bodyPr>
          <a:lstStyle/>
          <a:p>
            <a:pPr algn="ctr"/>
            <a:r>
              <a:rPr lang="id-ID" sz="5400" b="1" dirty="0" smtClean="0">
                <a:ln w="22225">
                  <a:solidFill>
                    <a:schemeClr val="accent2"/>
                  </a:solidFill>
                  <a:prstDash val="solid"/>
                </a:ln>
                <a:solidFill>
                  <a:schemeClr val="accent2">
                    <a:lumMod val="40000"/>
                    <a:lumOff val="60000"/>
                  </a:schemeClr>
                </a:solidFill>
              </a:rPr>
              <a:t>21. GAYA BAHASA PERTENGKARAN </a:t>
            </a:r>
          </a:p>
          <a:p>
            <a:pPr algn="ctr"/>
            <a:r>
              <a:rPr lang="id-ID" sz="5400" b="1" dirty="0" smtClean="0">
                <a:ln w="22225">
                  <a:solidFill>
                    <a:schemeClr val="accent2"/>
                  </a:solidFill>
                  <a:prstDash val="solid"/>
                </a:ln>
                <a:solidFill>
                  <a:schemeClr val="accent2">
                    <a:lumMod val="40000"/>
                    <a:lumOff val="60000"/>
                  </a:schemeClr>
                </a:solidFill>
              </a:rPr>
              <a:t>MENCETAK GENERASI BEBAL</a:t>
            </a:r>
            <a:endParaRPr lang="en-US" sz="54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3577968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0" name="Picture 8" descr="Hasil gambar untuk BUNAK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491251811"/>
              </p:ext>
            </p:extLst>
          </p:nvPr>
        </p:nvGraphicFramePr>
        <p:xfrm>
          <a:off x="334850" y="3391492"/>
          <a:ext cx="11548057" cy="3095625"/>
        </p:xfrm>
        <a:graphic>
          <a:graphicData uri="http://schemas.openxmlformats.org/drawingml/2006/table">
            <a:tbl>
              <a:tblPr>
                <a:tableStyleId>{5C22544A-7EE6-4342-B048-85BDC9FD1C3A}</a:tableStyleId>
              </a:tblPr>
              <a:tblGrid>
                <a:gridCol w="11548057"/>
              </a:tblGrid>
              <a:tr h="539797">
                <a:tc>
                  <a:txBody>
                    <a:bodyPr/>
                    <a:lstStyle/>
                    <a:p>
                      <a:pPr algn="ctr" fontAlgn="b"/>
                      <a:r>
                        <a:rPr lang="id-ID" sz="4000" u="none" strike="noStrike">
                          <a:effectLst/>
                        </a:rPr>
                        <a:t>Ini semua gara-gara kamu pah...</a:t>
                      </a:r>
                      <a:endParaRPr lang="id-ID" sz="4000" b="0" i="0" u="none" strike="noStrike">
                        <a:solidFill>
                          <a:srgbClr val="000000"/>
                        </a:solidFill>
                        <a:effectLst/>
                        <a:latin typeface="Calibri" panose="020F0502020204030204" pitchFamily="34" charset="0"/>
                      </a:endParaRPr>
                    </a:p>
                  </a:txBody>
                  <a:tcPr marL="9525" marR="9525" marT="9525" marB="0" anchor="b"/>
                </a:tc>
              </a:tr>
              <a:tr h="539797">
                <a:tc>
                  <a:txBody>
                    <a:bodyPr/>
                    <a:lstStyle/>
                    <a:p>
                      <a:pPr algn="ctr" fontAlgn="b"/>
                      <a:r>
                        <a:rPr lang="id-ID" sz="4000" u="none" strike="noStrike" dirty="0">
                          <a:effectLst/>
                        </a:rPr>
                        <a:t>Kamu sibuk terus, jadinya anak kita kurang perhatian</a:t>
                      </a:r>
                      <a:endParaRPr lang="id-ID" sz="4000" b="0" i="0" u="none" strike="noStrike" dirty="0">
                        <a:solidFill>
                          <a:srgbClr val="000000"/>
                        </a:solidFill>
                        <a:effectLst/>
                        <a:latin typeface="Calibri" panose="020F0502020204030204" pitchFamily="34" charset="0"/>
                      </a:endParaRPr>
                    </a:p>
                  </a:txBody>
                  <a:tcPr marL="9525" marR="9525" marT="9525" marB="0" anchor="b"/>
                </a:tc>
              </a:tr>
              <a:tr h="539797">
                <a:tc>
                  <a:txBody>
                    <a:bodyPr/>
                    <a:lstStyle/>
                    <a:p>
                      <a:pPr algn="ctr" fontAlgn="b"/>
                      <a:r>
                        <a:rPr lang="id-ID" sz="4000" u="none" strike="noStrike">
                          <a:effectLst/>
                        </a:rPr>
                        <a:t>nah, dia sekarang tidak naik</a:t>
                      </a:r>
                      <a:endParaRPr lang="id-ID" sz="4000" b="0" i="0" u="none" strike="noStrike">
                        <a:solidFill>
                          <a:srgbClr val="000000"/>
                        </a:solidFill>
                        <a:effectLst/>
                        <a:latin typeface="Calibri" panose="020F0502020204030204" pitchFamily="34" charset="0"/>
                      </a:endParaRPr>
                    </a:p>
                  </a:txBody>
                  <a:tcPr marL="9525" marR="9525" marT="9525" marB="0" anchor="b"/>
                </a:tc>
              </a:tr>
              <a:tr h="539797">
                <a:tc>
                  <a:txBody>
                    <a:bodyPr/>
                    <a:lstStyle/>
                    <a:p>
                      <a:pPr algn="ctr" fontAlgn="b"/>
                      <a:r>
                        <a:rPr lang="pl-PL" sz="4000" u="none" strike="noStrike">
                          <a:effectLst/>
                        </a:rPr>
                        <a:t>apa nggak malu kamu Pah?</a:t>
                      </a:r>
                      <a:endParaRPr lang="pl-PL" sz="4000" b="0" i="0" u="none" strike="noStrike">
                        <a:solidFill>
                          <a:srgbClr val="000000"/>
                        </a:solidFill>
                        <a:effectLst/>
                        <a:latin typeface="Calibri" panose="020F0502020204030204" pitchFamily="34" charset="0"/>
                      </a:endParaRPr>
                    </a:p>
                  </a:txBody>
                  <a:tcPr marL="9525" marR="9525" marT="9525" marB="0" anchor="b"/>
                </a:tc>
              </a:tr>
              <a:tr h="566786">
                <a:tc>
                  <a:txBody>
                    <a:bodyPr/>
                    <a:lstStyle/>
                    <a:p>
                      <a:pPr algn="ctr" fontAlgn="b"/>
                      <a:r>
                        <a:rPr lang="id-ID" sz="4000" u="none" strike="noStrike" dirty="0">
                          <a:effectLst/>
                        </a:rPr>
                        <a:t>Makanya jangan </a:t>
                      </a:r>
                      <a:r>
                        <a:rPr lang="id-ID" sz="4000" u="none" strike="noStrike" dirty="0" smtClean="0">
                          <a:effectLst/>
                        </a:rPr>
                        <a:t>jadi papa </a:t>
                      </a:r>
                      <a:r>
                        <a:rPr lang="id-ID" sz="4000" u="none" strike="noStrike" dirty="0">
                          <a:effectLst/>
                        </a:rPr>
                        <a:t>yang seperti itu </a:t>
                      </a:r>
                      <a:endParaRPr lang="id-ID"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15213097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0" name="Picture 8" descr="Hasil gambar untuk BUNAK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113735" y="4915405"/>
            <a:ext cx="4176593" cy="923330"/>
          </a:xfrm>
          <a:prstGeom prst="rect">
            <a:avLst/>
          </a:prstGeom>
          <a:noFill/>
        </p:spPr>
        <p:txBody>
          <a:bodyPr wrap="none" lIns="91440" tIns="45720" rIns="91440" bIns="45720">
            <a:spAutoFit/>
          </a:bodyPr>
          <a:lstStyle/>
          <a:p>
            <a:pPr algn="ctr"/>
            <a:r>
              <a:rPr lang="id-ID" sz="5400" b="1" dirty="0" smtClean="0">
                <a:ln w="22225">
                  <a:solidFill>
                    <a:schemeClr val="accent2"/>
                  </a:solidFill>
                  <a:prstDash val="solid"/>
                </a:ln>
                <a:solidFill>
                  <a:schemeClr val="accent2">
                    <a:lumMod val="40000"/>
                    <a:lumOff val="60000"/>
                  </a:schemeClr>
                </a:solidFill>
              </a:rPr>
              <a:t>AKIBATNYA....</a:t>
            </a:r>
            <a:endParaRPr lang="en-US" sz="5400" b="1" dirty="0">
              <a:ln w="22225">
                <a:solidFill>
                  <a:schemeClr val="accent2"/>
                </a:solidFill>
                <a:prstDash val="solid"/>
              </a:ln>
              <a:solidFill>
                <a:schemeClr val="accent2">
                  <a:lumMod val="40000"/>
                  <a:lumOff val="60000"/>
                </a:schemeClr>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485976296"/>
              </p:ext>
            </p:extLst>
          </p:nvPr>
        </p:nvGraphicFramePr>
        <p:xfrm>
          <a:off x="2305319" y="403897"/>
          <a:ext cx="7537002" cy="1857375"/>
        </p:xfrm>
        <a:graphic>
          <a:graphicData uri="http://schemas.openxmlformats.org/drawingml/2006/table">
            <a:tbl>
              <a:tblPr>
                <a:tableStyleId>{5C22544A-7EE6-4342-B048-85BDC9FD1C3A}</a:tableStyleId>
              </a:tblPr>
              <a:tblGrid>
                <a:gridCol w="7537002"/>
              </a:tblGrid>
              <a:tr h="0">
                <a:tc>
                  <a:txBody>
                    <a:bodyPr/>
                    <a:lstStyle/>
                    <a:p>
                      <a:pPr algn="ctr" fontAlgn="b"/>
                      <a:endParaRPr lang="id-ID" sz="4000" b="0" i="0" u="none" strike="noStrike" dirty="0">
                        <a:solidFill>
                          <a:srgbClr val="000000"/>
                        </a:solidFill>
                        <a:effectLst/>
                        <a:latin typeface="Calibri" panose="020F0502020204030204" pitchFamily="34" charset="0"/>
                      </a:endParaRPr>
                    </a:p>
                  </a:txBody>
                  <a:tcPr marL="9525" marR="9525" marT="9525" marB="0" anchor="b"/>
                </a:tc>
              </a:tr>
              <a:tr h="609600">
                <a:tc>
                  <a:txBody>
                    <a:bodyPr/>
                    <a:lstStyle/>
                    <a:p>
                      <a:pPr algn="ctr" fontAlgn="b"/>
                      <a:r>
                        <a:rPr lang="id-ID" sz="4000" u="none" strike="noStrike" dirty="0">
                          <a:effectLst/>
                        </a:rPr>
                        <a:t>Anak-anak menjadi anak bebal.</a:t>
                      </a:r>
                      <a:endParaRPr lang="id-ID" sz="4000" b="0" i="0" u="none" strike="noStrike" dirty="0">
                        <a:solidFill>
                          <a:srgbClr val="000000"/>
                        </a:solidFill>
                        <a:effectLst/>
                        <a:latin typeface="Calibri" panose="020F0502020204030204" pitchFamily="34" charset="0"/>
                      </a:endParaRPr>
                    </a:p>
                  </a:txBody>
                  <a:tcPr marL="9525" marR="9525" marT="9525" marB="0" anchor="b"/>
                </a:tc>
              </a:tr>
              <a:tr h="609600">
                <a:tc>
                  <a:txBody>
                    <a:bodyPr/>
                    <a:lstStyle/>
                    <a:p>
                      <a:pPr algn="ctr" fontAlgn="b"/>
                      <a:r>
                        <a:rPr lang="id-ID" sz="4000" u="none" strike="noStrike" dirty="0" smtClean="0">
                          <a:effectLst/>
                        </a:rPr>
                        <a:t>D</a:t>
                      </a:r>
                      <a:r>
                        <a:rPr lang="sv-SE" sz="4000" u="none" strike="noStrike" dirty="0" smtClean="0">
                          <a:effectLst/>
                        </a:rPr>
                        <a:t>an </a:t>
                      </a:r>
                      <a:r>
                        <a:rPr lang="sv-SE" sz="4000" u="none" strike="noStrike" dirty="0">
                          <a:effectLst/>
                        </a:rPr>
                        <a:t>tidak betah tinggal di </a:t>
                      </a:r>
                      <a:r>
                        <a:rPr lang="sv-SE" sz="4000" u="none" strike="noStrike" dirty="0" smtClean="0">
                          <a:effectLst/>
                        </a:rPr>
                        <a:t>rumah</a:t>
                      </a:r>
                      <a:r>
                        <a:rPr lang="id-ID" sz="4000" u="none" strike="noStrike" dirty="0" smtClean="0">
                          <a:effectLst/>
                        </a:rPr>
                        <a:t>.</a:t>
                      </a:r>
                      <a:endParaRPr lang="sv-SE"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2419849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0" name="Picture 8" descr="Hasil gambar untuk BUNAK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318538" y="5379044"/>
            <a:ext cx="9554923" cy="1323439"/>
          </a:xfrm>
          <a:prstGeom prst="rect">
            <a:avLst/>
          </a:prstGeom>
          <a:noFill/>
        </p:spPr>
        <p:txBody>
          <a:bodyPr wrap="none" lIns="91440" tIns="45720" rIns="91440" bIns="45720">
            <a:spAutoFit/>
          </a:bodyPr>
          <a:lstStyle/>
          <a:p>
            <a:pPr algn="ctr"/>
            <a:r>
              <a:rPr lang="id-ID" sz="4000" b="1" dirty="0" smtClean="0">
                <a:ln w="22225">
                  <a:solidFill>
                    <a:schemeClr val="accent2"/>
                  </a:solidFill>
                  <a:prstDash val="solid"/>
                </a:ln>
                <a:solidFill>
                  <a:schemeClr val="accent2">
                    <a:lumMod val="40000"/>
                    <a:lumOff val="60000"/>
                  </a:schemeClr>
                </a:solidFill>
              </a:rPr>
              <a:t>GANTI DENGAN GAYA BAHASA KERUKUNAN</a:t>
            </a:r>
          </a:p>
          <a:p>
            <a:pPr algn="ctr"/>
            <a:r>
              <a:rPr lang="id-ID" sz="4000" b="1" dirty="0" smtClean="0">
                <a:ln w="22225">
                  <a:solidFill>
                    <a:schemeClr val="accent2"/>
                  </a:solidFill>
                  <a:prstDash val="solid"/>
                </a:ln>
                <a:solidFill>
                  <a:schemeClr val="accent2">
                    <a:lumMod val="40000"/>
                    <a:lumOff val="60000"/>
                  </a:schemeClr>
                </a:solidFill>
              </a:rPr>
              <a:t>ISTERI TERHADAP SUAMI</a:t>
            </a:r>
            <a:endParaRPr lang="en-US" sz="4000" b="1" dirty="0">
              <a:ln w="22225">
                <a:solidFill>
                  <a:schemeClr val="accent2"/>
                </a:solidFill>
                <a:prstDash val="solid"/>
              </a:ln>
              <a:solidFill>
                <a:schemeClr val="accent2">
                  <a:lumMod val="40000"/>
                  <a:lumOff val="60000"/>
                </a:schemeClr>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08216013"/>
              </p:ext>
            </p:extLst>
          </p:nvPr>
        </p:nvGraphicFramePr>
        <p:xfrm>
          <a:off x="476518" y="390714"/>
          <a:ext cx="11316237" cy="4897219"/>
        </p:xfrm>
        <a:graphic>
          <a:graphicData uri="http://schemas.openxmlformats.org/drawingml/2006/table">
            <a:tbl>
              <a:tblPr>
                <a:tableStyleId>{5C22544A-7EE6-4342-B048-85BDC9FD1C3A}</a:tableStyleId>
              </a:tblPr>
              <a:tblGrid>
                <a:gridCol w="11316237"/>
              </a:tblGrid>
              <a:tr h="799924">
                <a:tc>
                  <a:txBody>
                    <a:bodyPr/>
                    <a:lstStyle/>
                    <a:p>
                      <a:pPr algn="ctr" fontAlgn="b"/>
                      <a:r>
                        <a:rPr lang="fi-FI" sz="4000" u="none" strike="noStrike" dirty="0">
                          <a:effectLst/>
                        </a:rPr>
                        <a:t>Ayo kita koreksi diri masing-masing.</a:t>
                      </a:r>
                      <a:endParaRPr lang="fi-FI" sz="4000" b="0" i="0" u="none" strike="noStrike" dirty="0">
                        <a:solidFill>
                          <a:srgbClr val="000000"/>
                        </a:solidFill>
                        <a:effectLst/>
                        <a:latin typeface="Calibri" panose="020F0502020204030204" pitchFamily="34" charset="0"/>
                      </a:endParaRPr>
                    </a:p>
                  </a:txBody>
                  <a:tcPr marL="9525" marR="9525" marT="9525" marB="0" anchor="b"/>
                </a:tc>
              </a:tr>
              <a:tr h="799924">
                <a:tc>
                  <a:txBody>
                    <a:bodyPr/>
                    <a:lstStyle/>
                    <a:p>
                      <a:pPr algn="ctr" fontAlgn="b"/>
                      <a:r>
                        <a:rPr lang="fi-FI" sz="4000" u="none" strike="noStrike">
                          <a:effectLst/>
                        </a:rPr>
                        <a:t>Mungkin ya pah..selama ini kita kurang perhatian sama anak kita</a:t>
                      </a:r>
                      <a:endParaRPr lang="fi-FI" sz="4000" b="0" i="0" u="none" strike="noStrike">
                        <a:solidFill>
                          <a:srgbClr val="000000"/>
                        </a:solidFill>
                        <a:effectLst/>
                        <a:latin typeface="Calibri" panose="020F0502020204030204" pitchFamily="34" charset="0"/>
                      </a:endParaRPr>
                    </a:p>
                  </a:txBody>
                  <a:tcPr marL="9525" marR="9525" marT="9525" marB="0" anchor="b"/>
                </a:tc>
              </a:tr>
              <a:tr h="799924">
                <a:tc>
                  <a:txBody>
                    <a:bodyPr/>
                    <a:lstStyle/>
                    <a:p>
                      <a:pPr algn="ctr" fontAlgn="b"/>
                      <a:r>
                        <a:rPr lang="id-ID" sz="4000" u="none" strike="noStrike" dirty="0">
                          <a:effectLst/>
                        </a:rPr>
                        <a:t>kalau dia tahun ini nggak naik kelas </a:t>
                      </a:r>
                      <a:endParaRPr lang="id-ID" sz="4000" u="none" strike="noStrike" dirty="0" smtClean="0">
                        <a:effectLst/>
                      </a:endParaRPr>
                    </a:p>
                    <a:p>
                      <a:pPr algn="ctr" fontAlgn="b"/>
                      <a:r>
                        <a:rPr lang="id-ID" sz="4000" u="none" strike="noStrike" dirty="0" smtClean="0">
                          <a:effectLst/>
                        </a:rPr>
                        <a:t>itu </a:t>
                      </a:r>
                      <a:r>
                        <a:rPr lang="id-ID" sz="4000" u="none" strike="noStrike" dirty="0">
                          <a:effectLst/>
                        </a:rPr>
                        <a:t>menjadi catatan bagi kita</a:t>
                      </a:r>
                      <a:endParaRPr lang="id-ID" sz="4000" b="0" i="0" u="none" strike="noStrike" dirty="0">
                        <a:solidFill>
                          <a:srgbClr val="000000"/>
                        </a:solidFill>
                        <a:effectLst/>
                        <a:latin typeface="Calibri" panose="020F0502020204030204" pitchFamily="34" charset="0"/>
                      </a:endParaRPr>
                    </a:p>
                  </a:txBody>
                  <a:tcPr marL="9525" marR="9525" marT="9525" marB="0" anchor="b"/>
                </a:tc>
              </a:tr>
              <a:tr h="799924">
                <a:tc>
                  <a:txBody>
                    <a:bodyPr/>
                    <a:lstStyle/>
                    <a:p>
                      <a:pPr algn="ctr" fontAlgn="b"/>
                      <a:r>
                        <a:rPr lang="fi-FI" sz="4000" u="none" strike="noStrike">
                          <a:effectLst/>
                        </a:rPr>
                        <a:t>tahun depan kita perbaiki lagi ya </a:t>
                      </a:r>
                      <a:endParaRPr lang="fi-FI" sz="4000" b="0" i="0" u="none" strike="noStrike">
                        <a:solidFill>
                          <a:srgbClr val="000000"/>
                        </a:solidFill>
                        <a:effectLst/>
                        <a:latin typeface="Calibri" panose="020F0502020204030204" pitchFamily="34" charset="0"/>
                      </a:endParaRPr>
                    </a:p>
                  </a:txBody>
                  <a:tcPr marL="9525" marR="9525" marT="9525" marB="0" anchor="b"/>
                </a:tc>
              </a:tr>
              <a:tr h="839921">
                <a:tc>
                  <a:txBody>
                    <a:bodyPr/>
                    <a:lstStyle/>
                    <a:p>
                      <a:pPr algn="ctr" fontAlgn="b"/>
                      <a:r>
                        <a:rPr lang="id-ID" sz="4000" u="none" strike="noStrike" dirty="0">
                          <a:effectLst/>
                        </a:rPr>
                        <a:t>lebih banyak lagi kita perhatikan anak kita.</a:t>
                      </a:r>
                      <a:endParaRPr lang="id-ID"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25503012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0" name="Picture 8" descr="Hasil gambar untuk BUNAK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7511764" y="124464"/>
            <a:ext cx="3788218" cy="707886"/>
          </a:xfrm>
          <a:prstGeom prst="rect">
            <a:avLst/>
          </a:prstGeom>
          <a:noFill/>
        </p:spPr>
        <p:txBody>
          <a:bodyPr wrap="none" lIns="91440" tIns="45720" rIns="91440" bIns="45720">
            <a:spAutoFit/>
          </a:bodyPr>
          <a:lstStyle/>
          <a:p>
            <a:pPr algn="ctr"/>
            <a:r>
              <a:rPr lang="id-ID" sz="4000" b="1" dirty="0" smtClean="0">
                <a:ln w="22225">
                  <a:solidFill>
                    <a:schemeClr val="accent2"/>
                  </a:solidFill>
                  <a:prstDash val="solid"/>
                </a:ln>
                <a:solidFill>
                  <a:schemeClr val="accent2">
                    <a:lumMod val="40000"/>
                    <a:lumOff val="60000"/>
                  </a:schemeClr>
                </a:solidFill>
              </a:rPr>
              <a:t>HASILNYA...........</a:t>
            </a:r>
            <a:endParaRPr lang="en-US" sz="4000" b="1" dirty="0">
              <a:ln w="22225">
                <a:solidFill>
                  <a:schemeClr val="accent2"/>
                </a:solidFill>
                <a:prstDash val="solid"/>
              </a:ln>
              <a:solidFill>
                <a:schemeClr val="accent2">
                  <a:lumMod val="40000"/>
                  <a:lumOff val="6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650746665"/>
              </p:ext>
            </p:extLst>
          </p:nvPr>
        </p:nvGraphicFramePr>
        <p:xfrm>
          <a:off x="588850" y="317679"/>
          <a:ext cx="6481651" cy="4627406"/>
        </p:xfrm>
        <a:graphic>
          <a:graphicData uri="http://schemas.openxmlformats.org/drawingml/2006/table">
            <a:tbl>
              <a:tblPr>
                <a:tableStyleId>{5C22544A-7EE6-4342-B048-85BDC9FD1C3A}</a:tableStyleId>
              </a:tblPr>
              <a:tblGrid>
                <a:gridCol w="6481651"/>
              </a:tblGrid>
              <a:tr h="941231">
                <a:tc>
                  <a:txBody>
                    <a:bodyPr/>
                    <a:lstStyle/>
                    <a:p>
                      <a:pPr algn="ctr" fontAlgn="b"/>
                      <a:r>
                        <a:rPr lang="id-ID" sz="4000" u="none" strike="noStrike" dirty="0">
                          <a:effectLst/>
                        </a:rPr>
                        <a:t>Ana-anak juga menjadi </a:t>
                      </a:r>
                      <a:endParaRPr lang="id-ID" sz="4000" u="none" strike="noStrike" dirty="0" smtClean="0">
                        <a:effectLst/>
                      </a:endParaRPr>
                    </a:p>
                    <a:p>
                      <a:pPr algn="ctr" fontAlgn="b"/>
                      <a:r>
                        <a:rPr lang="id-ID" sz="4000" u="none" strike="noStrike" dirty="0" smtClean="0">
                          <a:effectLst/>
                        </a:rPr>
                        <a:t>anak </a:t>
                      </a:r>
                      <a:r>
                        <a:rPr lang="id-ID" sz="4000" u="none" strike="noStrike" dirty="0">
                          <a:effectLst/>
                        </a:rPr>
                        <a:t>yang mudah rukun</a:t>
                      </a:r>
                      <a:endParaRPr lang="id-ID" sz="4000" b="0" i="0" u="none" strike="noStrike" dirty="0">
                        <a:solidFill>
                          <a:srgbClr val="000000"/>
                        </a:solidFill>
                        <a:effectLst/>
                        <a:latin typeface="Calibri" panose="020F0502020204030204" pitchFamily="34" charset="0"/>
                      </a:endParaRPr>
                    </a:p>
                  </a:txBody>
                  <a:tcPr marL="9525" marR="9525" marT="9525" marB="0" anchor="b"/>
                </a:tc>
              </a:tr>
              <a:tr h="941231">
                <a:tc>
                  <a:txBody>
                    <a:bodyPr/>
                    <a:lstStyle/>
                    <a:p>
                      <a:pPr algn="ctr" fontAlgn="b"/>
                      <a:r>
                        <a:rPr lang="id-ID" sz="4000" u="none" strike="noStrike" dirty="0">
                          <a:effectLst/>
                        </a:rPr>
                        <a:t>dengan kakak/adik, </a:t>
                      </a:r>
                      <a:endParaRPr lang="id-ID" sz="4000" u="none" strike="noStrike" dirty="0" smtClean="0">
                        <a:effectLst/>
                      </a:endParaRPr>
                    </a:p>
                    <a:p>
                      <a:pPr algn="ctr" fontAlgn="b"/>
                      <a:r>
                        <a:rPr lang="id-ID" sz="4000" u="none" strike="noStrike" dirty="0" smtClean="0">
                          <a:effectLst/>
                        </a:rPr>
                        <a:t>dan </a:t>
                      </a:r>
                      <a:r>
                        <a:rPr lang="id-ID" sz="4000" u="none" strike="noStrike" dirty="0">
                          <a:effectLst/>
                        </a:rPr>
                        <a:t>teman-temannya</a:t>
                      </a:r>
                      <a:endParaRPr lang="id-ID" sz="4000" b="0" i="0" u="none" strike="noStrike" dirty="0">
                        <a:solidFill>
                          <a:srgbClr val="000000"/>
                        </a:solidFill>
                        <a:effectLst/>
                        <a:latin typeface="Calibri" panose="020F0502020204030204" pitchFamily="34" charset="0"/>
                      </a:endParaRPr>
                    </a:p>
                  </a:txBody>
                  <a:tcPr marL="9525" marR="9525" marT="9525" marB="0" anchor="b"/>
                </a:tc>
              </a:tr>
              <a:tr h="941231">
                <a:tc>
                  <a:txBody>
                    <a:bodyPr/>
                    <a:lstStyle/>
                    <a:p>
                      <a:pPr algn="ctr" fontAlgn="b"/>
                      <a:r>
                        <a:rPr lang="id-ID" sz="4000" u="none" strike="noStrike" dirty="0">
                          <a:effectLst/>
                        </a:rPr>
                        <a:t>Sehingga kecerdasan bergaulnya tinggi</a:t>
                      </a:r>
                      <a:endParaRPr lang="id-ID" sz="4000" b="0" i="0" u="none" strike="noStrike" dirty="0">
                        <a:solidFill>
                          <a:srgbClr val="000000"/>
                        </a:solidFill>
                        <a:effectLst/>
                        <a:latin typeface="Calibri" panose="020F0502020204030204" pitchFamily="34" charset="0"/>
                      </a:endParaRPr>
                    </a:p>
                  </a:txBody>
                  <a:tcPr marL="9525" marR="9525" marT="9525" marB="0" anchor="b"/>
                </a:tc>
              </a:tr>
              <a:tr h="941231">
                <a:tc>
                  <a:txBody>
                    <a:bodyPr/>
                    <a:lstStyle/>
                    <a:p>
                      <a:pPr algn="ctr" fontAlgn="b"/>
                      <a:r>
                        <a:rPr lang="it-IT" sz="4000" u="none" strike="noStrike" dirty="0">
                          <a:effectLst/>
                        </a:rPr>
                        <a:t>Anak betah tinggal di rumah.</a:t>
                      </a:r>
                      <a:endParaRPr lang="it-IT" sz="40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144245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www.praisedayinthepark.org/assets/MarkLowryMed.jpg"/>
          <p:cNvPicPr>
            <a:picLocks noChangeAspect="1" noChangeArrowheads="1"/>
          </p:cNvPicPr>
          <p:nvPr/>
        </p:nvPicPr>
        <p:blipFill>
          <a:blip r:embed="rId2"/>
          <a:srcRect/>
          <a:stretch>
            <a:fillRect/>
          </a:stretch>
        </p:blipFill>
        <p:spPr bwMode="auto">
          <a:xfrm>
            <a:off x="1524001" y="785794"/>
            <a:ext cx="9108309" cy="6072206"/>
          </a:xfrm>
          <a:prstGeom prst="rect">
            <a:avLst/>
          </a:prstGeom>
          <a:noFill/>
        </p:spPr>
      </p:pic>
      <p:sp>
        <p:nvSpPr>
          <p:cNvPr id="5" name="Rectangle 4"/>
          <p:cNvSpPr/>
          <p:nvPr/>
        </p:nvSpPr>
        <p:spPr>
          <a:xfrm>
            <a:off x="6667504" y="948690"/>
            <a:ext cx="4000496" cy="5909310"/>
          </a:xfrm>
          <a:prstGeom prst="rect">
            <a:avLst/>
          </a:prstGeom>
        </p:spPr>
        <p:style>
          <a:lnRef idx="3">
            <a:schemeClr val="lt1"/>
          </a:lnRef>
          <a:fillRef idx="1">
            <a:schemeClr val="accent1"/>
          </a:fillRef>
          <a:effectRef idx="1">
            <a:schemeClr val="accent1"/>
          </a:effectRef>
          <a:fontRef idx="minor">
            <a:schemeClr val="lt1"/>
          </a:fontRef>
        </p:style>
        <p:txBody>
          <a:bodyPr wrap="square" lIns="91440" tIns="45720" rIns="91440" bIns="45720">
            <a:spAutoFit/>
          </a:bodyPr>
          <a:lstStyle/>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MARK LOWRY: </a:t>
            </a:r>
          </a:p>
          <a:p>
            <a:pPr algn="ctr"/>
            <a:endPar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PENULIS</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MUSISI</a:t>
            </a:r>
          </a:p>
          <a:p>
            <a:pPr algn="ctr"/>
            <a:r>
              <a:rPr lang="id-ID"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STORY TELLER</a:t>
            </a:r>
            <a:endParaRPr lang="en-US"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Rectangle 5"/>
          <p:cNvSpPr/>
          <p:nvPr/>
        </p:nvSpPr>
        <p:spPr>
          <a:xfrm>
            <a:off x="1524000" y="0"/>
            <a:ext cx="9144000" cy="785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2174156" y="0"/>
            <a:ext cx="7843688" cy="92333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id-ID" sz="5400" b="1" spc="150" dirty="0">
                <a:ln w="11430"/>
                <a:solidFill>
                  <a:srgbClr val="F8F8F8"/>
                </a:solidFill>
                <a:effectLst>
                  <a:outerShdw blurRad="25400" algn="tl" rotWithShape="0">
                    <a:srgbClr val="000000">
                      <a:alpha val="43000"/>
                    </a:srgbClr>
                  </a:outerShdw>
                </a:effectLst>
              </a:rPr>
              <a:t>ANAK HYPERAKTIF</a:t>
            </a:r>
            <a:endParaRPr lang="en-US" sz="54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089137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6858000"/>
          </a:xfrm>
        </p:spPr>
        <p:txBody>
          <a:bodyPr>
            <a:normAutofit/>
          </a:bodyPr>
          <a:lstStyle/>
          <a:p>
            <a:r>
              <a:rPr lang="id-ID" dirty="0" smtClean="0"/>
              <a:t/>
            </a:r>
            <a:br>
              <a:rPr lang="id-ID" dirty="0" smtClean="0"/>
            </a:br>
            <a:r>
              <a:rPr lang="id-ID" dirty="0" smtClean="0"/>
              <a:t/>
            </a:r>
            <a:br>
              <a:rPr lang="id-ID" dirty="0" smtClean="0"/>
            </a:br>
            <a:r>
              <a:rPr lang="id-ID" dirty="0" smtClean="0"/>
              <a:t>MARK LOWRY MENDAPAT DUKUNGAN DARI GURUNYA: </a:t>
            </a:r>
            <a:br>
              <a:rPr lang="id-ID" dirty="0" smtClean="0"/>
            </a:br>
            <a:r>
              <a:rPr lang="id-ID" dirty="0" smtClean="0"/>
              <a:t>MISS RAMONA HOLLAND</a:t>
            </a:r>
            <a:br>
              <a:rPr lang="id-ID" dirty="0" smtClean="0"/>
            </a:br>
            <a:r>
              <a:rPr lang="id-ID" dirty="0" smtClean="0"/>
              <a:t/>
            </a:r>
            <a:br>
              <a:rPr lang="id-ID" dirty="0" smtClean="0"/>
            </a:br>
            <a:r>
              <a:rPr lang="id-ID" dirty="0" smtClean="0"/>
              <a:t>“TUHAN MENYUKAI ANAK-ANAK HIPERAKTIF DAN TUHAN MENYUKAIMU...”</a:t>
            </a:r>
            <a:br>
              <a:rPr lang="id-ID" dirty="0" smtClean="0"/>
            </a:br>
            <a:endParaRPr lang="id-ID" dirty="0"/>
          </a:p>
        </p:txBody>
      </p:sp>
    </p:spTree>
    <p:extLst>
      <p:ext uri="{BB962C8B-B14F-4D97-AF65-F5344CB8AC3E}">
        <p14:creationId xmlns:p14="http://schemas.microsoft.com/office/powerpoint/2010/main" val="25631022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6858000"/>
          </a:xfrm>
        </p:spPr>
        <p:txBody>
          <a:bodyPr>
            <a:normAutofit/>
          </a:bodyPr>
          <a:lstStyle/>
          <a:p>
            <a:r>
              <a:rPr lang="id-ID" dirty="0" smtClean="0"/>
              <a:t>MARK LOWRY MENDAPAT DUKUNGAN DARI ORANG TUANYA: BEV LOWRY</a:t>
            </a:r>
            <a:br>
              <a:rPr lang="id-ID" dirty="0" smtClean="0"/>
            </a:br>
            <a:r>
              <a:rPr lang="id-ID" dirty="0" smtClean="0"/>
              <a:t/>
            </a:r>
            <a:br>
              <a:rPr lang="id-ID" dirty="0" smtClean="0"/>
            </a:br>
            <a:r>
              <a:rPr lang="id-ID" dirty="0" smtClean="0"/>
              <a:t/>
            </a:r>
            <a:br>
              <a:rPr lang="id-ID" dirty="0" smtClean="0"/>
            </a:br>
            <a:r>
              <a:rPr lang="id-ID" dirty="0" smtClean="0"/>
              <a:t>“TUHAN MEMILIKI RENCANA UNTUK MEMAKAIMU ...”</a:t>
            </a:r>
            <a:br>
              <a:rPr lang="id-ID" dirty="0" smtClean="0"/>
            </a:br>
            <a:endParaRPr lang="id-ID" dirty="0"/>
          </a:p>
        </p:txBody>
      </p:sp>
      <p:pic>
        <p:nvPicPr>
          <p:cNvPr id="144386" name="Picture 2" descr="http://www.bevlowry.com/images/BevLowry_002.jpg"/>
          <p:cNvPicPr>
            <a:picLocks noChangeAspect="1" noChangeArrowheads="1"/>
          </p:cNvPicPr>
          <p:nvPr/>
        </p:nvPicPr>
        <p:blipFill>
          <a:blip r:embed="rId2" cstate="print"/>
          <a:srcRect/>
          <a:stretch>
            <a:fillRect/>
          </a:stretch>
        </p:blipFill>
        <p:spPr bwMode="auto">
          <a:xfrm>
            <a:off x="9384665" y="2420617"/>
            <a:ext cx="1652269" cy="2328047"/>
          </a:xfrm>
          <a:prstGeom prst="rect">
            <a:avLst/>
          </a:prstGeom>
          <a:noFill/>
        </p:spPr>
      </p:pic>
    </p:spTree>
    <p:extLst>
      <p:ext uri="{BB962C8B-B14F-4D97-AF65-F5344CB8AC3E}">
        <p14:creationId xmlns:p14="http://schemas.microsoft.com/office/powerpoint/2010/main" val="39505768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sphotos-f.ak.fbcdn.net/hphotos-ak-prn1/521912_4711367550389_1264514245_n.jpg"/>
          <p:cNvPicPr>
            <a:picLocks noChangeAspect="1" noChangeArrowheads="1"/>
          </p:cNvPicPr>
          <p:nvPr/>
        </p:nvPicPr>
        <p:blipFill>
          <a:blip r:embed="rId2"/>
          <a:srcRect/>
          <a:stretch>
            <a:fillRect/>
          </a:stretch>
        </p:blipFill>
        <p:spPr bwMode="auto">
          <a:xfrm>
            <a:off x="1524000" y="0"/>
            <a:ext cx="9144000" cy="6846708"/>
          </a:xfrm>
          <a:prstGeom prst="rect">
            <a:avLst/>
          </a:prstGeom>
          <a:noFill/>
        </p:spPr>
      </p:pic>
    </p:spTree>
    <p:extLst>
      <p:ext uri="{BB962C8B-B14F-4D97-AF65-F5344CB8AC3E}">
        <p14:creationId xmlns:p14="http://schemas.microsoft.com/office/powerpoint/2010/main" val="67917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ildren-Perspective-Talking-Ability-Influenced-by-How-Parents-Talk.jpg"/>
          <p:cNvPicPr>
            <a:picLocks noGrp="1" noChangeAspect="1"/>
          </p:cNvPicPr>
          <p:nvPr>
            <p:ph idx="1"/>
          </p:nvPr>
        </p:nvPicPr>
        <p:blipFill>
          <a:blip r:embed="rId2"/>
          <a:stretch>
            <a:fillRect/>
          </a:stretch>
        </p:blipFill>
        <p:spPr>
          <a:xfrm>
            <a:off x="1914294" y="0"/>
            <a:ext cx="8363415" cy="6858000"/>
          </a:xfrm>
        </p:spPr>
      </p:pic>
      <p:sp>
        <p:nvSpPr>
          <p:cNvPr id="5" name="Rectangle 4"/>
          <p:cNvSpPr/>
          <p:nvPr/>
        </p:nvSpPr>
        <p:spPr>
          <a:xfrm>
            <a:off x="1524000" y="0"/>
            <a:ext cx="9144000" cy="258532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BANGUN SUASANA</a:t>
            </a:r>
          </a:p>
          <a:p>
            <a:pPr algn="ct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BAHAGIA DI RUMAH </a:t>
            </a:r>
            <a:r>
              <a:rPr lang="id-ID"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ANDA</a:t>
            </a:r>
          </a:p>
          <a:p>
            <a:pPr algn="ctr"/>
            <a:r>
              <a:rPr lang="id-ID"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id-ID"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DI KELAS ANDA</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9235214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eluarga-bahagia.jpg"/>
          <p:cNvPicPr>
            <a:picLocks noGrp="1" noChangeAspect="1"/>
          </p:cNvPicPr>
          <p:nvPr>
            <p:ph idx="1"/>
          </p:nvPr>
        </p:nvPicPr>
        <p:blipFill>
          <a:blip r:embed="rId2"/>
          <a:stretch>
            <a:fillRect/>
          </a:stretch>
        </p:blipFill>
        <p:spPr>
          <a:xfrm>
            <a:off x="1524000" y="0"/>
            <a:ext cx="9122046" cy="5929330"/>
          </a:xfrm>
        </p:spPr>
      </p:pic>
      <p:sp>
        <p:nvSpPr>
          <p:cNvPr id="5" name="Rectangle 4"/>
          <p:cNvSpPr/>
          <p:nvPr/>
        </p:nvSpPr>
        <p:spPr>
          <a:xfrm>
            <a:off x="1524000" y="4272678"/>
            <a:ext cx="9144000" cy="2585323"/>
          </a:xfrm>
          <a:prstGeom prst="rect">
            <a:avLst/>
          </a:prstGeom>
          <a:noFill/>
        </p:spPr>
        <p:txBody>
          <a:bodyPr wrap="square" lIns="91440" tIns="45720" rIns="91440" bIns="45720">
            <a:spAutoFit/>
          </a:bodyPr>
          <a:lstStyle/>
          <a:p>
            <a:pPr algn="ctr"/>
            <a:r>
              <a:rPr lang="id-ID"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KEBAHAGIAAN</a:t>
            </a:r>
          </a:p>
          <a:p>
            <a:pPr algn="ctr"/>
            <a:r>
              <a:rPr lang="id-ID"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MEMBUAT ANAK</a:t>
            </a:r>
          </a:p>
          <a:p>
            <a:pPr algn="ctr"/>
            <a:r>
              <a:rPr lang="id-ID"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BERTUMBUH CERDAS</a:t>
            </a:r>
            <a:endPar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29138664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http://2.bp.blogspot.com/-fdxYZJx2LUY/TvzGRx06mGI/AAAAAAAACpk/7vEKRWs8V3k/s1600/P.jpg"/>
          <p:cNvPicPr>
            <a:picLocks noChangeAspect="1" noChangeArrowheads="1"/>
          </p:cNvPicPr>
          <p:nvPr/>
        </p:nvPicPr>
        <p:blipFill>
          <a:blip r:embed="rId2"/>
          <a:srcRect/>
          <a:stretch>
            <a:fillRect/>
          </a:stretch>
        </p:blipFill>
        <p:spPr bwMode="auto">
          <a:xfrm>
            <a:off x="1738282" y="-1"/>
            <a:ext cx="5072098" cy="6762797"/>
          </a:xfrm>
          <a:prstGeom prst="rect">
            <a:avLst/>
          </a:prstGeom>
          <a:noFill/>
        </p:spPr>
      </p:pic>
      <p:sp>
        <p:nvSpPr>
          <p:cNvPr id="5" name="Round Single Corner Rectangle 4"/>
          <p:cNvSpPr/>
          <p:nvPr/>
        </p:nvSpPr>
        <p:spPr>
          <a:xfrm>
            <a:off x="6810380" y="0"/>
            <a:ext cx="3857620" cy="6858000"/>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6738942" y="571481"/>
            <a:ext cx="3929058" cy="6186309"/>
          </a:xfrm>
          <a:prstGeom prst="rect">
            <a:avLst/>
          </a:prstGeom>
          <a:noFill/>
        </p:spPr>
        <p:txBody>
          <a:bodyPr wrap="square" lIns="91440" tIns="45720" rIns="91440" bIns="45720">
            <a:spAutoFit/>
          </a:bodyPr>
          <a:lstStyle/>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LATIH </a:t>
            </a:r>
          </a:p>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PENGASUH</a:t>
            </a:r>
          </a:p>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UNTUK </a:t>
            </a:r>
          </a:p>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GAYA </a:t>
            </a:r>
          </a:p>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BAHASA</a:t>
            </a:r>
          </a:p>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POSITIF</a:t>
            </a:r>
          </a:p>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PADA </a:t>
            </a:r>
          </a:p>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ANAK </a:t>
            </a:r>
          </a:p>
          <a:p>
            <a:pPr algn="ctr"/>
            <a:r>
              <a:rPr lang="id-ID"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ANDA</a:t>
            </a:r>
            <a:endParaRPr lang="en-US"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21019653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themeOverride>
</file>

<file path=ppt/theme/themeOverride2.xml><?xml version="1.0" encoding="utf-8"?>
<a:themeOverride xmlns:a="http://schemas.openxmlformats.org/drawingml/2006/main">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themeOverride>
</file>

<file path=docProps/app.xml><?xml version="1.0" encoding="utf-8"?>
<Properties xmlns="http://schemas.openxmlformats.org/officeDocument/2006/extended-properties" xmlns:vt="http://schemas.openxmlformats.org/officeDocument/2006/docPropsVTypes">
  <Template>TM03457485[[fn=Mesh]]</Template>
  <TotalTime>141</TotalTime>
  <Words>1196</Words>
  <Application>Microsoft Office PowerPoint</Application>
  <PresentationFormat>Widescreen</PresentationFormat>
  <Paragraphs>383</Paragraphs>
  <Slides>99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99</vt:i4>
      </vt:variant>
    </vt:vector>
  </HeadingPairs>
  <TitlesOfParts>
    <vt:vector size="106" baseType="lpstr">
      <vt:lpstr>Arial</vt:lpstr>
      <vt:lpstr>Calibri</vt:lpstr>
      <vt:lpstr>Calibri Light</vt:lpstr>
      <vt:lpstr>Century Gothic</vt:lpstr>
      <vt:lpstr>Georgia</vt:lpstr>
      <vt:lpstr>Mesh</vt:lpstr>
      <vt:lpstr>Office Theme</vt:lpstr>
      <vt:lpstr>MENJADI GURU SEKOLAH MINGGU YANG MENJADI TELADAN  DALAM PERKATAAN</vt:lpstr>
      <vt:lpstr>PowerPoint Presentation</vt:lpstr>
      <vt:lpstr>PowerPoint Presentation</vt:lpstr>
      <vt:lpstr>PowerPoint Presentation</vt:lpstr>
      <vt:lpstr>DINAMIKA KELOMPOK</vt:lpstr>
      <vt:lpstr>DURASI  PENJELASAN       : 1 MENIT BACA ARTIKEL      : 3 MENIT LATIHAN ADEGAN     : 7 MENIT PRESENTASI 2 ADEGAN   : 2,5 MENIT PER                       KELOMPOK</vt:lpstr>
      <vt:lpstr>KELOMPOK 1 DAN KELOMPOK 5   ADA KUASA PENCIPTAAN DALAM PERKATAAN </vt:lpstr>
      <vt:lpstr>1. GAYA BAHASA MENGUTUKI ANAK</vt:lpstr>
      <vt:lpstr>PowerPoint Presentation</vt:lpstr>
      <vt:lpstr>GANTI DENGAN GAYA BAHASA MEMBERKATI ANAK</vt:lpstr>
      <vt:lpstr>PowerPoint Presentation</vt:lpstr>
      <vt:lpstr>“MAMA SAYA ADALAH  YANG MEMBUAT SAYA  SEPERTI SEKARANG INI... KARNA DIA SELALU MEYAKINKAN SAYA UNTUK BERBUAT BENAR..DAN DIALAH YANG MEMBUAT SAYA MERASA SAYA MEMILIKI SESEORANG UNTUK HIDUP DAN  TIDAK SAYA MAU MENGECEWAKAN DIA.”</vt:lpstr>
      <vt:lpstr>5. GAYA BAHASA ANCAMAN</vt:lpstr>
      <vt:lpstr>ANAK HANYA BISA BERKARYA DIBAWAH TEKANAN TARGET/ PENGAWASAN, TEGURAN, AUDIT, DEADLINE </vt:lpstr>
      <vt:lpstr>PowerPoint Presentation</vt:lpstr>
      <vt:lpstr>KELOMPOK  2 PERKATAAN YANG MEMOTIVASI</vt:lpstr>
      <vt:lpstr>2. GAYA BAHASA MENGEJEK</vt:lpstr>
      <vt:lpstr>PowerPoint Presentation</vt:lpstr>
      <vt:lpstr>EHUD ; SI KIDAL</vt:lpstr>
      <vt:lpstr>PowerPoint Presentation</vt:lpstr>
      <vt:lpstr>PowerPoint Presentation</vt:lpstr>
      <vt:lpstr>KELOMPOK  3, 7,8,9,10,12,13,15 PERKATAAN YANG MENGGEMBALAKAN BANYAK ORANG</vt:lpstr>
      <vt:lpstr>3. GAYA BAHASA BERSYARAT</vt:lpstr>
      <vt:lpstr>PowerPoint Presentation</vt:lpstr>
      <vt:lpstr>PowerPoint Presentation</vt:lpstr>
      <vt:lpstr>7. GAYA BAHASA  MEMBANDING-BANDINGKAN</vt:lpstr>
      <vt:lpstr>MENJADI ANAK TERTOLAK TERSISIH DARI TEMAN DAN SAUDARA</vt:lpstr>
      <vt:lpstr>PowerPoint Presentation</vt:lpstr>
      <vt:lpstr>KESALAHAN ISHAK DAN RIBKAH</vt:lpstr>
      <vt:lpstr>8. GAYA BAHASA MENAKUT-NAKUTI</vt:lpstr>
      <vt:lpstr>GANTI DENGAN BAHASA ‘TAAT’</vt:lpstr>
      <vt:lpstr>9. GAYA BAHASA BALAS JASA</vt:lpstr>
      <vt:lpstr>PowerPoint Presentation</vt:lpstr>
      <vt:lpstr>GANTI DENGAN GAYA BAHASA UPAH KETAATAN DALAM SISTEMATIKA KERAJAAN SORGA  </vt:lpstr>
      <vt:lpstr>10. GAYA BAHASA MENYINDIR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KELOMPOK 4  PERKATAAN  YANG MENYEMBUHKAN VS  YANG  MELUKAI HATI</vt:lpstr>
      <vt:lpstr>4. GAYA BAHASA PRADUGA NEGATIF</vt:lpstr>
      <vt:lpstr>PowerPoint Presentation</vt:lpstr>
      <vt:lpstr>PowerPoint Presentation</vt:lpstr>
      <vt:lpstr>PowerPoint Presentation</vt:lpstr>
      <vt:lpstr>KELOMPOK 6 PERKATAAN  YANG LAHIR DARI SEBUAH KEPUTUSAN/ PRINSIP HIDUP</vt:lpstr>
      <vt:lpstr>6. GAYA BAHASA MENIPU</vt:lpstr>
      <vt:lpstr>PowerPoint Presentation</vt:lpstr>
      <vt:lpstr>GANTI DENGAN  GAYA BAHASA BERTERUS TERANG</vt:lpstr>
      <vt:lpstr>TUHAN YESUS SELALU BERTERUS TERANG PADA MURID-MURID-NYA TENTANG SALIB YANG AKAN DIA HADAPI </vt:lpstr>
      <vt:lpstr>KELOMPOK 11 KATA-KATA IMAN  DAPAT MENULAR</vt:lpstr>
      <vt:lpstr>PowerPoint Presentation</vt:lpstr>
      <vt:lpstr>PowerPoint Presentation</vt:lpstr>
      <vt:lpstr>PowerPoint Presentation</vt:lpstr>
      <vt:lpstr>PowerPoint Presentation</vt:lpstr>
      <vt:lpstr>KELOMPOK 14 DAN 16 ADA IMAN DALAM SEPATAH KATA PUN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KELOMPOK 17 DAN 18 PERKATAAN EDUKASI PERKATAAN  YANG MEREDAM INTIMIDASI BAGAIMANA  MENGGERAKKAN MASSA LEWAT PERKATAAN</vt:lpstr>
      <vt:lpstr>PowerPoint Presentation</vt:lpstr>
      <vt:lpstr>PowerPoint Presentation</vt:lpstr>
      <vt:lpstr>PowerPoint Presentation</vt:lpstr>
      <vt:lpstr>PowerPoint Presentation</vt:lpstr>
      <vt:lpstr>PowerPoint Presentation</vt:lpstr>
      <vt:lpstr>PowerPoint Presentation</vt:lpstr>
      <vt:lpstr>KELOMPOK 19   PERSUNGUTAN    VS    UCAPAN SYUKUR</vt:lpstr>
      <vt:lpstr>PowerPoint Presentation</vt:lpstr>
      <vt:lpstr>PowerPoint Presentation</vt:lpstr>
      <vt:lpstr>PowerPoint Presentation</vt:lpstr>
      <vt:lpstr>PowerPoint Presentation</vt:lpstr>
      <vt:lpstr>KELOMPOK 20  PERTENGKARAN   MENYINGKIRKAN   RASA NYAMAN   TINGGAL   DI   RUMAH</vt:lpstr>
      <vt:lpstr>PowerPoint Presentation</vt:lpstr>
      <vt:lpstr>PowerPoint Presentation</vt:lpstr>
      <vt:lpstr>PowerPoint Presentation</vt:lpstr>
      <vt:lpstr>PowerPoint Presentation</vt:lpstr>
      <vt:lpstr>KELOMPOK 21  PERTENGKARAN ISTERI TERHADAP SUAMI   MENYINGKIRKAN   RASA NYAMAN   TINGGAL   DI   RUMAH</vt:lpstr>
      <vt:lpstr>PowerPoint Presentation</vt:lpstr>
      <vt:lpstr>PowerPoint Presentation</vt:lpstr>
      <vt:lpstr>PowerPoint Presentation</vt:lpstr>
      <vt:lpstr>PowerPoint Presentation</vt:lpstr>
      <vt:lpstr>PowerPoint Presentation</vt:lpstr>
      <vt:lpstr>PowerPoint Presentation</vt:lpstr>
      <vt:lpstr>  MARK LOWRY MENDAPAT DUKUNGAN DARI GURUNYA:  MISS RAMONA HOLLAND  “TUHAN MENYUKAI ANAK-ANAK HIPERAKTIF DAN TUHAN MENYUKAIMU...” </vt:lpstr>
      <vt:lpstr>MARK LOWRY MENDAPAT DUKUNGAN DARI ORANG TUANYA: BEV LOWRY   “TUHAN MEMILIKI RENCANA UNTUK MEMAKAIMU ...”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MENJADI GURU SEKOLAH MINGGU YANG MENJADI TELADAN  DALAM PERKATAAN</dc:title>
  <dc:creator>Grace Sumilat</dc:creator>
  <cp:lastModifiedBy>Grace Sumilat</cp:lastModifiedBy>
  <cp:revision>15</cp:revision>
  <dcterms:created xsi:type="dcterms:W3CDTF">2018-04-12T02:35:56Z</dcterms:created>
  <dcterms:modified xsi:type="dcterms:W3CDTF">2018-04-12T04:57:51Z</dcterms:modified>
</cp:coreProperties>
</file>