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2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108"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B27E0D-CAA5-450C-B8E7-472DD1B8915D}" type="datetimeFigureOut">
              <a:rPr lang="id-ID" smtClean="0"/>
              <a:t>08/06/2018</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A2A6A2-5602-4904-9EEF-381DEB8C7930}" type="slidenum">
              <a:rPr lang="id-ID" smtClean="0"/>
              <a:t>‹#›</a:t>
            </a:fld>
            <a:endParaRPr lang="id-ID"/>
          </a:p>
        </p:txBody>
      </p:sp>
    </p:spTree>
    <p:extLst>
      <p:ext uri="{BB962C8B-B14F-4D97-AF65-F5344CB8AC3E}">
        <p14:creationId xmlns:p14="http://schemas.microsoft.com/office/powerpoint/2010/main" val="19592474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687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0869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0948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B712588-04B1-427B-82EE-E8DB90309F08}" type="datetimeFigureOut">
              <a:rPr lang="en-US" smtClean="0"/>
              <a:t>6/8/2018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610367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8037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055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1427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6/8/2018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455537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3869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55C6B4A9-1611-4792-9094-5F34BCA07E0B}" type="datetimeFigureOut">
              <a:rPr lang="en-US" smtClean="0"/>
              <a:t>6/8/2018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869966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6/8/2018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050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E42BD"/>
            </a:gs>
            <a:gs pos="39000">
              <a:schemeClr val="bg1">
                <a:tint val="98000"/>
                <a:satMod val="130000"/>
                <a:shade val="90000"/>
                <a:lumMod val="103000"/>
              </a:schemeClr>
            </a:gs>
            <a:gs pos="100000">
              <a:schemeClr val="bg1">
                <a:shade val="63000"/>
                <a:satMod val="12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6/8/2018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883999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0" y="0"/>
            <a:ext cx="4148678" cy="5866232"/>
          </a:xfrm>
          <a:prstGeom prst="rect">
            <a:avLst/>
          </a:prstGeom>
          <a:noFill/>
          <a:effectLst>
            <a:glow rad="127000">
              <a:srgbClr val="EE42BD"/>
            </a:glo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76563"/>
            <a:ext cx="12192000" cy="1981437"/>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4542" y="59252"/>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1. KEUTAMAAN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0" y="4897617"/>
            <a:ext cx="12192000" cy="1938992"/>
          </a:xfrm>
          <a:prstGeom prst="rect">
            <a:avLst/>
          </a:prstGeom>
          <a:noFill/>
        </p:spPr>
        <p:txBody>
          <a:bodyPr wrap="square" lIns="91440" tIns="45720" rIns="91440" bIns="45720">
            <a:spAutoFit/>
          </a:bodyPr>
          <a:lstStyle/>
          <a:p>
            <a:pPr lvl="0"/>
            <a:r>
              <a:rPr lang="id-ID" sz="2000" dirty="0"/>
              <a:t>Jika biji terakhir jatuh pada lobang pertama, AJAK ANAK yang duduk di depan gelas 1, untuk memimpin </a:t>
            </a:r>
            <a:endParaRPr lang="id-ID" sz="2000" dirty="0" smtClean="0"/>
          </a:p>
          <a:p>
            <a:pPr lvl="0"/>
            <a:r>
              <a:rPr lang="id-ID" sz="2000" b="1" dirty="0" smtClean="0"/>
              <a:t>KOMITMEN </a:t>
            </a:r>
            <a:r>
              <a:rPr lang="id-ID" sz="2000" b="1" dirty="0"/>
              <a:t>untuk mengutamakan TUHAN</a:t>
            </a:r>
            <a:r>
              <a:rPr lang="id-ID" sz="2000" dirty="0"/>
              <a:t>, karena ketika kita mengutamakan TUHAN, maka Tuhan akan menolong kita untuk PULIH dari luka-luka masa lalu</a:t>
            </a:r>
            <a:r>
              <a:rPr lang="id-ID" sz="2000" dirty="0" smtClean="0"/>
              <a:t>.</a:t>
            </a:r>
          </a:p>
          <a:p>
            <a:pPr lvl="0"/>
            <a:r>
              <a:rPr lang="id-ID" sz="2000" b="1" dirty="0" smtClean="0"/>
              <a:t>“</a:t>
            </a:r>
            <a:r>
              <a:rPr lang="id-ID" sz="2000" b="1" dirty="0"/>
              <a:t>Kami berkomitment untuk selalu akrab dengan Tuhan setiap hari, caranya membaca Alkitab setiap hari, bercakap-cakap dengan TUHAN setiap hari dalam doa-doa kami. Dengan pertolongan TUHAN. Amin. ”</a:t>
            </a:r>
            <a:endParaRPr lang="id-ID" sz="2000" dirty="0"/>
          </a:p>
          <a:p>
            <a:pPr lvl="0"/>
            <a:r>
              <a:rPr lang="id-ID" sz="2000" b="1" dirty="0"/>
              <a:t>KOMITMEN boleh dari kata-katamu sendiri.</a:t>
            </a:r>
            <a:endParaRPr lang="id-ID" sz="2000" dirty="0"/>
          </a:p>
        </p:txBody>
      </p:sp>
      <p:sp>
        <p:nvSpPr>
          <p:cNvPr id="7" name="TextBox 6"/>
          <p:cNvSpPr txBox="1"/>
          <p:nvPr/>
        </p:nvSpPr>
        <p:spPr>
          <a:xfrm>
            <a:off x="4956686" y="906245"/>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393048301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0" y="0"/>
            <a:ext cx="4194798" cy="5931446"/>
          </a:xfrm>
          <a:prstGeom prst="rect">
            <a:avLst/>
          </a:prstGeom>
          <a:noFill/>
          <a:effectLst>
            <a:glow rad="127000">
              <a:srgbClr val="EE42BD"/>
            </a:glo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932608"/>
            <a:ext cx="12192000" cy="1925391"/>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9938" y="59252"/>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2. KESAKSIAN</a:t>
            </a:r>
          </a:p>
        </p:txBody>
      </p:sp>
      <p:sp>
        <p:nvSpPr>
          <p:cNvPr id="6" name="Rectangle 5"/>
          <p:cNvSpPr/>
          <p:nvPr/>
        </p:nvSpPr>
        <p:spPr>
          <a:xfrm>
            <a:off x="0" y="5042495"/>
            <a:ext cx="12192002" cy="1815882"/>
          </a:xfrm>
          <a:prstGeom prst="rect">
            <a:avLst/>
          </a:prstGeom>
          <a:noFill/>
        </p:spPr>
        <p:txBody>
          <a:bodyPr wrap="square" lIns="91440" tIns="45720" rIns="91440" bIns="45720">
            <a:spAutoFit/>
          </a:bodyPr>
          <a:lstStyle/>
          <a:p>
            <a:pPr lvl="0"/>
            <a:r>
              <a:rPr lang="id-ID" sz="1600" dirty="0"/>
              <a:t>Bila biji terakhir jatuh pada lobang kedua, AJAK ANAK yang duduk di depan gelas 2, untuk SHARING. </a:t>
            </a:r>
            <a:endParaRPr lang="id-ID" sz="1600" dirty="0" smtClean="0"/>
          </a:p>
          <a:p>
            <a:pPr lvl="0"/>
            <a:r>
              <a:rPr lang="id-ID" sz="1600" dirty="0" smtClean="0"/>
              <a:t>Cara </a:t>
            </a:r>
            <a:r>
              <a:rPr lang="id-ID" sz="1600" dirty="0"/>
              <a:t>sharing: </a:t>
            </a:r>
            <a:r>
              <a:rPr lang="id-ID" sz="1600" b="1" dirty="0"/>
              <a:t>PIKIRKAN SEMUA YANG BAIK TENTANG AYAHMU DAN IBUMU</a:t>
            </a:r>
            <a:r>
              <a:rPr lang="id-ID" sz="1600" dirty="0"/>
              <a:t>, pasti ada yang baik dari mereka, dan SHARINGKAN. </a:t>
            </a:r>
            <a:endParaRPr lang="id-ID" sz="1600" dirty="0" smtClean="0"/>
          </a:p>
          <a:p>
            <a:pPr lvl="0"/>
            <a:r>
              <a:rPr lang="id-ID" sz="1600" dirty="0" smtClean="0"/>
              <a:t>Ketika </a:t>
            </a:r>
            <a:r>
              <a:rPr lang="id-ID" sz="1600" dirty="0"/>
              <a:t>kita memikirkan kebaikan-kebaikan mereka, kita akan tahu bahwa di balik semua kelemahan mereka sebagai orang tua, pasti ada satu kebaikan yang bisa kita lihat. </a:t>
            </a:r>
            <a:endParaRPr lang="id-ID" sz="1600" dirty="0" smtClean="0"/>
          </a:p>
          <a:p>
            <a:pPr lvl="0"/>
            <a:r>
              <a:rPr lang="id-ID" sz="1600" dirty="0" smtClean="0"/>
              <a:t>Karena </a:t>
            </a:r>
            <a:r>
              <a:rPr lang="id-ID" sz="1600" dirty="0"/>
              <a:t>Firman Tuhan pernah bilang; </a:t>
            </a:r>
            <a:r>
              <a:rPr lang="id-ID" sz="1600" b="1" u="sng" dirty="0"/>
              <a:t>Pikirkan semua yang manis, ...Filipi 4:8. ( ajak anak anak membaca bagian Alkitab ini)</a:t>
            </a:r>
          </a:p>
          <a:p>
            <a:pPr lvl="0"/>
            <a:r>
              <a:rPr lang="id-ID" sz="1600" dirty="0"/>
              <a:t>“Yang baik tentang ayahku adalah:.............................................”</a:t>
            </a:r>
          </a:p>
          <a:p>
            <a:pPr lvl="0"/>
            <a:r>
              <a:rPr lang="id-ID" sz="1600" dirty="0"/>
              <a:t>“Yang baik tentang ibuku adalah:...............................................”</a:t>
            </a:r>
          </a:p>
        </p:txBody>
      </p:sp>
      <p:sp>
        <p:nvSpPr>
          <p:cNvPr id="7" name="TextBox 6"/>
          <p:cNvSpPr txBox="1"/>
          <p:nvPr/>
        </p:nvSpPr>
        <p:spPr>
          <a:xfrm>
            <a:off x="4982444" y="865797"/>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2066914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Cutout/>
                    </a14:imgEffect>
                  </a14:imgLayer>
                </a14:imgProps>
              </a:ext>
              <a:ext uri="{28A0092B-C50C-407E-A947-70E740481C1C}">
                <a14:useLocalDpi xmlns:a14="http://schemas.microsoft.com/office/drawing/2010/main" val="0"/>
              </a:ext>
            </a:extLst>
          </a:blip>
          <a:srcRect/>
          <a:stretch>
            <a:fillRect/>
          </a:stretch>
        </p:blipFill>
        <p:spPr bwMode="auto">
          <a:xfrm>
            <a:off x="0" y="0"/>
            <a:ext cx="4169040" cy="5895024"/>
          </a:xfrm>
          <a:prstGeom prst="rect">
            <a:avLst/>
          </a:prstGeom>
          <a:noFill/>
          <a:effectLst>
            <a:glow rad="127000">
              <a:srgbClr val="EE42BD"/>
            </a:glo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42456"/>
            <a:ext cx="12192000" cy="2015543"/>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9938" y="46373"/>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3. KESATUAN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0" y="4880666"/>
            <a:ext cx="12192000" cy="1815882"/>
          </a:xfrm>
          <a:prstGeom prst="rect">
            <a:avLst/>
          </a:prstGeom>
          <a:noFill/>
        </p:spPr>
        <p:txBody>
          <a:bodyPr wrap="square" lIns="91440" tIns="45720" rIns="91440" bIns="45720">
            <a:spAutoFit/>
          </a:bodyPr>
          <a:lstStyle/>
          <a:p>
            <a:pPr lvl="0"/>
            <a:r>
              <a:rPr lang="id-ID" sz="1600" dirty="0"/>
              <a:t>Bila biji terakhir jatuh pada lobang ketiga, AJAK ANAK yang duduk di depan gelas 3, untuk </a:t>
            </a:r>
            <a:r>
              <a:rPr lang="id-ID" sz="1600" b="1" dirty="0"/>
              <a:t>MENGAMBIL KEPUTUSAN</a:t>
            </a:r>
            <a:r>
              <a:rPr lang="id-ID" sz="1600" dirty="0"/>
              <a:t> agar selalu menjaga kesatuan dalam keluarga, antara papa, mama dan anak, antara kakak dan adik, dll. </a:t>
            </a:r>
            <a:endParaRPr lang="id-ID" sz="1600" dirty="0" smtClean="0"/>
          </a:p>
          <a:p>
            <a:pPr lvl="0"/>
            <a:r>
              <a:rPr lang="id-ID" sz="1600" dirty="0" smtClean="0"/>
              <a:t>Karena </a:t>
            </a:r>
            <a:r>
              <a:rPr lang="id-ID" sz="1600" dirty="0"/>
              <a:t>menurut Mazmur 133 Kesatuan adalah kunci dimana berkat Tuhan diturunkan. </a:t>
            </a:r>
            <a:endParaRPr lang="id-ID" sz="1600" dirty="0" smtClean="0"/>
          </a:p>
          <a:p>
            <a:pPr lvl="0"/>
            <a:r>
              <a:rPr lang="id-ID" sz="1600" b="1" dirty="0" smtClean="0"/>
              <a:t>Ucapkan </a:t>
            </a:r>
            <a:r>
              <a:rPr lang="id-ID" sz="1600" b="1" dirty="0"/>
              <a:t>kalimat komitment kesatuan keluarga</a:t>
            </a:r>
            <a:endParaRPr lang="id-ID" sz="1600" dirty="0"/>
          </a:p>
          <a:p>
            <a:pPr lvl="0"/>
            <a:r>
              <a:rPr lang="id-ID" sz="1600" b="1" dirty="0"/>
              <a:t>“Kami berkomitment untuk menjaga kerukunan dalam keluarga kami. Kalau untuk rukun itu artinya aku harus mengalah, aku mau mengalah. Dengan pertolongan TUHAN. Amin.”</a:t>
            </a:r>
            <a:endParaRPr lang="id-ID" sz="1600" dirty="0"/>
          </a:p>
          <a:p>
            <a:pPr lvl="0"/>
            <a:r>
              <a:rPr lang="id-ID" sz="1600" b="1" dirty="0"/>
              <a:t>KOMITMEN boleh dari kata-katamu sendiri.</a:t>
            </a:r>
            <a:endParaRPr lang="id-ID" sz="1600" dirty="0"/>
          </a:p>
        </p:txBody>
      </p:sp>
      <p:sp>
        <p:nvSpPr>
          <p:cNvPr id="7" name="TextBox 6"/>
          <p:cNvSpPr txBox="1"/>
          <p:nvPr/>
        </p:nvSpPr>
        <p:spPr>
          <a:xfrm>
            <a:off x="4966867" y="872138"/>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320756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a:off x="0" y="-1"/>
            <a:ext cx="4297830" cy="6077133"/>
          </a:xfrm>
          <a:prstGeom prst="rect">
            <a:avLst/>
          </a:prstGeom>
          <a:noFill/>
          <a:effectLst>
            <a:glow rad="127000">
              <a:srgbClr val="EE42BD"/>
            </a:glo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5009882"/>
            <a:ext cx="12192000" cy="1848117"/>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9938" y="59252"/>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4. BIJAKSANA</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0" y="5042118"/>
            <a:ext cx="12192000" cy="1815882"/>
          </a:xfrm>
          <a:prstGeom prst="rect">
            <a:avLst/>
          </a:prstGeom>
          <a:noFill/>
        </p:spPr>
        <p:txBody>
          <a:bodyPr wrap="square" lIns="91440" tIns="45720" rIns="91440" bIns="45720">
            <a:spAutoFit/>
          </a:bodyPr>
          <a:lstStyle/>
          <a:p>
            <a:pPr lvl="0"/>
            <a:r>
              <a:rPr lang="id-ID" sz="1400" dirty="0"/>
              <a:t>Bila biji terakhir jatuh pada lobang keempat, AJAK ANAK yang duduk di depan gelas 4, untuk </a:t>
            </a:r>
            <a:r>
              <a:rPr lang="id-ID" sz="1400" b="1" dirty="0"/>
              <a:t>MENYEBUTKAN CITA-CITANYA,</a:t>
            </a:r>
            <a:r>
              <a:rPr lang="id-ID" sz="1400" dirty="0"/>
              <a:t> </a:t>
            </a:r>
            <a:r>
              <a:rPr lang="id-ID" sz="1400" b="1" dirty="0"/>
              <a:t>( dan anak ini bertugas menanyakan cita-cita semua teman-teman dalam kelompok tersebut)</a:t>
            </a:r>
            <a:r>
              <a:rPr lang="id-ID" sz="1400" dirty="0"/>
              <a:t>  dan mulai mendoakan cita-citanya dari sekarang. Yang terpenting adalah APA CITA-CITA TUHAN ATAS HIDUPKU, karena belum tentu cita-cita kita sama dengan cita-cita Tuhan atas hidup kita. Karena Tuhan yang menenun kita dalam kandungan ibu kita, Tuhan yang sudah tahu rancangan apa yang terbaik daripadaNya untuk kita semua. Jika cita-cita TUHAN tercapai dalam hidup kita, itu artinya kita sudah memperoleh PANGGILAN SORGAWI </a:t>
            </a:r>
            <a:r>
              <a:rPr lang="id-ID" sz="1400" dirty="0" smtClean="0"/>
              <a:t>itu. Guru </a:t>
            </a:r>
            <a:r>
              <a:rPr lang="id-ID" sz="1400" dirty="0"/>
              <a:t>bisa menolong semua yang lain menyebutkan cita-citanya masing-masing dan ambil waktu mendoakan mereka satu per satu. Atau untuk menyingkat waktu, bisa dimulai dengan Guru mendoakan salah satu anak, sebagai contoh, setelah itu boleh diberi kesempatan untuk mereka saling mendoakan secara berpasangan dengan temannya.</a:t>
            </a:r>
          </a:p>
          <a:p>
            <a:pPr lvl="0"/>
            <a:r>
              <a:rPr lang="id-ID" sz="1400" b="1" dirty="0"/>
              <a:t>“Cita-citaku adalah:......................................”</a:t>
            </a:r>
            <a:endParaRPr lang="id-ID" sz="1400" dirty="0"/>
          </a:p>
        </p:txBody>
      </p:sp>
      <p:sp>
        <p:nvSpPr>
          <p:cNvPr id="7" name="TextBox 6"/>
          <p:cNvSpPr txBox="1"/>
          <p:nvPr/>
        </p:nvSpPr>
        <p:spPr>
          <a:xfrm>
            <a:off x="5033960" y="878477"/>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1373340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0" y="-1"/>
            <a:ext cx="4262908" cy="6027753"/>
          </a:xfrm>
          <a:prstGeom prst="rect">
            <a:avLst/>
          </a:prstGeom>
          <a:noFill/>
          <a:effectLst>
            <a:glow rad="127000">
              <a:srgbClr val="EE42BD"/>
            </a:glo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983806"/>
            <a:ext cx="12192000" cy="1874194"/>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4542" y="-6021"/>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5. MENGHORMATI</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0" y="4983805"/>
            <a:ext cx="12192000" cy="1938992"/>
          </a:xfrm>
          <a:prstGeom prst="rect">
            <a:avLst/>
          </a:prstGeom>
          <a:noFill/>
        </p:spPr>
        <p:txBody>
          <a:bodyPr wrap="square" lIns="91440" tIns="45720" rIns="91440" bIns="45720">
            <a:spAutoFit/>
          </a:bodyPr>
          <a:lstStyle/>
          <a:p>
            <a:pPr lvl="0"/>
            <a:r>
              <a:rPr lang="id-ID" sz="2000" dirty="0"/>
              <a:t>Bila biji terakhir jatuh pada lobang kelima, AJAK ANAK yang duduk di depan gelas 5, untuk </a:t>
            </a:r>
            <a:r>
              <a:rPr lang="id-ID" sz="2000" b="1" dirty="0"/>
              <a:t>berkomitment MENGHORMATI ORANG TUA. Guru dapat menanyakan dari antara mereka apakah ada yang sangat terluka pada orang tuanya, sehingga sudah sulit untuk menghormati mereka lagi. Jika ada, guru memimpin doa untuk anak ini dapat berbalik kepada jalan TUHAN.</a:t>
            </a:r>
            <a:endParaRPr lang="id-ID" sz="2000" dirty="0"/>
          </a:p>
          <a:p>
            <a:pPr lvl="0"/>
            <a:r>
              <a:rPr lang="id-ID" sz="2000" b="1" dirty="0"/>
              <a:t>“Kami berkomitment untuk mulai sekarang, menghormati orang tua, dengan pertolongan TUHAN. Amin.”</a:t>
            </a:r>
            <a:endParaRPr lang="id-ID" sz="2000" dirty="0"/>
          </a:p>
          <a:p>
            <a:pPr lvl="0"/>
            <a:r>
              <a:rPr lang="id-ID" sz="2000" b="1" dirty="0"/>
              <a:t>KOMITMEN boleh dari kata-katamu sendiri.</a:t>
            </a:r>
            <a:endParaRPr lang="id-ID" sz="2000" dirty="0"/>
          </a:p>
        </p:txBody>
      </p:sp>
      <p:sp>
        <p:nvSpPr>
          <p:cNvPr id="7" name="TextBox 6"/>
          <p:cNvSpPr txBox="1"/>
          <p:nvPr/>
        </p:nvSpPr>
        <p:spPr>
          <a:xfrm>
            <a:off x="5033959" y="965398"/>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263292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1" y="-1"/>
            <a:ext cx="4340181" cy="6137017"/>
          </a:xfrm>
          <a:prstGeom prst="rect">
            <a:avLst/>
          </a:prstGeom>
          <a:noFill/>
          <a:effectLst>
            <a:glow rad="127000">
              <a:srgbClr val="EE42BD"/>
            </a:glo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5048518"/>
            <a:ext cx="12192000" cy="1809481"/>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662153" y="0"/>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6. KELEMAHAN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12879" y="5048518"/>
            <a:ext cx="12179121" cy="1754326"/>
          </a:xfrm>
          <a:prstGeom prst="rect">
            <a:avLst/>
          </a:prstGeom>
          <a:noFill/>
        </p:spPr>
        <p:txBody>
          <a:bodyPr wrap="square" lIns="91440" tIns="45720" rIns="91440" bIns="45720">
            <a:spAutoFit/>
          </a:bodyPr>
          <a:lstStyle/>
          <a:p>
            <a:pPr lvl="0"/>
            <a:r>
              <a:rPr lang="id-ID" sz="1200" dirty="0"/>
              <a:t>Bila biji terakhir jatuh pada lobang keenam,  AJAK ANAK yang duduk di depan gelas 6, untuk </a:t>
            </a:r>
            <a:r>
              <a:rPr lang="id-ID" sz="1200" b="1" dirty="0"/>
              <a:t>berkomitment MENDOAKAN KELEMAHAN ORANG TUA SEBAGAI MANUSIA. </a:t>
            </a:r>
            <a:r>
              <a:rPr lang="id-ID" sz="1200" dirty="0"/>
              <a:t>Tentunya tiap orang tua punya kelemahan. Anak-anak tidak perlu kecewa atau marah atas hal ini, yang perlu dilakukan adalah, mendoakan orang tua, agar Tuhan menolong orang tua untuk berubah atau bertobat dari kelemahan mereka. Di titik ini, TIDAK PERLU SHARING KELEMAHAN ORANG TUA. Atau bila dimungkinkan ada keterbukaan/ sharing, maka harus ada komitmen bersama untuk isi sharing itu tidak perlu diceritakan di luar acara ini/ jangan digosipkan.</a:t>
            </a:r>
          </a:p>
          <a:p>
            <a:pPr lvl="0"/>
            <a:r>
              <a:rPr lang="id-ID" sz="1200" dirty="0"/>
              <a:t>Kita akan berdoa masing-masing anak. Dipimpin oleh temanmu yang duduk di nomor 6.</a:t>
            </a:r>
          </a:p>
          <a:p>
            <a:pPr lvl="0"/>
            <a:r>
              <a:rPr lang="id-ID" sz="1200" dirty="0"/>
              <a:t>Contoh doanya kira-kira seperti ini</a:t>
            </a:r>
            <a:r>
              <a:rPr lang="id-ID" sz="1200" dirty="0" smtClean="0"/>
              <a:t>: </a:t>
            </a:r>
            <a:r>
              <a:rPr lang="id-ID" sz="1200" b="1" dirty="0" smtClean="0"/>
              <a:t>“</a:t>
            </a:r>
            <a:r>
              <a:rPr lang="id-ID" sz="1200" b="1" dirty="0"/>
              <a:t>Aku berdoa untuk segala kelemahan dan dosa orang tua ku, aku meminta Tuhan yang memulihkan mereka dan membuat mereka bertobat dari jalan mereka yang salah. Dalam nama Yesus, amin.”</a:t>
            </a:r>
            <a:endParaRPr lang="id-ID" sz="1200" dirty="0"/>
          </a:p>
          <a:p>
            <a:pPr lvl="0"/>
            <a:r>
              <a:rPr lang="id-ID" sz="1200" b="1" dirty="0"/>
              <a:t>Doa ini boleh dari kata-katamu sendiri. </a:t>
            </a:r>
            <a:endParaRPr lang="id-ID" sz="1200" dirty="0"/>
          </a:p>
          <a:p>
            <a:pPr lvl="0"/>
            <a:r>
              <a:rPr lang="id-ID" sz="1200" b="1" dirty="0"/>
              <a:t>Pemimpin doa: Mari kita berdoa :....................................................................( doa masing masing ).............................Amin !</a:t>
            </a:r>
            <a:endParaRPr lang="id-ID" sz="1200" dirty="0"/>
          </a:p>
        </p:txBody>
      </p:sp>
      <p:sp>
        <p:nvSpPr>
          <p:cNvPr id="7" name="TextBox 6"/>
          <p:cNvSpPr txBox="1"/>
          <p:nvPr/>
        </p:nvSpPr>
        <p:spPr>
          <a:xfrm>
            <a:off x="4916167" y="924644"/>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350362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Cement/>
                    </a14:imgEffect>
                  </a14:imgLayer>
                </a14:imgProps>
              </a:ext>
              <a:ext uri="{28A0092B-C50C-407E-A947-70E740481C1C}">
                <a14:useLocalDpi xmlns:a14="http://schemas.microsoft.com/office/drawing/2010/main" val="0"/>
              </a:ext>
            </a:extLst>
          </a:blip>
          <a:srcRect/>
          <a:stretch>
            <a:fillRect/>
          </a:stretch>
        </p:blipFill>
        <p:spPr bwMode="auto">
          <a:xfrm>
            <a:off x="0" y="-1"/>
            <a:ext cx="4152444" cy="5871557"/>
          </a:xfrm>
          <a:prstGeom prst="rect">
            <a:avLst/>
          </a:prstGeom>
          <a:noFill/>
          <a:scene3d>
            <a:camera prst="orthographicFront"/>
            <a:lightRig rig="threePt" dir="t"/>
          </a:scene3d>
          <a:sp3d>
            <a:bevelB prst="relaxedInset"/>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12072"/>
            <a:ext cx="12192000" cy="2045928"/>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9938" y="59252"/>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7. TANPA BATAS</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0" y="4875627"/>
            <a:ext cx="12133232" cy="1815882"/>
          </a:xfrm>
          <a:prstGeom prst="rect">
            <a:avLst/>
          </a:prstGeom>
          <a:noFill/>
        </p:spPr>
        <p:txBody>
          <a:bodyPr wrap="square" lIns="91440" tIns="45720" rIns="91440" bIns="45720">
            <a:spAutoFit/>
          </a:bodyPr>
          <a:lstStyle/>
          <a:p>
            <a:pPr lvl="0"/>
            <a:r>
              <a:rPr lang="id-ID" sz="1600" dirty="0"/>
              <a:t>Bila biji terakhir jatuh pada lobang ketujuh,   AJAK ANAK yang duduk di depan gelas 7, untuk </a:t>
            </a:r>
            <a:r>
              <a:rPr lang="id-ID" sz="1600" b="1" dirty="0"/>
              <a:t>berkomitment MENGAMPUNI ORANG TUANYA. </a:t>
            </a:r>
            <a:r>
              <a:rPr lang="id-ID" sz="1600" dirty="0"/>
              <a:t>Guru menanyakan apakah ada murid yang benar-benar sulit mengampuni orang tuanya, karena mungkin orang tua sudah keterlaluan? Bila ada, guru mendoakan anak tersebut bersama dengan semua anggota kelompok. Di titik ini, </a:t>
            </a:r>
            <a:r>
              <a:rPr lang="id-ID" sz="1600" b="1" dirty="0"/>
              <a:t>TIDAK PERLU SHARING DOSA ATAU KESALAHAN ORANG TUA YANG TELAH MELUKAI ANAK.</a:t>
            </a:r>
            <a:r>
              <a:rPr lang="id-ID" sz="1600" dirty="0"/>
              <a:t> </a:t>
            </a:r>
          </a:p>
          <a:p>
            <a:pPr lvl="0"/>
            <a:r>
              <a:rPr lang="id-ID" sz="1600" b="1" dirty="0"/>
              <a:t>“Tuhan aku melepaskan pengampunan untuk orang tuaku, atas semua perlakuan dan perkataan mereka yang melukai aku, dalam nama Yesus, amin.” </a:t>
            </a:r>
            <a:endParaRPr lang="id-ID" sz="1600" dirty="0"/>
          </a:p>
          <a:p>
            <a:pPr lvl="0"/>
            <a:r>
              <a:rPr lang="id-ID" sz="1600" b="1" dirty="0"/>
              <a:t>Doa ini </a:t>
            </a:r>
            <a:r>
              <a:rPr lang="id-ID" sz="1600" b="1" dirty="0" smtClean="0"/>
              <a:t>boleh dari </a:t>
            </a:r>
            <a:r>
              <a:rPr lang="id-ID" sz="1600" b="1" dirty="0"/>
              <a:t>kata-katamu sendiri. </a:t>
            </a:r>
            <a:endParaRPr lang="id-ID" sz="1600" dirty="0"/>
          </a:p>
        </p:txBody>
      </p:sp>
      <p:sp>
        <p:nvSpPr>
          <p:cNvPr id="7" name="TextBox 6"/>
          <p:cNvSpPr txBox="1"/>
          <p:nvPr/>
        </p:nvSpPr>
        <p:spPr>
          <a:xfrm>
            <a:off x="5072596" y="841753"/>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3940972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1" y="0"/>
            <a:ext cx="4113807" cy="581692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02630"/>
            <a:ext cx="12192000" cy="2055370"/>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9938" y="59252"/>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8. KESELAMATAN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29384" y="4813967"/>
            <a:ext cx="12133232" cy="1815882"/>
          </a:xfrm>
          <a:prstGeom prst="rect">
            <a:avLst/>
          </a:prstGeom>
          <a:noFill/>
        </p:spPr>
        <p:txBody>
          <a:bodyPr wrap="square" lIns="91440" tIns="45720" rIns="91440" bIns="45720">
            <a:spAutoFit/>
          </a:bodyPr>
          <a:lstStyle/>
          <a:p>
            <a:pPr lvl="0"/>
            <a:r>
              <a:rPr lang="id-ID" sz="2800" dirty="0"/>
              <a:t>Bila biji terakhir jatuh pada lobang ke delapan,    AJAK ANAK yang duduk di depan gelas 8, untuk </a:t>
            </a:r>
            <a:r>
              <a:rPr lang="id-ID" sz="2800" b="1" dirty="0"/>
              <a:t>membaca Markus 11:26 </a:t>
            </a:r>
            <a:r>
              <a:rPr lang="id-ID" sz="2800" dirty="0"/>
              <a:t>Guru menjelaskan arti ayat tersebut</a:t>
            </a:r>
          </a:p>
          <a:p>
            <a:pPr lvl="0"/>
            <a:r>
              <a:rPr lang="id-ID" sz="2800" b="1" dirty="0"/>
              <a:t>“Orang yang tidak mau mengampuni tidak akan diampuni oleh Bapa ( Markus 11:26), kalau itu terjadi, maka tidak akan selamat.”</a:t>
            </a:r>
            <a:endParaRPr lang="id-ID" sz="2800" dirty="0"/>
          </a:p>
        </p:txBody>
      </p:sp>
      <p:sp>
        <p:nvSpPr>
          <p:cNvPr id="7" name="TextBox 6"/>
          <p:cNvSpPr txBox="1"/>
          <p:nvPr/>
        </p:nvSpPr>
        <p:spPr>
          <a:xfrm>
            <a:off x="5033959" y="832311"/>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2208416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0" y="0"/>
            <a:ext cx="4148678" cy="58662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12072"/>
            <a:ext cx="12192000" cy="2045928"/>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844542" y="59252"/>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9. BERBUAH</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58768" y="4812071"/>
            <a:ext cx="12133232" cy="1938992"/>
          </a:xfrm>
          <a:prstGeom prst="rect">
            <a:avLst/>
          </a:prstGeom>
          <a:noFill/>
        </p:spPr>
        <p:txBody>
          <a:bodyPr wrap="square" lIns="91440" tIns="45720" rIns="91440" bIns="45720">
            <a:spAutoFit/>
          </a:bodyPr>
          <a:lstStyle/>
          <a:p>
            <a:pPr lvl="0"/>
            <a:r>
              <a:rPr lang="id-ID" sz="2400" dirty="0"/>
              <a:t>Bila biji terakhir jatuh pada lobang ke sembilan    AJAK ANAK yang duduk di depan gelas 9, untuk </a:t>
            </a:r>
            <a:r>
              <a:rPr lang="id-ID" sz="2400" b="1" dirty="0"/>
              <a:t>MENYEBUTKAN BUAH-BUAH APA SAJA / KARAKTER / SIFAT APA SAJA YANG SELAMA INI INGIN DIUBAH, TERHADAP ORANG TUA  ( contoh; yang tadinya sering tidak taat, sekarang mau taat, dll)</a:t>
            </a:r>
            <a:endParaRPr lang="id-ID" sz="2400" dirty="0"/>
          </a:p>
          <a:p>
            <a:pPr lvl="0"/>
            <a:r>
              <a:rPr lang="id-ID" sz="2400" b="1" dirty="0"/>
              <a:t>“Mulai sekarang, saya ingin berbuah ............................................. di rumah. Amin.”</a:t>
            </a:r>
            <a:endParaRPr lang="id-ID" sz="2400" dirty="0"/>
          </a:p>
        </p:txBody>
      </p:sp>
      <p:sp>
        <p:nvSpPr>
          <p:cNvPr id="7" name="TextBox 6"/>
          <p:cNvSpPr txBox="1"/>
          <p:nvPr/>
        </p:nvSpPr>
        <p:spPr>
          <a:xfrm>
            <a:off x="4956686" y="841753"/>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4235022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1" y="0"/>
            <a:ext cx="4125975" cy="5834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12071"/>
            <a:ext cx="12192000" cy="2045928"/>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4969565" y="0"/>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10. KEGENAPAN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6" name="Rectangle 5"/>
          <p:cNvSpPr/>
          <p:nvPr/>
        </p:nvSpPr>
        <p:spPr>
          <a:xfrm>
            <a:off x="58768" y="4812070"/>
            <a:ext cx="12133232" cy="1631216"/>
          </a:xfrm>
          <a:prstGeom prst="rect">
            <a:avLst/>
          </a:prstGeom>
          <a:noFill/>
        </p:spPr>
        <p:txBody>
          <a:bodyPr wrap="square" lIns="91440" tIns="45720" rIns="91440" bIns="45720">
            <a:spAutoFit/>
          </a:bodyPr>
          <a:lstStyle/>
          <a:p>
            <a:pPr lvl="0"/>
            <a:r>
              <a:rPr lang="id-ID" sz="2000" dirty="0"/>
              <a:t>Bila biji terakhir jatuh pada lobang ke sepuluh,    AJAK ANAK yang duduk di depan gelas 10, untuk </a:t>
            </a:r>
            <a:r>
              <a:rPr lang="id-ID" sz="2000" b="1" dirty="0"/>
              <a:t>MEMIMPIN DOA KEGENAPAN.</a:t>
            </a:r>
            <a:endParaRPr lang="id-ID" sz="2000" dirty="0"/>
          </a:p>
          <a:p>
            <a:pPr lvl="0"/>
            <a:r>
              <a:rPr lang="id-ID" sz="2000" b="1" dirty="0"/>
              <a:t>‘Di dalam nama Yesus, Tuhan memampukan kami, untuk melakukan firman Tuhan, untuk menghormati dan taat kepada orang tua kami, dalam nama Yesus, amin.”</a:t>
            </a:r>
            <a:endParaRPr lang="id-ID" sz="2000" dirty="0"/>
          </a:p>
          <a:p>
            <a:pPr lvl="0"/>
            <a:r>
              <a:rPr lang="id-ID" sz="2000" b="1" dirty="0"/>
              <a:t>Doa ini </a:t>
            </a:r>
            <a:r>
              <a:rPr lang="id-ID" sz="2000" b="1" dirty="0" smtClean="0"/>
              <a:t>boleh dari </a:t>
            </a:r>
            <a:r>
              <a:rPr lang="id-ID" sz="2000" b="1" dirty="0"/>
              <a:t>kata-katamu sendiri. </a:t>
            </a:r>
            <a:endParaRPr lang="id-ID" sz="2000" dirty="0"/>
          </a:p>
        </p:txBody>
      </p:sp>
      <p:sp>
        <p:nvSpPr>
          <p:cNvPr id="7" name="TextBox 6"/>
          <p:cNvSpPr txBox="1"/>
          <p:nvPr/>
        </p:nvSpPr>
        <p:spPr>
          <a:xfrm>
            <a:off x="4969565" y="841753"/>
            <a:ext cx="6427305" cy="3970318"/>
          </a:xfrm>
          <a:prstGeom prst="rect">
            <a:avLst/>
          </a:prstGeom>
          <a:noFill/>
        </p:spPr>
        <p:txBody>
          <a:bodyPr wrap="square" rtlCol="0">
            <a:spAutoFit/>
          </a:bodyPr>
          <a:lstStyle/>
          <a:p>
            <a:r>
              <a:rPr lang="id-ID" dirty="0" smtClean="0"/>
              <a:t>CATATAN ANAK YANG MEMBUTUHKAN KONSELING LEBIH LANJUT:</a:t>
            </a:r>
          </a:p>
          <a:p>
            <a:r>
              <a:rPr lang="id-ID" dirty="0" smtClean="0"/>
              <a:t>.........................................................................................................................................................................................................................................................................................................................................................................................................................................................................................................................................................................................................................................................................................................................................................................................................................................................................................................................................................................................................................................................................................................................................................................................................................................................................................................................................................................................................................................................................</a:t>
            </a:r>
            <a:endParaRPr lang="id-ID" dirty="0"/>
          </a:p>
        </p:txBody>
      </p:sp>
    </p:spTree>
    <p:extLst>
      <p:ext uri="{BB962C8B-B14F-4D97-AF65-F5344CB8AC3E}">
        <p14:creationId xmlns:p14="http://schemas.microsoft.com/office/powerpoint/2010/main" val="1281909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1" y="0"/>
            <a:ext cx="4125975" cy="5834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12071"/>
            <a:ext cx="12192000" cy="2045928"/>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3200" b="1" u="sng" dirty="0">
                <a:solidFill>
                  <a:schemeClr val="tx1"/>
                </a:solidFill>
              </a:rPr>
              <a:t>Jika biji terakhir</a:t>
            </a:r>
            <a:r>
              <a:rPr lang="id-ID" sz="3200" dirty="0">
                <a:solidFill>
                  <a:schemeClr val="tx1"/>
                </a:solidFill>
              </a:rPr>
              <a:t> dari pemain jatuh pada LUMBUNG </a:t>
            </a:r>
            <a:r>
              <a:rPr lang="id-ID" sz="3200" dirty="0" smtClean="0">
                <a:solidFill>
                  <a:schemeClr val="tx1"/>
                </a:solidFill>
              </a:rPr>
              <a:t>BARAT </a:t>
            </a:r>
            <a:r>
              <a:rPr lang="id-ID" sz="3200" dirty="0">
                <a:solidFill>
                  <a:schemeClr val="tx1"/>
                </a:solidFill>
              </a:rPr>
              <a:t>maka  guru mengajak anak anak menyanyikan lagu pengampunan. ( guru bisa siapkan beberapa lagu bertemakan pengampunan) </a:t>
            </a:r>
          </a:p>
        </p:txBody>
      </p:sp>
      <p:sp>
        <p:nvSpPr>
          <p:cNvPr id="5" name="Rectangle 4"/>
          <p:cNvSpPr/>
          <p:nvPr/>
        </p:nvSpPr>
        <p:spPr>
          <a:xfrm>
            <a:off x="4969565" y="0"/>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LUMBUNG BARAT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7" name="TextBox 6"/>
          <p:cNvSpPr txBox="1"/>
          <p:nvPr/>
        </p:nvSpPr>
        <p:spPr>
          <a:xfrm>
            <a:off x="4125974" y="841753"/>
            <a:ext cx="8066025" cy="3985706"/>
          </a:xfrm>
          <a:prstGeom prst="rect">
            <a:avLst/>
          </a:prstGeom>
          <a:noFill/>
        </p:spPr>
        <p:txBody>
          <a:bodyPr wrap="square" rtlCol="0">
            <a:spAutoFit/>
          </a:bodyPr>
          <a:lstStyle/>
          <a:p>
            <a:r>
              <a:rPr lang="id-ID" sz="2300" dirty="0" smtClean="0"/>
              <a:t>MENGAMPUNI MENGAMPUNI LEBIH SUNGGUH</a:t>
            </a:r>
          </a:p>
          <a:p>
            <a:r>
              <a:rPr lang="id-ID" sz="2300" dirty="0" smtClean="0"/>
              <a:t>MENGAMPUNI MENGAMPUNI LEBIH SUNGGUH</a:t>
            </a:r>
          </a:p>
          <a:p>
            <a:r>
              <a:rPr lang="id-ID" sz="2300" dirty="0" smtClean="0"/>
              <a:t>TUHAN LEBIH DULU</a:t>
            </a:r>
          </a:p>
          <a:p>
            <a:r>
              <a:rPr lang="id-ID" sz="2300" dirty="0" smtClean="0"/>
              <a:t>MENGAMPUNI KEPADAKU</a:t>
            </a:r>
          </a:p>
          <a:p>
            <a:r>
              <a:rPr lang="id-ID" sz="2300" dirty="0" smtClean="0"/>
              <a:t>MENGAMPUNI MENGAMPUNI LEBIH SUNGGUH</a:t>
            </a:r>
          </a:p>
          <a:p>
            <a:endParaRPr lang="id-ID" sz="2300" dirty="0"/>
          </a:p>
          <a:p>
            <a:r>
              <a:rPr lang="id-ID" sz="2300" dirty="0" smtClean="0"/>
              <a:t>MENGASIHI MENGASIHI LEBIH SUNGGUH</a:t>
            </a:r>
          </a:p>
          <a:p>
            <a:r>
              <a:rPr lang="id-ID" sz="2300" dirty="0" smtClean="0"/>
              <a:t>MENGASIHI MENGASIHI LEBIH SUNGGUH</a:t>
            </a:r>
          </a:p>
          <a:p>
            <a:r>
              <a:rPr lang="id-ID" sz="2300" dirty="0" smtClean="0"/>
              <a:t>TUHAN LEBIH DULU </a:t>
            </a:r>
          </a:p>
          <a:p>
            <a:r>
              <a:rPr lang="id-ID" sz="2300" dirty="0" smtClean="0"/>
              <a:t>MENGASIHI KEPADAKU</a:t>
            </a:r>
          </a:p>
          <a:p>
            <a:r>
              <a:rPr lang="id-ID" sz="2300" dirty="0" smtClean="0"/>
              <a:t>MENGASIHI MENGASIHI LEBIH SUNGGUH</a:t>
            </a:r>
            <a:endParaRPr lang="id-ID" sz="2300" dirty="0"/>
          </a:p>
        </p:txBody>
      </p:sp>
    </p:spTree>
    <p:extLst>
      <p:ext uri="{BB962C8B-B14F-4D97-AF65-F5344CB8AC3E}">
        <p14:creationId xmlns:p14="http://schemas.microsoft.com/office/powerpoint/2010/main" val="3554749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restore my heart"/>
          <p:cNvPicPr>
            <a:picLocks noChangeAspect="1" noChangeArrowheads="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1" y="0"/>
            <a:ext cx="4125975" cy="5834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812071"/>
            <a:ext cx="12192000" cy="2045928"/>
          </a:xfrm>
          <a:prstGeom prst="rect">
            <a:avLst/>
          </a:prstGeom>
          <a:solidFill>
            <a:srgbClr val="EE42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3600" b="1" u="sng" dirty="0">
                <a:solidFill>
                  <a:schemeClr val="tx1"/>
                </a:solidFill>
              </a:rPr>
              <a:t>Jika biji terakhir</a:t>
            </a:r>
            <a:r>
              <a:rPr lang="id-ID" sz="3600" dirty="0">
                <a:solidFill>
                  <a:schemeClr val="tx1"/>
                </a:solidFill>
              </a:rPr>
              <a:t> dari pemain jatuh pada LUMBUNG TIMUR, maka  guru mengajak anak anak memperkatakan ayat emas di Filipi 3:13-14</a:t>
            </a:r>
          </a:p>
        </p:txBody>
      </p:sp>
      <p:sp>
        <p:nvSpPr>
          <p:cNvPr id="5" name="Rectangle 4"/>
          <p:cNvSpPr/>
          <p:nvPr/>
        </p:nvSpPr>
        <p:spPr>
          <a:xfrm>
            <a:off x="4969565" y="0"/>
            <a:ext cx="7347458"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LUMBUNG TIMUR</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endParaRPr>
          </a:p>
        </p:txBody>
      </p:sp>
      <p:sp>
        <p:nvSpPr>
          <p:cNvPr id="7" name="TextBox 6"/>
          <p:cNvSpPr txBox="1"/>
          <p:nvPr/>
        </p:nvSpPr>
        <p:spPr>
          <a:xfrm>
            <a:off x="4125974" y="841753"/>
            <a:ext cx="8066025" cy="4201150"/>
          </a:xfrm>
          <a:prstGeom prst="rect">
            <a:avLst/>
          </a:prstGeom>
          <a:noFill/>
        </p:spPr>
        <p:txBody>
          <a:bodyPr wrap="square" rtlCol="0">
            <a:spAutoFit/>
          </a:bodyPr>
          <a:lstStyle/>
          <a:p>
            <a:pPr algn="ctr"/>
            <a:r>
              <a:rPr lang="id-ID" sz="2400" dirty="0" smtClean="0"/>
              <a:t>FILIPI 3: 13-14</a:t>
            </a:r>
          </a:p>
          <a:p>
            <a:pPr algn="ctr"/>
            <a:endParaRPr lang="id-ID" sz="2400" dirty="0" smtClean="0"/>
          </a:p>
          <a:p>
            <a:pPr algn="ctr"/>
            <a:r>
              <a:rPr lang="id-ID" sz="2800" dirty="0" smtClean="0"/>
              <a:t>AKU </a:t>
            </a:r>
            <a:r>
              <a:rPr lang="id-ID" sz="2800" b="1" dirty="0" smtClean="0"/>
              <a:t>MELUPAKAN APA YANG TELAH DIBELAKANGKU</a:t>
            </a:r>
            <a:endParaRPr lang="id-ID" sz="2800" dirty="0" smtClean="0"/>
          </a:p>
          <a:p>
            <a:pPr algn="ctr"/>
            <a:r>
              <a:rPr lang="id-ID" sz="2800" dirty="0" smtClean="0"/>
              <a:t>DAN </a:t>
            </a:r>
            <a:r>
              <a:rPr lang="id-ID" sz="2800" b="1" dirty="0" smtClean="0"/>
              <a:t>MENGARAHKAN DIRI</a:t>
            </a:r>
            <a:r>
              <a:rPr lang="id-ID" sz="2800" dirty="0" smtClean="0"/>
              <a:t> </a:t>
            </a:r>
          </a:p>
          <a:p>
            <a:pPr algn="ctr"/>
            <a:r>
              <a:rPr lang="id-ID" sz="2800" dirty="0" smtClean="0"/>
              <a:t>KEPADA APA YANG DI HADAPANKU, </a:t>
            </a:r>
          </a:p>
          <a:p>
            <a:pPr algn="ctr"/>
            <a:r>
              <a:rPr lang="id-ID" sz="2800" dirty="0" smtClean="0"/>
              <a:t>DAN </a:t>
            </a:r>
            <a:r>
              <a:rPr lang="id-ID" sz="2800" b="1" dirty="0" smtClean="0"/>
              <a:t>BERLARI-LARI</a:t>
            </a:r>
            <a:r>
              <a:rPr lang="id-ID" sz="2800" dirty="0" smtClean="0"/>
              <a:t> </a:t>
            </a:r>
            <a:r>
              <a:rPr lang="id-ID" sz="2800" b="1" dirty="0" smtClean="0"/>
              <a:t>KEPADA TUJUAN</a:t>
            </a:r>
            <a:r>
              <a:rPr lang="id-ID" sz="2800" dirty="0" smtClean="0"/>
              <a:t> </a:t>
            </a:r>
          </a:p>
          <a:p>
            <a:pPr algn="ctr"/>
            <a:r>
              <a:rPr lang="id-ID" sz="2800" dirty="0" smtClean="0"/>
              <a:t>UNTUK MEMPEROLEH HADIAH, </a:t>
            </a:r>
          </a:p>
          <a:p>
            <a:pPr algn="ctr"/>
            <a:r>
              <a:rPr lang="id-ID" sz="2800" dirty="0" smtClean="0"/>
              <a:t>YAITU PANGGILAN SORGAWI </a:t>
            </a:r>
          </a:p>
          <a:p>
            <a:pPr algn="ctr"/>
            <a:r>
              <a:rPr lang="id-ID" sz="2800" dirty="0" smtClean="0"/>
              <a:t>DARI ALLAH DALAM KRISTUS YESUS.</a:t>
            </a:r>
          </a:p>
          <a:p>
            <a:pPr algn="ctr"/>
            <a:endParaRPr lang="id-ID" sz="2400" dirty="0"/>
          </a:p>
        </p:txBody>
      </p:sp>
    </p:spTree>
    <p:extLst>
      <p:ext uri="{BB962C8B-B14F-4D97-AF65-F5344CB8AC3E}">
        <p14:creationId xmlns:p14="http://schemas.microsoft.com/office/powerpoint/2010/main" val="592150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354</TotalTime>
  <Words>1224</Words>
  <Application>Microsoft Office PowerPoint</Application>
  <PresentationFormat>Widescreen</PresentationFormat>
  <Paragraphs>89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Algerian</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Sumilat</dc:creator>
  <cp:lastModifiedBy>Grace Sumilat</cp:lastModifiedBy>
  <cp:revision>9</cp:revision>
  <cp:lastPrinted>2018-06-08T04:40:36Z</cp:lastPrinted>
  <dcterms:created xsi:type="dcterms:W3CDTF">2018-06-07T23:12:02Z</dcterms:created>
  <dcterms:modified xsi:type="dcterms:W3CDTF">2018-06-08T05:06:28Z</dcterms:modified>
</cp:coreProperties>
</file>