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6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7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0" r:id="rId4"/>
    <p:sldMasterId id="2147483724" r:id="rId5"/>
    <p:sldMasterId id="2147483741" r:id="rId6"/>
    <p:sldMasterId id="2147483758" r:id="rId7"/>
    <p:sldMasterId id="2147483776" r:id="rId8"/>
  </p:sldMasterIdLst>
  <p:notesMasterIdLst>
    <p:notesMasterId r:id="rId5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7" r:id="rId16"/>
    <p:sldId id="264" r:id="rId17"/>
    <p:sldId id="265" r:id="rId18"/>
    <p:sldId id="266" r:id="rId19"/>
    <p:sldId id="269" r:id="rId20"/>
    <p:sldId id="270" r:id="rId21"/>
    <p:sldId id="272" r:id="rId22"/>
    <p:sldId id="274" r:id="rId23"/>
    <p:sldId id="268" r:id="rId24"/>
    <p:sldId id="275" r:id="rId25"/>
    <p:sldId id="276" r:id="rId26"/>
    <p:sldId id="277" r:id="rId27"/>
    <p:sldId id="278" r:id="rId28"/>
    <p:sldId id="283" r:id="rId29"/>
    <p:sldId id="279" r:id="rId30"/>
    <p:sldId id="284" r:id="rId31"/>
    <p:sldId id="285" r:id="rId32"/>
    <p:sldId id="286" r:id="rId33"/>
    <p:sldId id="287" r:id="rId34"/>
    <p:sldId id="288" r:id="rId35"/>
    <p:sldId id="294" r:id="rId36"/>
    <p:sldId id="295" r:id="rId37"/>
    <p:sldId id="296" r:id="rId38"/>
    <p:sldId id="289" r:id="rId39"/>
    <p:sldId id="290" r:id="rId40"/>
    <p:sldId id="291" r:id="rId41"/>
    <p:sldId id="292" r:id="rId42"/>
    <p:sldId id="297" r:id="rId43"/>
    <p:sldId id="298" r:id="rId44"/>
    <p:sldId id="293" r:id="rId45"/>
    <p:sldId id="280" r:id="rId46"/>
    <p:sldId id="299" r:id="rId47"/>
    <p:sldId id="300" r:id="rId48"/>
    <p:sldId id="301" r:id="rId49"/>
    <p:sldId id="303" r:id="rId50"/>
    <p:sldId id="304" r:id="rId51"/>
    <p:sldId id="305" r:id="rId52"/>
    <p:sldId id="306" r:id="rId53"/>
    <p:sldId id="302" r:id="rId54"/>
    <p:sldId id="307" r:id="rId5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presProps" Target="presProp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7B68C-38A7-4435-A932-631DEF3D7DB1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D88E6-0535-435B-B8AE-FF58779387C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2652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D88E6-0535-435B-B8AE-FF58779387C8}" type="slidenum">
              <a:rPr lang="id-ID" smtClean="0"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0971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D88E6-0535-435B-B8AE-FF58779387C8}" type="slidenum">
              <a:rPr lang="id-ID" smtClean="0"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8267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2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5345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8910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4449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4312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7023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328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6330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7297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7288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4169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6168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3734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498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8613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4158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1030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49116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867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824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6166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50925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5715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3979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468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89769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2106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116077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52289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09361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77943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79366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35330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6799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253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81927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55839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656400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89018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227504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94024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29816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93604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333851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06967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5818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1619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22859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45565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202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52310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06179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35612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52887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60322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063441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81205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64704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46928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15858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93549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23236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36379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96048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7183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56644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05224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35507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591013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155852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22984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1720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724078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977286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52288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30967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389754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619047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370610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36258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011502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534033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674534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260206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734816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09072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622015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6736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74585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21333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35359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59341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82738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79811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6697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91678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2800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48770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13803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06721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1467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9453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4557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74635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53894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39394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0799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136936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762095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399647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934119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90553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1311567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788663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4896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594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75015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6417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581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27127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521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724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F22618F-FC7B-4581-ACC1-B9A4180662D8}" type="datetimeFigureOut">
              <a:rPr lang="id-ID" smtClean="0"/>
              <a:t>24/12/2017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CED03AB-DECD-426B-BFEB-C82366BB6F9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6010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sil gambar untuk god's favo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709" y="0"/>
            <a:ext cx="91745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97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50627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LUKAS 1: 26-38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2050" name="Picture 2" descr="Hasil gambar untuk christmas wall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d-ID" sz="48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id-ID" sz="4800" b="1" dirty="0" smtClean="0">
                <a:solidFill>
                  <a:schemeClr val="bg1"/>
                </a:solidFill>
              </a:rPr>
              <a:t>DALAM BULAN YANG KE ENAM </a:t>
            </a:r>
          </a:p>
          <a:p>
            <a:pPr marL="0" indent="0" algn="ctr">
              <a:buNone/>
            </a:pPr>
            <a:r>
              <a:rPr lang="id-ID" sz="4800" b="1" dirty="0" smtClean="0">
                <a:solidFill>
                  <a:schemeClr val="bg1"/>
                </a:solidFill>
              </a:rPr>
              <a:t>ALLAH MENYURUH </a:t>
            </a:r>
          </a:p>
          <a:p>
            <a:pPr marL="0" indent="0" algn="ctr">
              <a:buNone/>
            </a:pPr>
            <a:r>
              <a:rPr lang="id-ID" sz="4800" b="1" dirty="0" smtClean="0">
                <a:solidFill>
                  <a:schemeClr val="bg1"/>
                </a:solidFill>
              </a:rPr>
              <a:t>MALAIKAT GABRIEL </a:t>
            </a:r>
          </a:p>
          <a:p>
            <a:pPr lvl="5"/>
            <a:r>
              <a:rPr lang="id-ID" sz="3700" b="1" dirty="0" smtClean="0"/>
              <a:t>PERGI KE SEBUAH KOTA DI GALILEA</a:t>
            </a:r>
          </a:p>
          <a:p>
            <a:pPr lvl="5"/>
            <a:r>
              <a:rPr lang="id-ID" sz="3700" b="1" dirty="0" smtClean="0"/>
              <a:t>BERNAMA NAZARET, </a:t>
            </a:r>
          </a:p>
          <a:p>
            <a:pPr lvl="5"/>
            <a:r>
              <a:rPr lang="id-ID" sz="3700" b="1" dirty="0" smtClean="0"/>
              <a:t>KEPADA SEORANG PERAWAN </a:t>
            </a:r>
          </a:p>
          <a:p>
            <a:pPr lvl="5"/>
            <a:r>
              <a:rPr lang="id-ID" sz="3700" b="1" dirty="0" smtClean="0"/>
              <a:t>YANG BERTUNANGAN DENGAN SEORANG BERNAMA YUSUF DARI KELUARGA DAUD;</a:t>
            </a:r>
          </a:p>
          <a:p>
            <a:pPr lvl="5"/>
            <a:r>
              <a:rPr lang="id-ID" sz="3700" b="1" dirty="0" smtClean="0"/>
              <a:t>NAMA PERAWAN ITU MARIA.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5769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christmas wallpaper maria and ang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09" y="0"/>
            <a:ext cx="9198591" cy="689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-40943"/>
            <a:ext cx="2993409" cy="5967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d-ID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KETIKA MALAIKAT ITU MASUK KE RUMAH MARIA, IA BERKATA: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d-ID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“SALAM, </a:t>
            </a:r>
            <a:r>
              <a:rPr lang="id-ID" sz="3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 ENGKAU YANG DIKARUNIAI,</a:t>
            </a:r>
            <a:r>
              <a:rPr lang="id-ID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3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TUHAN MENYERTAI ENGKAU.”</a:t>
            </a:r>
            <a:endParaRPr lang="id-ID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christmas wallpaper maria and ang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09" y="0"/>
            <a:ext cx="9198591" cy="689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-40943"/>
            <a:ext cx="2993409" cy="7284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d-ID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 TERKEJUT MENDENGAR PERKATAAN ITU, LALU BERTANYA DI DALAM HATINYA, APAKAH ARTI SALAM ITU.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d-ID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49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christmas wallpaper maria and ang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09" y="0"/>
            <a:ext cx="9198591" cy="689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-40943"/>
            <a:ext cx="299340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3600" dirty="0" smtClean="0"/>
              <a:t>KATA MALAIKAT ITU KEPADANYA: </a:t>
            </a:r>
          </a:p>
          <a:p>
            <a:r>
              <a:rPr lang="id-ID" sz="3600" dirty="0" smtClean="0"/>
              <a:t>“JANGAN TAKUT, HAI MARIA, </a:t>
            </a:r>
            <a:r>
              <a:rPr lang="id-ID" sz="3600" b="1" dirty="0" smtClean="0"/>
              <a:t>SEBAB ENGKAU BEROLEH KASIH KARUNIA DI HADAPAN ALLAH.</a:t>
            </a:r>
            <a:r>
              <a:rPr lang="id-ID" sz="3600" dirty="0" smtClean="0"/>
              <a:t> 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06116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christmas wallpaper maria and ang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181" y="409432"/>
            <a:ext cx="2775045" cy="208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-40943"/>
            <a:ext cx="9253181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800" dirty="0" smtClean="0"/>
              <a:t>SESUNGGUHNYA ENGKAU AKAN MENGANDUNG </a:t>
            </a:r>
          </a:p>
          <a:p>
            <a:pPr algn="ctr"/>
            <a:r>
              <a:rPr lang="id-ID" sz="2800" dirty="0" smtClean="0"/>
              <a:t>DAN AKAN MELAHIRKAN </a:t>
            </a:r>
          </a:p>
          <a:p>
            <a:pPr algn="ctr"/>
            <a:r>
              <a:rPr lang="id-ID" sz="2800" dirty="0" smtClean="0"/>
              <a:t>SEORANG ANAK LAKI-LAKI </a:t>
            </a:r>
          </a:p>
          <a:p>
            <a:pPr algn="ctr"/>
            <a:r>
              <a:rPr lang="id-ID" sz="2800" dirty="0" smtClean="0"/>
              <a:t>DAN HENDAKLAH ENGKAU </a:t>
            </a:r>
          </a:p>
          <a:p>
            <a:pPr algn="ctr"/>
            <a:r>
              <a:rPr lang="id-ID" sz="2800" dirty="0" smtClean="0"/>
              <a:t>MENAMAI DIA YESUS. </a:t>
            </a:r>
          </a:p>
          <a:p>
            <a:pPr algn="ctr"/>
            <a:r>
              <a:rPr lang="id-ID" sz="2800" dirty="0" smtClean="0"/>
              <a:t>IA AKAN MENJADI BESAR </a:t>
            </a:r>
          </a:p>
          <a:p>
            <a:pPr algn="ctr"/>
            <a:r>
              <a:rPr lang="id-ID" sz="2800" dirty="0" smtClean="0"/>
              <a:t>DAN AKAN DISEBUT ANAK ALLAH </a:t>
            </a:r>
          </a:p>
          <a:p>
            <a:pPr algn="ctr"/>
            <a:r>
              <a:rPr lang="id-ID" sz="2800" dirty="0" smtClean="0"/>
              <a:t>YANG MAHATINGGI. </a:t>
            </a:r>
          </a:p>
          <a:p>
            <a:pPr algn="ctr"/>
            <a:r>
              <a:rPr lang="id-ID" sz="2800" dirty="0" smtClean="0"/>
              <a:t>DAN TUHAN ALLAH </a:t>
            </a:r>
          </a:p>
          <a:p>
            <a:pPr algn="ctr"/>
            <a:r>
              <a:rPr lang="id-ID" sz="2800" dirty="0" smtClean="0"/>
              <a:t>AKAN MENGARUNIAKAN KEPADA-NYA </a:t>
            </a:r>
          </a:p>
          <a:p>
            <a:pPr algn="ctr"/>
            <a:r>
              <a:rPr lang="id-ID" sz="2800" dirty="0" smtClean="0"/>
              <a:t>TAHTA DAUD BAPA LELUHUR-NYA, </a:t>
            </a:r>
          </a:p>
          <a:p>
            <a:pPr algn="ctr"/>
            <a:r>
              <a:rPr lang="id-ID" sz="2800" dirty="0" smtClean="0"/>
              <a:t>DAN IA AKAN MENJADI RAJA </a:t>
            </a:r>
          </a:p>
          <a:p>
            <a:pPr algn="ctr"/>
            <a:r>
              <a:rPr lang="id-ID" sz="2800" dirty="0" smtClean="0"/>
              <a:t>ATAS KAUM KETURUNAN YAKUB </a:t>
            </a:r>
          </a:p>
          <a:p>
            <a:pPr algn="ctr"/>
            <a:r>
              <a:rPr lang="id-ID" sz="2800" dirty="0" smtClean="0"/>
              <a:t>SAMPAI SELAMA-LAMANYA </a:t>
            </a:r>
          </a:p>
          <a:p>
            <a:pPr algn="ctr"/>
            <a:r>
              <a:rPr lang="id-ID" sz="2800" dirty="0" smtClean="0"/>
              <a:t>DAN KERAJAAN-NYA </a:t>
            </a:r>
          </a:p>
          <a:p>
            <a:pPr algn="ctr"/>
            <a:r>
              <a:rPr lang="id-ID" sz="2800" dirty="0" smtClean="0"/>
              <a:t>TIDAK AKAN BERKESUDAHAN.”</a:t>
            </a:r>
          </a:p>
          <a:p>
            <a:pPr algn="ctr"/>
            <a:endParaRPr lang="id-ID" sz="1400" dirty="0"/>
          </a:p>
        </p:txBody>
      </p:sp>
      <p:pic>
        <p:nvPicPr>
          <p:cNvPr id="5" name="Picture 2" descr="Hasil gambar untuk christmas wallpaper maria and ang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181" y="2490716"/>
            <a:ext cx="2775045" cy="208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asil gambar untuk christmas wallpaper maria and ang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181" y="4572000"/>
            <a:ext cx="2775045" cy="208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36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2059" y="163773"/>
            <a:ext cx="6237027" cy="6537278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GABRIEL </a:t>
            </a:r>
            <a:br>
              <a:rPr lang="id-ID" b="1" dirty="0" smtClean="0"/>
            </a:br>
            <a:r>
              <a:rPr lang="id-ID" b="1" dirty="0" smtClean="0"/>
              <a:t>DISURUH TUHAN </a:t>
            </a:r>
            <a:br>
              <a:rPr lang="id-ID" b="1" dirty="0" smtClean="0"/>
            </a:br>
            <a:r>
              <a:rPr lang="id-ID" b="1" dirty="0" smtClean="0"/>
              <a:t>KE SEBUAH ALAMAT, YANG JELAS DAN DETAIL. 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4098" name="Picture 2" descr="Hasil gambar untuk gabriel ang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68287" cy="689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46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50627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LUKAS 1: 26-38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2050" name="Picture 2" descr="Hasil gambar untuk christmas wall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d-ID" sz="48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id-ID" sz="4800" b="1" dirty="0" smtClean="0">
                <a:solidFill>
                  <a:schemeClr val="bg1"/>
                </a:solidFill>
              </a:rPr>
              <a:t>DALAM BULAN YANG KE ENAM </a:t>
            </a:r>
          </a:p>
          <a:p>
            <a:pPr marL="0" indent="0" algn="ctr">
              <a:buNone/>
            </a:pPr>
            <a:r>
              <a:rPr lang="id-ID" sz="4800" b="1" dirty="0" smtClean="0">
                <a:solidFill>
                  <a:schemeClr val="bg1"/>
                </a:solidFill>
              </a:rPr>
              <a:t>ALLAH MENYURUH </a:t>
            </a:r>
          </a:p>
          <a:p>
            <a:pPr marL="0" indent="0" algn="ctr">
              <a:buNone/>
            </a:pPr>
            <a:r>
              <a:rPr lang="id-ID" sz="4800" b="1" dirty="0" smtClean="0">
                <a:solidFill>
                  <a:schemeClr val="bg1"/>
                </a:solidFill>
              </a:rPr>
              <a:t>MALAIKAT GABRIEL </a:t>
            </a:r>
          </a:p>
          <a:p>
            <a:pPr lvl="5"/>
            <a:r>
              <a:rPr lang="id-ID" sz="3700" b="1" dirty="0" smtClean="0"/>
              <a:t>PERGI KE SEBUAH KOTA DI GALILEA</a:t>
            </a:r>
          </a:p>
          <a:p>
            <a:pPr lvl="5"/>
            <a:r>
              <a:rPr lang="id-ID" sz="3700" b="1" dirty="0" smtClean="0"/>
              <a:t>BERNAMA NAZARET, </a:t>
            </a:r>
          </a:p>
          <a:p>
            <a:pPr lvl="5"/>
            <a:r>
              <a:rPr lang="id-ID" sz="3700" b="1" dirty="0" smtClean="0"/>
              <a:t>KEPADA SEORANG PERAWAN </a:t>
            </a:r>
          </a:p>
          <a:p>
            <a:pPr lvl="5"/>
            <a:r>
              <a:rPr lang="id-ID" sz="3700" b="1" dirty="0" smtClean="0"/>
              <a:t>YANG BERTUNANGAN DENGAN SEORANG BERNAMA YUSUF DARI KELUARGA DAUD;</a:t>
            </a:r>
          </a:p>
          <a:p>
            <a:pPr lvl="5"/>
            <a:r>
              <a:rPr lang="id-ID" sz="3700" b="1" dirty="0" smtClean="0"/>
              <a:t>NAMA PERAWAN ITU MARIA.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3077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4800" b="1" dirty="0" smtClean="0"/>
              <a:t>MENGAPA TIDAK BUAT SAYEMBARA SAJA?</a:t>
            </a:r>
            <a:endParaRPr lang="id-ID" sz="4800" b="1" dirty="0"/>
          </a:p>
        </p:txBody>
      </p:sp>
      <p:pic>
        <p:nvPicPr>
          <p:cNvPr id="8194" name="Picture 2" descr="Hasil gambar untuk sayembara miss unive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63" y="1426760"/>
            <a:ext cx="8308074" cy="519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asil gambar untuk NO W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4603">
            <a:off x="8327551" y="4518484"/>
            <a:ext cx="3476625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1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asil gambar untuk KASIH KARU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81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22" y="365125"/>
            <a:ext cx="3548417" cy="633083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7200" dirty="0" smtClean="0"/>
              <a:t>MARIA, </a:t>
            </a:r>
            <a:br>
              <a:rPr lang="id-ID" sz="7200" dirty="0" smtClean="0"/>
            </a:br>
            <a:r>
              <a:rPr lang="id-ID" sz="7200" dirty="0" smtClean="0"/>
              <a:t>THE FAVOR </a:t>
            </a:r>
            <a:br>
              <a:rPr lang="id-ID" sz="7200" dirty="0" smtClean="0"/>
            </a:br>
            <a:r>
              <a:rPr lang="id-ID" sz="7200" dirty="0" smtClean="0"/>
              <a:t>OF GOD.</a:t>
            </a:r>
            <a:endParaRPr lang="id-ID" sz="7200" dirty="0"/>
          </a:p>
        </p:txBody>
      </p:sp>
      <p:pic>
        <p:nvPicPr>
          <p:cNvPr id="11266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260" y="384269"/>
            <a:ext cx="8119281" cy="60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30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22" y="365125"/>
            <a:ext cx="3548417" cy="633083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4000" b="1" dirty="0" smtClean="0">
                <a:solidFill>
                  <a:srgbClr val="FF0000"/>
                </a:solidFill>
              </a:rPr>
              <a:t>“SALAM, 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HAI ENGKAU YANG DIKARUNIAI, </a:t>
            </a:r>
            <a:r>
              <a:rPr lang="id-ID" sz="4000" b="1" dirty="0" smtClean="0"/>
              <a:t>TUHAN MENYERTAI ENGKAU.”</a:t>
            </a:r>
            <a:endParaRPr lang="id-ID" sz="4000" b="1" dirty="0"/>
          </a:p>
        </p:txBody>
      </p:sp>
      <p:pic>
        <p:nvPicPr>
          <p:cNvPr id="11266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260" y="384269"/>
            <a:ext cx="8119281" cy="60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43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22" y="365125"/>
            <a:ext cx="3725838" cy="623570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id-ID" sz="4000" b="1" dirty="0" smtClean="0"/>
              <a:t>DIKARUNIAI- DIGUNAKAN KATA CHARITOO, </a:t>
            </a:r>
            <a:br>
              <a:rPr lang="id-ID" sz="4000" b="1" dirty="0" smtClean="0"/>
            </a:br>
            <a:r>
              <a:rPr lang="id-ID" sz="4000" b="1" dirty="0" smtClean="0"/>
              <a:t>YANG ARTINYA; </a:t>
            </a:r>
            <a:br>
              <a:rPr lang="id-ID" sz="4000" b="1" dirty="0" smtClean="0"/>
            </a:br>
            <a:r>
              <a:rPr lang="id-ID" sz="4000" b="1" dirty="0" smtClean="0"/>
              <a:t/>
            </a:r>
            <a:br>
              <a:rPr lang="id-ID" sz="4000" b="1" dirty="0" smtClean="0"/>
            </a:br>
            <a:r>
              <a:rPr lang="id-ID" sz="4000" b="1" dirty="0" smtClean="0">
                <a:solidFill>
                  <a:srgbClr val="FF0000"/>
                </a:solidFill>
              </a:rPr>
              <a:t>BE HIGHLY FAVORED,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/>
              <a:t>DIKARUNIAI </a:t>
            </a:r>
            <a:br>
              <a:rPr lang="id-ID" sz="4000" b="1" dirty="0" smtClean="0"/>
            </a:br>
            <a:r>
              <a:rPr lang="id-ID" sz="4000" b="1" dirty="0" smtClean="0"/>
              <a:t>SECARA BERKELIMPAHAN</a:t>
            </a:r>
            <a:endParaRPr lang="id-ID" sz="4000" dirty="0"/>
          </a:p>
        </p:txBody>
      </p:sp>
      <p:pic>
        <p:nvPicPr>
          <p:cNvPr id="11266" name="Picture 2" descr="Gambar terka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260" y="384269"/>
            <a:ext cx="8288740" cy="621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0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22" y="0"/>
            <a:ext cx="3548417" cy="708318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d-ID" sz="4000" b="1" dirty="0" smtClean="0"/>
              <a:t>“SALAM, </a:t>
            </a:r>
            <a:br>
              <a:rPr lang="id-ID" sz="4000" b="1" dirty="0" smtClean="0"/>
            </a:br>
            <a:r>
              <a:rPr lang="id-ID" sz="4000" b="1" dirty="0" smtClean="0"/>
              <a:t>HAI ENGKAU YANG DIKARUNIAI, </a:t>
            </a:r>
            <a:r>
              <a:rPr lang="id-ID" sz="4000" b="1" dirty="0" smtClean="0">
                <a:solidFill>
                  <a:srgbClr val="FF0000"/>
                </a:solidFill>
              </a:rPr>
              <a:t>TUHAN MENYERTAI ENGKAU.”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>
                <a:solidFill>
                  <a:srgbClr val="FF0000"/>
                </a:solidFill>
              </a:rPr>
              <a:t/>
            </a:r>
            <a:br>
              <a:rPr lang="id-ID" sz="4000" b="1" dirty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PENYERTAAN TUHAN ADALAH TANDA DARI ORANG YANG MENGALAMI GOD’S FAVOR DALAM HIDUPNYA</a:t>
            </a:r>
            <a:endParaRPr lang="id-ID" sz="4000" b="1" dirty="0">
              <a:solidFill>
                <a:srgbClr val="FF0000"/>
              </a:solidFill>
            </a:endParaRPr>
          </a:p>
        </p:txBody>
      </p:sp>
      <p:pic>
        <p:nvPicPr>
          <p:cNvPr id="11266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260" y="384269"/>
            <a:ext cx="8119281" cy="60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54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christmas wallpaper maria and ang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09" y="0"/>
            <a:ext cx="9198591" cy="689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-40943"/>
            <a:ext cx="299340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3600" dirty="0" smtClean="0"/>
              <a:t>KATA MALAIKAT ITU KEPADANYA: </a:t>
            </a:r>
          </a:p>
          <a:p>
            <a:r>
              <a:rPr lang="id-ID" sz="3600" dirty="0" smtClean="0"/>
              <a:t>“JANGAN TAKUT, HAI MARIA, </a:t>
            </a:r>
            <a:r>
              <a:rPr lang="id-ID" sz="3600" b="1" dirty="0" smtClean="0"/>
              <a:t>SEBAB ENGKAU </a:t>
            </a:r>
            <a:r>
              <a:rPr lang="id-ID" sz="3600" b="1" dirty="0" smtClean="0">
                <a:solidFill>
                  <a:srgbClr val="FF0000"/>
                </a:solidFill>
              </a:rPr>
              <a:t>BEROLEH</a:t>
            </a:r>
            <a:r>
              <a:rPr lang="id-ID" sz="3600" b="1" dirty="0" smtClean="0"/>
              <a:t> </a:t>
            </a:r>
            <a:r>
              <a:rPr lang="id-ID" sz="3600" b="1" dirty="0" smtClean="0">
                <a:solidFill>
                  <a:srgbClr val="0070C0"/>
                </a:solidFill>
              </a:rPr>
              <a:t>KASIH KARUNIA </a:t>
            </a:r>
            <a:r>
              <a:rPr lang="id-ID" sz="3600" b="1" dirty="0" smtClean="0"/>
              <a:t>DI HADAPAN ALLAH.</a:t>
            </a:r>
            <a:r>
              <a:rPr lang="id-ID" sz="3600" dirty="0" smtClean="0"/>
              <a:t> 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309260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</p:spPr>
        <p:txBody>
          <a:bodyPr>
            <a:normAutofit/>
          </a:bodyPr>
          <a:lstStyle/>
          <a:p>
            <a:r>
              <a:rPr lang="id-ID" sz="3600" dirty="0" smtClean="0"/>
              <a:t>KATA </a:t>
            </a:r>
            <a:r>
              <a:rPr lang="id-ID" sz="3600" b="1" dirty="0" smtClean="0">
                <a:solidFill>
                  <a:srgbClr val="FF0000"/>
                </a:solidFill>
              </a:rPr>
              <a:t>BEROLEH</a:t>
            </a:r>
            <a:r>
              <a:rPr lang="id-ID" sz="3600" dirty="0" smtClean="0"/>
              <a:t>: DIGUNAKAN KATA </a:t>
            </a:r>
            <a:r>
              <a:rPr lang="id-ID" sz="3600" b="1" dirty="0" smtClean="0">
                <a:solidFill>
                  <a:srgbClr val="FF0000"/>
                </a:solidFill>
              </a:rPr>
              <a:t>HEURISKO</a:t>
            </a:r>
            <a:r>
              <a:rPr lang="id-ID" sz="3600" dirty="0" smtClean="0"/>
              <a:t> </a:t>
            </a:r>
            <a:br>
              <a:rPr lang="id-ID" sz="3600" dirty="0" smtClean="0"/>
            </a:br>
            <a:r>
              <a:rPr lang="id-ID" sz="3600" dirty="0" smtClean="0"/>
              <a:t>YANG ARTINYA; </a:t>
            </a:r>
            <a:br>
              <a:rPr lang="id-ID" sz="3600" dirty="0" smtClean="0"/>
            </a:br>
            <a:r>
              <a:rPr lang="id-ID" sz="3600" dirty="0" smtClean="0"/>
              <a:t>TUHAN MENEMUKAN/MENDAPATKAN/MENJUMPAI/</a:t>
            </a:r>
            <a:br>
              <a:rPr lang="id-ID" sz="3600" dirty="0" smtClean="0"/>
            </a:b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3600" dirty="0" smtClean="0"/>
              <a:t>ARTINYA; TIDAK SEMUA ORANG MENDAPATKAN KASIH KARUNIA SEMACAM INI, HANYA ORANG-ORANG TERTENTU SAJA, YANG </a:t>
            </a:r>
            <a:r>
              <a:rPr lang="id-ID" sz="3600" b="1" dirty="0" smtClean="0">
                <a:solidFill>
                  <a:srgbClr val="FF0000"/>
                </a:solidFill>
              </a:rPr>
              <a:t>DITEMUKAN TUHAN/ DIDAPATI TUHAN/ DIJUMPAI TUHAN – MENDAPAT FAVOR/ DISUKAI/ MENDAPAT PERKENANAN TUHAN.</a:t>
            </a:r>
            <a:br>
              <a:rPr lang="id-ID" sz="3600" b="1" dirty="0" smtClean="0">
                <a:solidFill>
                  <a:srgbClr val="FF0000"/>
                </a:solidFill>
              </a:rPr>
            </a:b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3600" dirty="0" smtClean="0"/>
              <a:t>KATA KASIH KARUNIA DIGUNAKAN KATA </a:t>
            </a:r>
            <a:r>
              <a:rPr lang="id-ID" sz="3600" b="1" dirty="0" smtClean="0">
                <a:solidFill>
                  <a:srgbClr val="FF0000"/>
                </a:solidFill>
              </a:rPr>
              <a:t>CHARIS</a:t>
            </a:r>
            <a:r>
              <a:rPr lang="id-ID" sz="3600" b="1" dirty="0" smtClean="0"/>
              <a:t> YANG ARTINYA: </a:t>
            </a:r>
            <a:r>
              <a:rPr lang="id-ID" sz="3600" b="1" dirty="0" smtClean="0">
                <a:solidFill>
                  <a:srgbClr val="FF0000"/>
                </a:solidFill>
              </a:rPr>
              <a:t>GRACE, FAVOR, PLEASURE.</a:t>
            </a:r>
            <a:r>
              <a:rPr lang="id-ID" sz="3600" dirty="0" smtClean="0">
                <a:solidFill>
                  <a:srgbClr val="FF0000"/>
                </a:solidFill>
              </a:rPr>
              <a:t> </a:t>
            </a:r>
            <a:endParaRPr lang="id-ID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24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082" y="365125"/>
            <a:ext cx="9717206" cy="6492875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SETIAP ORANG PERCAYA </a:t>
            </a:r>
            <a:br>
              <a:rPr lang="id-ID" dirty="0" smtClean="0"/>
            </a:br>
            <a:r>
              <a:rPr lang="id-ID" dirty="0" smtClean="0"/>
              <a:t>MENDAPAT KASIH YANG TIDAK BERSYARAT </a:t>
            </a:r>
            <a:br>
              <a:rPr lang="id-ID" dirty="0" smtClean="0"/>
            </a:br>
            <a:r>
              <a:rPr lang="id-ID" dirty="0" smtClean="0"/>
              <a:t>DARI TUHAN</a:t>
            </a:r>
            <a:br>
              <a:rPr lang="id-ID" dirty="0" smtClean="0"/>
            </a:br>
            <a:r>
              <a:rPr lang="id-ID" dirty="0" smtClean="0"/>
              <a:t>TETAPI TIDAK SEMUA ORANG PERCAYA </a:t>
            </a:r>
            <a:br>
              <a:rPr lang="id-ID" dirty="0" smtClean="0"/>
            </a:br>
            <a:r>
              <a:rPr lang="id-ID" dirty="0" smtClean="0"/>
              <a:t>MENDAPAT FAVOR DARI TUHAN</a:t>
            </a:r>
            <a:br>
              <a:rPr lang="id-ID" dirty="0" smtClean="0"/>
            </a:br>
            <a:r>
              <a:rPr lang="id-ID" dirty="0" smtClean="0"/>
              <a:t>FAVOR ADALAH </a:t>
            </a:r>
            <a:br>
              <a:rPr lang="id-ID" dirty="0" smtClean="0"/>
            </a:br>
            <a:r>
              <a:rPr lang="id-ID" dirty="0" smtClean="0"/>
              <a:t>KASIH YANG DIBERIKAN </a:t>
            </a:r>
            <a:br>
              <a:rPr lang="id-ID" dirty="0" smtClean="0"/>
            </a:br>
            <a:r>
              <a:rPr lang="id-ID" dirty="0" smtClean="0">
                <a:solidFill>
                  <a:srgbClr val="FF0000"/>
                </a:solidFill>
              </a:rPr>
              <a:t>KEPADA ORANG PILIHAN</a:t>
            </a:r>
            <a:br>
              <a:rPr lang="id-ID" dirty="0" smtClean="0">
                <a:solidFill>
                  <a:srgbClr val="FF0000"/>
                </a:solidFill>
              </a:rPr>
            </a:br>
            <a:r>
              <a:rPr lang="id-ID" dirty="0" smtClean="0"/>
              <a:t>PERKENANAN YANG DIKHUSUSKAN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9207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asil gambar untuk THE STUDENT FAVOUR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72" y="0"/>
            <a:ext cx="102796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05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asil gambar untuk TEACHER FAVOUR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14" y="0"/>
            <a:ext cx="103041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66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asil gambar untuk TO SEEK THE GOD'S FAVO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857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7998" y="612845"/>
            <a:ext cx="5175444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d-ID" sz="6000" b="1" cap="none" spc="0" dirty="0" smtClean="0">
                <a:ln/>
                <a:solidFill>
                  <a:schemeClr val="accent4"/>
                </a:solidFill>
                <a:effectLst/>
              </a:rPr>
              <a:t>BOLEHKAH MENGEJAR </a:t>
            </a:r>
          </a:p>
          <a:p>
            <a:pPr algn="ctr"/>
            <a:r>
              <a:rPr lang="id-ID" sz="6000" b="1" dirty="0" smtClean="0">
                <a:ln/>
                <a:solidFill>
                  <a:schemeClr val="accent4"/>
                </a:solidFill>
              </a:rPr>
              <a:t>GOD’S FAVOR ITU?</a:t>
            </a:r>
          </a:p>
          <a:p>
            <a:pPr algn="ctr"/>
            <a:r>
              <a:rPr lang="id-ID" sz="6000" b="1" cap="none" spc="0" dirty="0" smtClean="0">
                <a:ln/>
                <a:solidFill>
                  <a:schemeClr val="accent4"/>
                </a:solidFill>
                <a:effectLst/>
              </a:rPr>
              <a:t>TUJUANNYA APA DULU?</a:t>
            </a:r>
            <a:endParaRPr lang="en-US" sz="60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5953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1. GOD’S FAVOR BIASANYA DIIKUTI DENGAN MAN’S FAVOR</a:t>
            </a:r>
            <a:endParaRPr lang="id-ID" dirty="0"/>
          </a:p>
        </p:txBody>
      </p:sp>
      <p:pic>
        <p:nvPicPr>
          <p:cNvPr id="21506" name="Picture 2" descr="Hasil gambar untuk SAMUEL DISUKAI ALLAH DAN MANUS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064176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89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asil gambar untuk YESUS UMUR 12 TAH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81934" cy="689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133113" y="2571232"/>
            <a:ext cx="343946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YESUS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LUKAS 2:52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80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asil gambar untuk SAMUEL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99" y="13648"/>
            <a:ext cx="10049301" cy="685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5029" y="2551837"/>
            <a:ext cx="202767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 SAM </a:t>
            </a:r>
          </a:p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2:26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553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55093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AMSAL 3:1-4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55093"/>
            <a:ext cx="12192000" cy="552187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d-ID" sz="4000" b="1" i="1" dirty="0" smtClean="0"/>
              <a:t>JANGANLAH KIRANYA KASIH DAN SETIA MENINGGALKAN ENGKAU! </a:t>
            </a:r>
          </a:p>
          <a:p>
            <a:pPr marL="0" indent="0" algn="ctr">
              <a:buNone/>
            </a:pPr>
            <a:r>
              <a:rPr lang="id-ID" sz="4000" b="1" i="1" dirty="0" smtClean="0"/>
              <a:t>KALUNGKANLAH ITU PADA LEHERMU, </a:t>
            </a:r>
          </a:p>
          <a:p>
            <a:pPr marL="0" indent="0" algn="ctr">
              <a:buNone/>
            </a:pPr>
            <a:r>
              <a:rPr lang="id-ID" sz="4000" b="1" i="1" dirty="0" smtClean="0"/>
              <a:t>TULISKANLAH ITU PADA LOH HATIMU, </a:t>
            </a:r>
          </a:p>
          <a:p>
            <a:pPr marL="0" indent="0" algn="ctr">
              <a:buNone/>
            </a:pPr>
            <a:r>
              <a:rPr lang="id-ID" sz="4000" b="1" i="1" dirty="0" smtClean="0"/>
              <a:t>MAKA ENGKAU AKAN MENDAPAT </a:t>
            </a:r>
          </a:p>
          <a:p>
            <a:pPr marL="0" indent="0" algn="ctr">
              <a:buNone/>
            </a:pPr>
            <a:r>
              <a:rPr lang="id-ID" sz="4000" b="1" i="1" dirty="0" smtClean="0">
                <a:solidFill>
                  <a:srgbClr val="FF0000"/>
                </a:solidFill>
              </a:rPr>
              <a:t>KASIH DAN PENGHARGAAN </a:t>
            </a:r>
          </a:p>
          <a:p>
            <a:pPr marL="0" indent="0" algn="ctr">
              <a:buNone/>
            </a:pPr>
            <a:r>
              <a:rPr lang="id-ID" sz="4000" b="1" i="1" dirty="0" smtClean="0">
                <a:solidFill>
                  <a:srgbClr val="FF0000"/>
                </a:solidFill>
              </a:rPr>
              <a:t>DALAM PANDANGAN ALLAH SERTA MANUSIA” </a:t>
            </a:r>
            <a:endParaRPr lang="id-ID" sz="4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d-ID" sz="4000" b="1" i="1" dirty="0" smtClean="0"/>
              <a:t> “SO YOU WILL FIND FAVOR AND GOOD SUCCESS </a:t>
            </a:r>
          </a:p>
          <a:p>
            <a:pPr marL="0" indent="0" algn="ctr">
              <a:buNone/>
            </a:pPr>
            <a:r>
              <a:rPr lang="id-ID" sz="4000" b="1" i="1" dirty="0" smtClean="0"/>
              <a:t>IN THE SIGHT OF GOD AND MAN” </a:t>
            </a:r>
            <a:endParaRPr lang="id-ID" sz="4000" dirty="0" smtClean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087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algn="ctr">
              <a:buFont typeface="+mj-lt"/>
              <a:buAutoNum type="romanUcPeriod" startAt="2"/>
            </a:pPr>
            <a:r>
              <a:rPr lang="id-ID" dirty="0" smtClean="0"/>
              <a:t>SIAPA SAJA YANG MENDAPAT </a:t>
            </a:r>
            <a:br>
              <a:rPr lang="id-ID" dirty="0" smtClean="0"/>
            </a:br>
            <a:r>
              <a:rPr lang="id-ID" dirty="0" smtClean="0"/>
              <a:t>FAVOR OF GOD INI?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5200" dirty="0" smtClean="0">
                <a:solidFill>
                  <a:srgbClr val="FF0000"/>
                </a:solidFill>
              </a:rPr>
              <a:t>ORANG BENAR</a:t>
            </a:r>
          </a:p>
          <a:p>
            <a:pPr marL="0" indent="0" algn="ctr">
              <a:buNone/>
            </a:pPr>
            <a:r>
              <a:rPr lang="id-ID" sz="6000" baseline="30000" dirty="0" smtClean="0"/>
              <a:t>MAZMUR 5:13</a:t>
            </a:r>
            <a:endParaRPr lang="id-ID" sz="6000" dirty="0" smtClean="0"/>
          </a:p>
          <a:p>
            <a:pPr marL="0" indent="0" algn="ctr">
              <a:buNone/>
            </a:pPr>
            <a:r>
              <a:rPr lang="id-ID" sz="4000" dirty="0" smtClean="0"/>
              <a:t>SEBAB ENGKAULAH </a:t>
            </a:r>
          </a:p>
          <a:p>
            <a:pPr marL="0" indent="0" algn="ctr">
              <a:buNone/>
            </a:pPr>
            <a:r>
              <a:rPr lang="id-ID" sz="4000" dirty="0" smtClean="0"/>
              <a:t>YANG MEMBERKATI </a:t>
            </a:r>
            <a:r>
              <a:rPr lang="id-ID" sz="4000" b="1" dirty="0" smtClean="0">
                <a:solidFill>
                  <a:srgbClr val="FF0000"/>
                </a:solidFill>
              </a:rPr>
              <a:t>ORANG BENAR,</a:t>
            </a:r>
            <a:r>
              <a:rPr lang="id-ID" sz="4000" b="1" baseline="30000" dirty="0" smtClean="0"/>
              <a:t> </a:t>
            </a:r>
            <a:r>
              <a:rPr lang="id-ID" sz="4000" dirty="0" smtClean="0"/>
              <a:t>YA TUHAN; </a:t>
            </a:r>
          </a:p>
          <a:p>
            <a:pPr marL="0" indent="0" algn="ctr">
              <a:buNone/>
            </a:pPr>
            <a:r>
              <a:rPr lang="id-ID" sz="4000" b="1" dirty="0" smtClean="0"/>
              <a:t>ENGKAU MEMAGARI DIA</a:t>
            </a:r>
            <a:r>
              <a:rPr lang="id-ID" sz="4000" b="1" baseline="30000" dirty="0" smtClean="0"/>
              <a:t> </a:t>
            </a:r>
          </a:p>
          <a:p>
            <a:pPr marL="0" indent="0" algn="ctr">
              <a:buNone/>
            </a:pPr>
            <a:r>
              <a:rPr lang="id-ID" sz="4000" b="1" dirty="0" smtClean="0">
                <a:solidFill>
                  <a:srgbClr val="FF0000"/>
                </a:solidFill>
              </a:rPr>
              <a:t>DENGAN ANUGERAH-MU</a:t>
            </a:r>
            <a:r>
              <a:rPr lang="id-ID" sz="4000" dirty="0" smtClean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id-ID" sz="4000" b="1" dirty="0" smtClean="0"/>
              <a:t>SEPERTI PERISAI.</a:t>
            </a:r>
            <a:endParaRPr lang="id-ID" sz="4000" dirty="0" smtClean="0"/>
          </a:p>
          <a:p>
            <a:pPr marL="0" indent="0">
              <a:buNone/>
            </a:pP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2078883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0515600" cy="46102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id-ID" sz="4000" dirty="0" smtClean="0">
                <a:solidFill>
                  <a:srgbClr val="FF0000"/>
                </a:solidFill>
              </a:rPr>
              <a:t>ORANG YANG MEMEGANG KASIH DAN SETIA</a:t>
            </a:r>
          </a:p>
          <a:p>
            <a:pPr marL="0" indent="0">
              <a:buNone/>
            </a:pPr>
            <a:endParaRPr lang="id-ID" sz="4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id-ID" sz="4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id-ID" sz="5400" dirty="0"/>
          </a:p>
        </p:txBody>
      </p:sp>
      <p:sp>
        <p:nvSpPr>
          <p:cNvPr id="4" name="Rectangle 3"/>
          <p:cNvSpPr/>
          <p:nvPr/>
        </p:nvSpPr>
        <p:spPr>
          <a:xfrm>
            <a:off x="0" y="610136"/>
            <a:ext cx="12192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b="1" i="1" dirty="0" smtClean="0"/>
              <a:t>AMSAL 3:1-4</a:t>
            </a:r>
          </a:p>
          <a:p>
            <a:pPr algn="ctr"/>
            <a:r>
              <a:rPr lang="id-ID" sz="4000" b="1" i="1" dirty="0" smtClean="0"/>
              <a:t>JANGANLAH </a:t>
            </a:r>
            <a:r>
              <a:rPr lang="id-ID" sz="4000" b="1" i="1" dirty="0"/>
              <a:t>KIRANYA </a:t>
            </a:r>
            <a:r>
              <a:rPr lang="id-ID" sz="4000" b="1" i="1" dirty="0">
                <a:solidFill>
                  <a:srgbClr val="FF0000"/>
                </a:solidFill>
              </a:rPr>
              <a:t>KASIH DAN SETIA </a:t>
            </a:r>
            <a:r>
              <a:rPr lang="id-ID" sz="4000" b="1" i="1" dirty="0"/>
              <a:t>MENINGGALKAN ENGKAU! </a:t>
            </a:r>
          </a:p>
          <a:p>
            <a:pPr algn="ctr"/>
            <a:r>
              <a:rPr lang="id-ID" sz="4000" b="1" i="1" dirty="0"/>
              <a:t>KALUNGKANLAH ITU PADA LEHERMU, </a:t>
            </a:r>
          </a:p>
          <a:p>
            <a:pPr algn="ctr"/>
            <a:r>
              <a:rPr lang="id-ID" sz="4000" b="1" i="1" dirty="0"/>
              <a:t>TULISKANLAH ITU PADA LOH HATIMU, </a:t>
            </a:r>
          </a:p>
          <a:p>
            <a:pPr algn="ctr"/>
            <a:r>
              <a:rPr lang="id-ID" sz="4000" b="1" i="1" dirty="0"/>
              <a:t>MAKA ENGKAU AKAN MENDAPAT </a:t>
            </a:r>
          </a:p>
          <a:p>
            <a:pPr algn="ctr"/>
            <a:r>
              <a:rPr lang="id-ID" sz="4000" b="1" i="1" dirty="0">
                <a:solidFill>
                  <a:srgbClr val="FF0000"/>
                </a:solidFill>
              </a:rPr>
              <a:t>KASIH DAN PENGHARGAAN </a:t>
            </a:r>
          </a:p>
          <a:p>
            <a:pPr algn="ctr"/>
            <a:r>
              <a:rPr lang="id-ID" sz="4000" b="1" i="1" dirty="0">
                <a:solidFill>
                  <a:srgbClr val="FF0000"/>
                </a:solidFill>
              </a:rPr>
              <a:t>DALAM PANDANGAN ALLAH SERTA MANUSIA” </a:t>
            </a:r>
            <a:endParaRPr lang="id-ID" sz="4000" dirty="0">
              <a:solidFill>
                <a:srgbClr val="FF0000"/>
              </a:solidFill>
            </a:endParaRPr>
          </a:p>
          <a:p>
            <a:pPr algn="ctr"/>
            <a:r>
              <a:rPr lang="id-ID" sz="4000" b="1" i="1" dirty="0"/>
              <a:t> “SO YOU WILL FIND FAVOR AND GOOD SUCCESS </a:t>
            </a:r>
          </a:p>
          <a:p>
            <a:pPr algn="ctr"/>
            <a:r>
              <a:rPr lang="id-ID" sz="4000" b="1" i="1" dirty="0"/>
              <a:t>IN THE SIGHT OF GOD AND MAN” 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25103112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 startAt="3"/>
            </a:pPr>
            <a:r>
              <a:rPr lang="id-ID" b="1" dirty="0" smtClean="0"/>
              <a:t>APA KEISTIMEWAAN ORANG YANG MENDAPAT GOD’S FAVOR INI?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d-ID" sz="5400" dirty="0" smtClean="0"/>
              <a:t>MENGALAMI PENYERTAAN TUHAN</a:t>
            </a:r>
          </a:p>
          <a:p>
            <a:pPr marL="0" indent="0" algn="ctr">
              <a:buNone/>
            </a:pPr>
            <a:endParaRPr lang="id-ID" sz="5400" dirty="0"/>
          </a:p>
          <a:p>
            <a:pPr marL="0" indent="0" algn="ctr">
              <a:buNone/>
            </a:pPr>
            <a:r>
              <a:rPr lang="id-ID" sz="5400" dirty="0" smtClean="0"/>
              <a:t>MUSA; </a:t>
            </a:r>
          </a:p>
          <a:p>
            <a:pPr marL="0" indent="0" algn="ctr">
              <a:buNone/>
            </a:pPr>
            <a:r>
              <a:rPr lang="id-ID" sz="5400" dirty="0" smtClean="0"/>
              <a:t>KELUARAN 33:16</a:t>
            </a:r>
            <a:endParaRPr lang="id-ID" sz="5400" dirty="0"/>
          </a:p>
        </p:txBody>
      </p:sp>
    </p:spTree>
    <p:extLst>
      <p:ext uri="{BB962C8B-B14F-4D97-AF65-F5344CB8AC3E}">
        <p14:creationId xmlns:p14="http://schemas.microsoft.com/office/powerpoint/2010/main" val="2076888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3601330"/>
          </a:xfrm>
        </p:spPr>
        <p:txBody>
          <a:bodyPr>
            <a:no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id-ID" sz="4000" dirty="0" smtClean="0"/>
              <a:t>PENYERTAAN TUHAN ATAS ORANG YANG MENDAPAT GOD’S FAVOR PASTI BERUPA </a:t>
            </a:r>
            <a:r>
              <a:rPr lang="id-ID" sz="4000" dirty="0" smtClean="0">
                <a:solidFill>
                  <a:srgbClr val="FF0000"/>
                </a:solidFill>
              </a:rPr>
              <a:t>KASIH KARUNIA</a:t>
            </a:r>
            <a:r>
              <a:rPr lang="id-ID" sz="4000" dirty="0" smtClean="0"/>
              <a:t> </a:t>
            </a:r>
            <a:r>
              <a:rPr lang="id-ID" sz="4000" dirty="0" smtClean="0">
                <a:solidFill>
                  <a:srgbClr val="FFC000"/>
                </a:solidFill>
              </a:rPr>
              <a:t>YANG DISERTAI DENGAN</a:t>
            </a:r>
            <a:r>
              <a:rPr lang="id-ID" sz="4000" dirty="0" smtClean="0"/>
              <a:t>; </a:t>
            </a:r>
            <a:br>
              <a:rPr lang="id-ID" sz="4000" dirty="0" smtClean="0"/>
            </a:br>
            <a:r>
              <a:rPr lang="id-ID" sz="4000" b="1" dirty="0" smtClean="0">
                <a:solidFill>
                  <a:srgbClr val="92D050"/>
                </a:solidFill>
              </a:rPr>
              <a:t>BERKAT, PERLINDUNGAN DAN DAMAI SEJAHTERA</a:t>
            </a:r>
            <a:endParaRPr lang="id-ID" sz="4000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0379" y="3805311"/>
            <a:ext cx="10436143" cy="3052689"/>
          </a:xfrm>
        </p:spPr>
        <p:txBody>
          <a:bodyPr>
            <a:noAutofit/>
          </a:bodyPr>
          <a:lstStyle/>
          <a:p>
            <a:r>
              <a:rPr lang="id-ID" sz="3600" dirty="0" smtClean="0"/>
              <a:t>UCAPAN BERKAT IMAM; BILANGAN 6:22-27</a:t>
            </a:r>
          </a:p>
          <a:p>
            <a:r>
              <a:rPr lang="id-ID" sz="3600" dirty="0" smtClean="0"/>
              <a:t>DOA YABES 1 TAWARIKH 4:9-10 ( YABES </a:t>
            </a:r>
            <a:r>
              <a:rPr lang="id-ID" sz="3600" dirty="0" smtClean="0">
                <a:solidFill>
                  <a:srgbClr val="FF0000"/>
                </a:solidFill>
              </a:rPr>
              <a:t>HIDUP BENAR</a:t>
            </a:r>
            <a:r>
              <a:rPr lang="id-ID" sz="3600" dirty="0" smtClean="0"/>
              <a:t> DAN </a:t>
            </a:r>
            <a:r>
              <a:rPr lang="id-ID" sz="3600" dirty="0" smtClean="0">
                <a:solidFill>
                  <a:srgbClr val="FF0000"/>
                </a:solidFill>
              </a:rPr>
              <a:t>MEMEGANG KASIH DAN SETIA</a:t>
            </a:r>
            <a:r>
              <a:rPr lang="id-ID" sz="3600" dirty="0" smtClean="0"/>
              <a:t>, SEHINGGA TUHAN MENGABULKAN DOA YABES, SEBAGAI THE FAVOR OF GOD )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294892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asil gambar untuk TO SEEK THE GOD'S FAVO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857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16556" y="204882"/>
            <a:ext cx="5175444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id-ID" sz="4000" b="1" cap="none" spc="0" dirty="0" smtClean="0">
                <a:ln/>
                <a:solidFill>
                  <a:schemeClr val="accent4"/>
                </a:solidFill>
                <a:effectLst/>
              </a:rPr>
              <a:t>TUJUAN MENGEJAR FAVOR OF GOD HARUS MURNI</a:t>
            </a:r>
          </a:p>
          <a:p>
            <a:pPr algn="ctr"/>
            <a:r>
              <a:rPr lang="id-ID" sz="4000" b="1" dirty="0" smtClean="0">
                <a:ln/>
                <a:solidFill>
                  <a:schemeClr val="accent4"/>
                </a:solidFill>
              </a:rPr>
              <a:t>YAITU </a:t>
            </a:r>
          </a:p>
          <a:p>
            <a:pPr algn="ctr"/>
            <a:r>
              <a:rPr lang="id-ID" sz="4000" b="1" dirty="0" smtClean="0">
                <a:ln/>
                <a:solidFill>
                  <a:schemeClr val="accent4"/>
                </a:solidFill>
              </a:rPr>
              <a:t>UNTUK MENGENAL TUHAN</a:t>
            </a:r>
          </a:p>
          <a:p>
            <a:pPr algn="ctr"/>
            <a:endParaRPr lang="id-ID" sz="4000" b="1" dirty="0">
              <a:ln/>
              <a:solidFill>
                <a:schemeClr val="accent4"/>
              </a:solidFill>
            </a:endParaRPr>
          </a:p>
          <a:p>
            <a:pPr algn="ctr"/>
            <a:r>
              <a:rPr lang="id-ID" sz="4000" b="1" cap="none" spc="0" dirty="0" smtClean="0">
                <a:ln/>
                <a:effectLst/>
              </a:rPr>
              <a:t>MUSA;</a:t>
            </a:r>
          </a:p>
          <a:p>
            <a:pPr algn="ctr"/>
            <a:r>
              <a:rPr lang="id-ID" sz="4000" b="1" dirty="0" smtClean="0">
                <a:ln/>
              </a:rPr>
              <a:t>KELUARAN 33: 13</a:t>
            </a:r>
            <a:endParaRPr lang="en-US" sz="4000" b="1" cap="none" spc="0" dirty="0">
              <a:ln/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2079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pPr marL="857250" indent="-857250">
              <a:buFont typeface="+mj-lt"/>
              <a:buAutoNum type="romanUcPeriod" startAt="6"/>
            </a:pPr>
            <a:r>
              <a:rPr lang="id-ID" b="1" dirty="0" smtClean="0">
                <a:solidFill>
                  <a:schemeClr val="bg1"/>
                </a:solidFill>
              </a:rPr>
              <a:t>SIAPA SAJA CONTOH ORANG YANG MENDAPAT GOD’S FAVOR INI?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id-ID" sz="4000" dirty="0" smtClean="0"/>
              <a:t>YESUS</a:t>
            </a:r>
          </a:p>
          <a:p>
            <a:r>
              <a:rPr lang="id-ID" sz="4000" dirty="0" smtClean="0"/>
              <a:t>SAMUEL</a:t>
            </a:r>
          </a:p>
          <a:p>
            <a:r>
              <a:rPr lang="id-ID" sz="4000" dirty="0" smtClean="0"/>
              <a:t>MUSA</a:t>
            </a:r>
          </a:p>
          <a:p>
            <a:r>
              <a:rPr lang="id-ID" sz="4000" dirty="0" smtClean="0"/>
              <a:t>YABES</a:t>
            </a:r>
          </a:p>
          <a:p>
            <a:r>
              <a:rPr lang="id-ID" sz="4000" dirty="0" smtClean="0"/>
              <a:t>SIAPA LAGI?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31313776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NUH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969" y="1417662"/>
            <a:ext cx="10515600" cy="1986720"/>
          </a:xfrm>
        </p:spPr>
        <p:txBody>
          <a:bodyPr>
            <a:normAutofit lnSpcReduction="10000"/>
          </a:bodyPr>
          <a:lstStyle/>
          <a:p>
            <a:r>
              <a:rPr lang="id-ID" sz="4000" dirty="0" smtClean="0"/>
              <a:t>MENDAPAT GOD’S FAVOR KARENA HIDUP BERGAUL DENGAN ALLAH</a:t>
            </a:r>
          </a:p>
          <a:p>
            <a:r>
              <a:rPr lang="id-ID" sz="4000" dirty="0" smtClean="0"/>
              <a:t>KEJADIAN 6:7-9</a:t>
            </a:r>
            <a:endParaRPr lang="id-ID" sz="4000" dirty="0"/>
          </a:p>
        </p:txBody>
      </p:sp>
      <p:pic>
        <p:nvPicPr>
          <p:cNvPr id="1026" name="Picture 2" descr="Hasil gambar untuk moses in the bib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69" y="3010486"/>
            <a:ext cx="5797062" cy="363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120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33046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YUSUF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3046"/>
            <a:ext cx="12192000" cy="6224953"/>
          </a:xfrm>
        </p:spPr>
        <p:txBody>
          <a:bodyPr>
            <a:normAutofit/>
          </a:bodyPr>
          <a:lstStyle/>
          <a:p>
            <a:r>
              <a:rPr lang="id-ID" dirty="0" smtClean="0"/>
              <a:t>YUSUF MENDAPAT GOD’S FAVOR KARENA MEMILIH TINGGAL DALAM PERKENANAN TUHAN</a:t>
            </a:r>
          </a:p>
          <a:p>
            <a:r>
              <a:rPr lang="id-ID" dirty="0" smtClean="0"/>
              <a:t>KEJ 39:1 -2 GOD’S FAVOR- PENYERTAAN TUHAN- BERKAT KEBERHASILAN DALAM PEKERJAAN ( AY 23)</a:t>
            </a:r>
          </a:p>
          <a:p>
            <a:r>
              <a:rPr lang="id-ID" dirty="0" smtClean="0"/>
              <a:t>KEJ 39:3 ORANG YANG MENDAPAT GOD’S FAVOR DAPAT DILIHAT OLEH ORANG SEKITAR</a:t>
            </a:r>
          </a:p>
          <a:p>
            <a:r>
              <a:rPr lang="id-ID" dirty="0" smtClean="0"/>
              <a:t>KEJ 39:4 GOD’S FAVOR DIIKUTI DENGAN MAN’S FAVOR ( AY 21), DIIKUTI DENGAN BERKAT PROMOSI POSISI PEMIMPIN/ JADI KEPALA KEJ 39:5 FAVOR OF GOD, MENDATANGKAN JUGA BERKAT ATAS SEKITAR ( AY 22-23)</a:t>
            </a:r>
          </a:p>
          <a:p>
            <a:r>
              <a:rPr lang="id-ID" dirty="0" smtClean="0"/>
              <a:t>KEJ 39:6 BERKAT EKSPANSI/ PERLUASAN AREA</a:t>
            </a:r>
          </a:p>
          <a:p>
            <a:r>
              <a:rPr lang="id-ID" dirty="0" smtClean="0"/>
              <a:t>KEJ 39:6-21 , KHUSUSNYA AYAT 9B DAN 21 INILAH YANG MENJADIKAN YUSUF THE FAVOR OF GOD, KARENA MEMILIH UNTUK HIDUP BENAR</a:t>
            </a:r>
          </a:p>
          <a:p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47781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sz="5400" b="1" dirty="0" smtClean="0"/>
              <a:t>YUSUF, MENJADI THE FAVOR OF GOD</a:t>
            </a:r>
            <a:endParaRPr lang="id-ID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id-ID" sz="8000" dirty="0" smtClean="0"/>
              <a:t>ULANGAN 33;13-16</a:t>
            </a:r>
          </a:p>
          <a:p>
            <a:pPr marL="0" indent="0" algn="ctr">
              <a:buNone/>
            </a:pPr>
            <a:r>
              <a:rPr lang="id-ID" sz="8000" dirty="0" smtClean="0"/>
              <a:t>MENJADIKAN YUSUF TERISTIMEWA DI ANTARA SAUDARA-SAUDARANYA</a:t>
            </a:r>
          </a:p>
          <a:p>
            <a:pPr marL="0" indent="0">
              <a:buNone/>
            </a:pP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2638731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247" y="268406"/>
            <a:ext cx="11713191" cy="67329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DAUD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967" y="941695"/>
            <a:ext cx="11259403" cy="56501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2800" dirty="0" smtClean="0"/>
              <a:t>KIS 13:22 SEORANG YANG BERKENAN DI HATI-KU</a:t>
            </a:r>
          </a:p>
          <a:p>
            <a:pPr marL="0" indent="0">
              <a:buNone/>
            </a:pPr>
            <a:r>
              <a:rPr lang="id-ID" sz="2800" b="1" dirty="0" smtClean="0">
                <a:solidFill>
                  <a:srgbClr val="FFC000"/>
                </a:solidFill>
              </a:rPr>
              <a:t>HE'S A MAN WHOSE HEART BEATS TO MY HEART, A MAN WHO WILL DO WHAT I TELL HIM.‘</a:t>
            </a:r>
          </a:p>
          <a:p>
            <a:pPr marL="0" indent="0">
              <a:buNone/>
            </a:pPr>
            <a:r>
              <a:rPr lang="id-ID" sz="2800" b="1" dirty="0" smtClean="0">
                <a:solidFill>
                  <a:srgbClr val="FF0000"/>
                </a:solidFill>
              </a:rPr>
              <a:t>A MAN AFTER MY OWN HEART,</a:t>
            </a:r>
            <a:r>
              <a:rPr lang="id-ID" sz="2800" dirty="0" smtClean="0">
                <a:solidFill>
                  <a:srgbClr val="FF0000"/>
                </a:solidFill>
              </a:rPr>
              <a:t> </a:t>
            </a:r>
            <a:r>
              <a:rPr lang="id-ID" sz="2800" b="1" dirty="0" smtClean="0">
                <a:solidFill>
                  <a:srgbClr val="FF0000"/>
                </a:solidFill>
              </a:rPr>
              <a:t>WHO WILL DO ALL MY WILL {AND} CARRY OUT MY PROGRAM FULLY.</a:t>
            </a:r>
          </a:p>
          <a:p>
            <a:pPr marL="0" indent="0">
              <a:buNone/>
            </a:pPr>
            <a:r>
              <a:rPr lang="id-ID" sz="2800" b="1" dirty="0" smtClean="0">
                <a:solidFill>
                  <a:srgbClr val="92D050"/>
                </a:solidFill>
              </a:rPr>
              <a:t>A MAN AFTER MY OWN HEART</a:t>
            </a:r>
            <a:r>
              <a:rPr lang="id-ID" sz="2800" dirty="0" smtClean="0">
                <a:solidFill>
                  <a:srgbClr val="92D050"/>
                </a:solidFill>
              </a:rPr>
              <a:t>, </a:t>
            </a:r>
            <a:r>
              <a:rPr lang="id-ID" sz="2800" b="1" dirty="0" smtClean="0">
                <a:solidFill>
                  <a:srgbClr val="92D050"/>
                </a:solidFill>
              </a:rPr>
              <a:t>FOR HE WILL DO EVERYTHING I WANT HIM TO.’</a:t>
            </a:r>
          </a:p>
          <a:p>
            <a:pPr marL="0" indent="0">
              <a:buNone/>
            </a:pPr>
            <a:r>
              <a:rPr lang="id-ID" sz="2800" b="1" dirty="0" smtClean="0">
                <a:solidFill>
                  <a:srgbClr val="00B050"/>
                </a:solidFill>
              </a:rPr>
              <a:t>IS THE KIND OF MAN I LIKE,</a:t>
            </a:r>
            <a:r>
              <a:rPr lang="id-ID" sz="2800" dirty="0" smtClean="0">
                <a:solidFill>
                  <a:srgbClr val="00B050"/>
                </a:solidFill>
              </a:rPr>
              <a:t> </a:t>
            </a:r>
            <a:r>
              <a:rPr lang="id-ID" sz="2800" b="1" dirty="0" smtClean="0">
                <a:solidFill>
                  <a:srgbClr val="00B050"/>
                </a:solidFill>
              </a:rPr>
              <a:t>A MAN WHO WILL DO ALL I WANT HIM TO DO.</a:t>
            </a:r>
            <a:r>
              <a:rPr lang="id-ID" sz="2800" dirty="0" smtClean="0">
                <a:solidFill>
                  <a:srgbClr val="00B050"/>
                </a:solidFill>
              </a:rPr>
              <a:t>’</a:t>
            </a:r>
          </a:p>
          <a:p>
            <a:pPr marL="0" indent="0">
              <a:buNone/>
            </a:pPr>
            <a:r>
              <a:rPr lang="id-ID" sz="2800" b="1" dirty="0" smtClean="0">
                <a:solidFill>
                  <a:srgbClr val="00B0F0"/>
                </a:solidFill>
              </a:rPr>
              <a:t>IS THE KIND OF PERSON WHO DOES WHAT PLEASES ME</a:t>
            </a:r>
            <a:r>
              <a:rPr lang="id-ID" sz="2800" dirty="0" smtClean="0">
                <a:solidFill>
                  <a:srgbClr val="00B0F0"/>
                </a:solidFill>
              </a:rPr>
              <a:t>. </a:t>
            </a:r>
            <a:r>
              <a:rPr lang="id-ID" sz="2800" b="1" dirty="0" smtClean="0">
                <a:solidFill>
                  <a:srgbClr val="00B0F0"/>
                </a:solidFill>
              </a:rPr>
              <a:t>HE WILL DO EVERYTHING I WANT HIM TO DO</a:t>
            </a:r>
            <a:r>
              <a:rPr lang="id-ID" sz="2800" dirty="0" smtClean="0">
                <a:solidFill>
                  <a:srgbClr val="00B0F0"/>
                </a:solidFill>
              </a:rPr>
              <a:t>.’</a:t>
            </a:r>
            <a:endParaRPr lang="id-ID" sz="28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0206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4400" b="1" dirty="0">
                <a:solidFill>
                  <a:srgbClr val="0070C0"/>
                </a:solidFill>
              </a:rPr>
              <a:t>is a man who is like me in his thinking. He will do all the things I want him to do.</a:t>
            </a:r>
            <a:r>
              <a:rPr lang="id-ID" sz="4400" dirty="0">
                <a:solidFill>
                  <a:srgbClr val="0070C0"/>
                </a:solidFill>
              </a:rPr>
              <a:t>’</a:t>
            </a:r>
          </a:p>
          <a:p>
            <a:pPr marL="0" indent="0">
              <a:buNone/>
            </a:pPr>
            <a:r>
              <a:rPr lang="id-ID" sz="4400" b="1" dirty="0" smtClean="0">
                <a:solidFill>
                  <a:srgbClr val="FF0000"/>
                </a:solidFill>
              </a:rPr>
              <a:t>a </a:t>
            </a:r>
            <a:r>
              <a:rPr lang="id-ID" sz="4400" b="1" dirty="0">
                <a:solidFill>
                  <a:srgbClr val="FF0000"/>
                </a:solidFill>
              </a:rPr>
              <a:t>man dear to my heart, who will do all my pleasure</a:t>
            </a:r>
            <a:r>
              <a:rPr lang="id-ID" sz="4400" b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id-ID" sz="4400" b="1" dirty="0" smtClean="0">
                <a:solidFill>
                  <a:srgbClr val="92D050"/>
                </a:solidFill>
              </a:rPr>
              <a:t>a </a:t>
            </a:r>
            <a:r>
              <a:rPr lang="id-ID" sz="4400" b="1" dirty="0">
                <a:solidFill>
                  <a:srgbClr val="92D050"/>
                </a:solidFill>
              </a:rPr>
              <a:t>man after my own heart, who shall do all my will</a:t>
            </a:r>
            <a:r>
              <a:rPr lang="id-ID" sz="4400" b="1" dirty="0" smtClean="0">
                <a:solidFill>
                  <a:srgbClr val="92D050"/>
                </a:solidFill>
              </a:rPr>
              <a:t>.‘</a:t>
            </a:r>
          </a:p>
          <a:p>
            <a:pPr marL="0" indent="0">
              <a:buNone/>
            </a:pPr>
            <a:r>
              <a:rPr lang="id-ID" sz="4400" b="1" dirty="0">
                <a:solidFill>
                  <a:srgbClr val="00B0F0"/>
                </a:solidFill>
              </a:rPr>
              <a:t>is exactly the kind of man that I </a:t>
            </a:r>
            <a:r>
              <a:rPr lang="id-ID" sz="4400" b="1" dirty="0" smtClean="0">
                <a:solidFill>
                  <a:srgbClr val="00B0F0"/>
                </a:solidFill>
              </a:rPr>
              <a:t>desire. He </a:t>
            </a:r>
            <a:r>
              <a:rPr lang="id-ID" sz="4400" b="1" dirty="0">
                <a:solidFill>
                  <a:srgbClr val="00B0F0"/>
                </a:solidFill>
              </a:rPr>
              <a:t>will do everything that I want him to do</a:t>
            </a:r>
            <a:r>
              <a:rPr lang="id-ID" sz="4400" b="1" dirty="0" smtClean="0">
                <a:solidFill>
                  <a:srgbClr val="00B0F0"/>
                </a:solidFill>
              </a:rPr>
              <a:t>.’</a:t>
            </a:r>
          </a:p>
          <a:p>
            <a:pPr marL="0" indent="0">
              <a:buNone/>
            </a:pPr>
            <a:r>
              <a:rPr lang="id-ID" sz="4400" b="1" dirty="0">
                <a:solidFill>
                  <a:srgbClr val="0070C0"/>
                </a:solidFill>
              </a:rPr>
              <a:t>is a man after my own heart. He will do everything I want him to do.’</a:t>
            </a:r>
            <a:endParaRPr lang="id-ID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45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4000" b="1" dirty="0">
                <a:solidFill>
                  <a:srgbClr val="FF0000"/>
                </a:solidFill>
              </a:rPr>
              <a:t>a man dear to my heart, who will do all my pleasure</a:t>
            </a:r>
            <a:r>
              <a:rPr lang="id-ID" sz="4000" b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id-ID" sz="4000" b="1" dirty="0">
                <a:solidFill>
                  <a:srgbClr val="FFC000"/>
                </a:solidFill>
              </a:rPr>
              <a:t>He's a man whose heart beats to my heart, a man who will do what I tell him</a:t>
            </a:r>
            <a:r>
              <a:rPr lang="id-ID" sz="4000" b="1" dirty="0" smtClean="0">
                <a:solidFill>
                  <a:srgbClr val="FFC000"/>
                </a:solidFill>
              </a:rPr>
              <a:t>.‘</a:t>
            </a:r>
          </a:p>
          <a:p>
            <a:pPr marL="0" indent="0">
              <a:buNone/>
            </a:pPr>
            <a:r>
              <a:rPr lang="id-ID" sz="4000" b="1" dirty="0">
                <a:solidFill>
                  <a:srgbClr val="92D050"/>
                </a:solidFill>
              </a:rPr>
              <a:t>a man after my own heart, who shall do all my will</a:t>
            </a:r>
            <a:r>
              <a:rPr lang="id-ID" sz="4000" b="1" dirty="0" smtClean="0">
                <a:solidFill>
                  <a:srgbClr val="92D050"/>
                </a:solidFill>
              </a:rPr>
              <a:t>.‘</a:t>
            </a:r>
          </a:p>
          <a:p>
            <a:pPr marL="0" indent="0">
              <a:buNone/>
            </a:pPr>
            <a:r>
              <a:rPr lang="id-ID" sz="4000" b="1" dirty="0">
                <a:solidFill>
                  <a:srgbClr val="00B0F0"/>
                </a:solidFill>
              </a:rPr>
              <a:t>is exactly the kind of man that I desire [IDM]. He will do everything that I want him to do</a:t>
            </a:r>
            <a:r>
              <a:rPr lang="id-ID" sz="4000" b="1" dirty="0" smtClean="0">
                <a:solidFill>
                  <a:srgbClr val="00B0F0"/>
                </a:solidFill>
              </a:rPr>
              <a:t>.’</a:t>
            </a:r>
          </a:p>
          <a:p>
            <a:pPr marL="0" indent="0">
              <a:buNone/>
            </a:pPr>
            <a:r>
              <a:rPr lang="id-ID" sz="4000" b="1" dirty="0">
                <a:solidFill>
                  <a:srgbClr val="0070C0"/>
                </a:solidFill>
              </a:rPr>
              <a:t>is a man after my own heart. He will do everything I want him to do</a:t>
            </a:r>
            <a:r>
              <a:rPr lang="id-ID" sz="4000" b="1" dirty="0" smtClean="0">
                <a:solidFill>
                  <a:srgbClr val="0070C0"/>
                </a:solidFill>
              </a:rPr>
              <a:t>.’</a:t>
            </a:r>
          </a:p>
          <a:p>
            <a:pPr marL="0" indent="0">
              <a:buNone/>
            </a:pPr>
            <a:r>
              <a:rPr lang="id-ID" sz="4000" b="1" dirty="0">
                <a:solidFill>
                  <a:srgbClr val="00B050"/>
                </a:solidFill>
              </a:rPr>
              <a:t>is the kind of person who pleases me most! He does everything I want him to do."</a:t>
            </a:r>
            <a:endParaRPr lang="id-ID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204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 startAt="7"/>
            </a:pPr>
            <a:r>
              <a:rPr lang="id-ID" dirty="0" smtClean="0"/>
              <a:t>MENJADI MARIA DI AKHIR ZAMAN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sz="4000" dirty="0" smtClean="0"/>
              <a:t>MARKUS 3:31-35</a:t>
            </a:r>
            <a:endParaRPr lang="id-ID" sz="4000" dirty="0" smtClean="0"/>
          </a:p>
          <a:p>
            <a:r>
              <a:rPr lang="id-ID" sz="4000" dirty="0" smtClean="0"/>
              <a:t>MELAKUKAN KEHENDAK ALLAH</a:t>
            </a:r>
          </a:p>
          <a:p>
            <a:r>
              <a:rPr lang="id-ID" sz="4000" dirty="0" smtClean="0"/>
              <a:t>HIDUP BENAR</a:t>
            </a:r>
          </a:p>
          <a:p>
            <a:r>
              <a:rPr lang="id-ID" sz="4000" dirty="0" smtClean="0"/>
              <a:t>TIDAK MENINGGALKAN KASIH DAN SETIA</a:t>
            </a:r>
          </a:p>
          <a:p>
            <a:r>
              <a:rPr lang="id-ID" sz="4000" dirty="0" smtClean="0"/>
              <a:t>PERLENGKAPAN SENJATA ALLAH; IKAT PINGGANG KEBENARAN</a:t>
            </a:r>
          </a:p>
          <a:p>
            <a:r>
              <a:rPr lang="id-ID" sz="4000" dirty="0" smtClean="0"/>
              <a:t>MAZMUR 37:19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832601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3331"/>
          </a:xfrm>
        </p:spPr>
        <p:txBody>
          <a:bodyPr/>
          <a:lstStyle/>
          <a:p>
            <a:pPr algn="ctr"/>
            <a:r>
              <a:rPr lang="id-ID" dirty="0" smtClean="0"/>
              <a:t>TIDAK MENDAPAT MALU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23331"/>
            <a:ext cx="12192000" cy="5964072"/>
          </a:xfrm>
        </p:spPr>
        <p:txBody>
          <a:bodyPr>
            <a:normAutofit fontScale="85000" lnSpcReduction="20000"/>
          </a:bodyPr>
          <a:lstStyle/>
          <a:p>
            <a:r>
              <a:rPr lang="id-ID" sz="3900" b="1" dirty="0"/>
              <a:t>Elia di sungai Kerit</a:t>
            </a:r>
            <a:endParaRPr lang="id-ID" sz="3900" dirty="0"/>
          </a:p>
          <a:p>
            <a:r>
              <a:rPr lang="id-ID" sz="3900" b="1" dirty="0"/>
              <a:t>Elia dan janda sarfat</a:t>
            </a:r>
            <a:endParaRPr lang="id-ID" sz="3900" dirty="0"/>
          </a:p>
          <a:p>
            <a:r>
              <a:rPr lang="id-ID" sz="3900" b="1" dirty="0"/>
              <a:t>Minyak seorang janda</a:t>
            </a:r>
            <a:endParaRPr lang="id-ID" sz="3900" dirty="0"/>
          </a:p>
          <a:p>
            <a:r>
              <a:rPr lang="id-ID" sz="3900" b="1" dirty="0"/>
              <a:t>Janda dengan dua peser uang persembahannya</a:t>
            </a:r>
            <a:endParaRPr lang="id-ID" sz="3900" dirty="0"/>
          </a:p>
          <a:p>
            <a:r>
              <a:rPr lang="id-ID" sz="3900" b="1" dirty="0"/>
              <a:t>Uang di mulut ikan untuk membayar pajak Yesus dan Petrus</a:t>
            </a:r>
            <a:endParaRPr lang="id-ID" sz="3900" dirty="0"/>
          </a:p>
          <a:p>
            <a:r>
              <a:rPr lang="id-ID" sz="3900" b="1" dirty="0"/>
              <a:t>Lima roti dan dua ikan</a:t>
            </a:r>
            <a:endParaRPr lang="id-ID" sz="3900" dirty="0"/>
          </a:p>
          <a:p>
            <a:r>
              <a:rPr lang="id-ID" sz="3900" b="1" dirty="0"/>
              <a:t>Daniel di goa Singa</a:t>
            </a:r>
            <a:endParaRPr lang="id-ID" sz="3900" dirty="0"/>
          </a:p>
          <a:p>
            <a:r>
              <a:rPr lang="id-ID" sz="3900" b="1" dirty="0"/>
              <a:t>Sorak sorai di benteng Susan</a:t>
            </a:r>
            <a:endParaRPr lang="id-ID" sz="3900" dirty="0"/>
          </a:p>
          <a:p>
            <a:r>
              <a:rPr lang="id-ID" sz="3900" b="1" dirty="0"/>
              <a:t>Robohnya Yerikho</a:t>
            </a:r>
            <a:endParaRPr lang="id-ID" sz="3900" dirty="0"/>
          </a:p>
          <a:p>
            <a:r>
              <a:rPr lang="id-ID" sz="3900" b="1" dirty="0"/>
              <a:t>Hananya Misael dan Azarya di dapur api</a:t>
            </a:r>
            <a:endParaRPr lang="id-ID" sz="3900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9786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MELIHAT BAGAIMANA ESTER </a:t>
            </a:r>
            <a:br>
              <a:rPr lang="id-ID" dirty="0" smtClean="0"/>
            </a:br>
            <a:r>
              <a:rPr lang="id-ID" dirty="0" smtClean="0"/>
              <a:t>MENDAPAT PERKENANAN RAJA</a:t>
            </a:r>
            <a:endParaRPr lang="id-ID" dirty="0"/>
          </a:p>
        </p:txBody>
      </p:sp>
      <p:pic>
        <p:nvPicPr>
          <p:cNvPr id="1026" name="Picture 2" descr="Hasil gambar untuk esther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106" y="1690688"/>
            <a:ext cx="4245788" cy="512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6278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7200" b="1" dirty="0" smtClean="0"/>
              <a:t>ESTER 2: 9, 15, 17</a:t>
            </a:r>
            <a:endParaRPr lang="id-ID" sz="7200" b="1" dirty="0"/>
          </a:p>
        </p:txBody>
      </p:sp>
      <p:pic>
        <p:nvPicPr>
          <p:cNvPr id="2050" name="Picture 2" descr="Hasil gambar untuk esther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168" y="1690687"/>
            <a:ext cx="3683664" cy="503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5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58" y="365125"/>
            <a:ext cx="7060442" cy="6209391"/>
          </a:xfrm>
        </p:spPr>
        <p:txBody>
          <a:bodyPr>
            <a:normAutofit/>
          </a:bodyPr>
          <a:lstStyle/>
          <a:p>
            <a:pPr algn="ctr"/>
            <a:r>
              <a:rPr lang="id-ID" sz="7200" b="1" dirty="0" smtClean="0"/>
              <a:t>ESTER 4:8, 5:1,2 </a:t>
            </a:r>
            <a:br>
              <a:rPr lang="id-ID" sz="7200" b="1" dirty="0" smtClean="0"/>
            </a:br>
            <a:r>
              <a:rPr lang="id-ID" sz="7200" b="1" dirty="0" smtClean="0"/>
              <a:t>WAHYU 19: 6-8</a:t>
            </a:r>
            <a:endParaRPr lang="id-ID" sz="7200" b="1" dirty="0"/>
          </a:p>
        </p:txBody>
      </p:sp>
      <p:pic>
        <p:nvPicPr>
          <p:cNvPr id="3074" name="Picture 2" descr="Hasil gambar untuk esther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443"/>
            <a:ext cx="3925106" cy="647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2547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87104"/>
          </a:xfrm>
        </p:spPr>
        <p:txBody>
          <a:bodyPr>
            <a:noAutofit/>
          </a:bodyPr>
          <a:lstStyle/>
          <a:p>
            <a:pPr algn="ctr"/>
            <a:r>
              <a:rPr lang="id-ID" sz="6600" b="1" dirty="0" smtClean="0"/>
              <a:t>ESTER 5:3, 4-6, 7-8</a:t>
            </a:r>
            <a:endParaRPr lang="id-ID" sz="6600" b="1" dirty="0"/>
          </a:p>
        </p:txBody>
      </p:sp>
      <p:pic>
        <p:nvPicPr>
          <p:cNvPr id="4098" name="Picture 2" descr="Hasil gambar untuk esther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37" y="783892"/>
            <a:ext cx="10503326" cy="590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4694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1366" y="0"/>
            <a:ext cx="6200633" cy="6857999"/>
          </a:xfrm>
        </p:spPr>
        <p:txBody>
          <a:bodyPr>
            <a:noAutofit/>
          </a:bodyPr>
          <a:lstStyle/>
          <a:p>
            <a:pPr algn="ctr"/>
            <a:r>
              <a:rPr lang="id-ID" sz="4800" b="1" dirty="0" smtClean="0"/>
              <a:t>ESTER 7:1-2, 3-4, HARBONA 7:9-10, AMSAL 16:7</a:t>
            </a:r>
            <a:endParaRPr lang="id-ID" sz="4800" b="1" dirty="0"/>
          </a:p>
        </p:txBody>
      </p:sp>
      <p:pic>
        <p:nvPicPr>
          <p:cNvPr id="7170" name="Picture 2" descr="Hasil gambar untuk esther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4264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9524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14400"/>
          </a:xfrm>
        </p:spPr>
        <p:txBody>
          <a:bodyPr>
            <a:noAutofit/>
          </a:bodyPr>
          <a:lstStyle/>
          <a:p>
            <a:pPr algn="ctr"/>
            <a:r>
              <a:rPr lang="id-ID" sz="4800" b="1" dirty="0" smtClean="0"/>
              <a:t>ESTER 8:1-2</a:t>
            </a:r>
            <a:endParaRPr lang="id-ID" sz="4800" b="1" dirty="0"/>
          </a:p>
        </p:txBody>
      </p:sp>
      <p:pic>
        <p:nvPicPr>
          <p:cNvPr id="6146" name="Picture 2" descr="Hasil gambar untuk esther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602" y="914400"/>
            <a:ext cx="8040796" cy="581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8952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14400"/>
          </a:xfrm>
        </p:spPr>
        <p:txBody>
          <a:bodyPr>
            <a:noAutofit/>
          </a:bodyPr>
          <a:lstStyle/>
          <a:p>
            <a:pPr algn="ctr"/>
            <a:r>
              <a:rPr lang="id-ID" sz="4800" b="1" dirty="0" smtClean="0"/>
              <a:t>ESTER 8: 3,4</a:t>
            </a:r>
            <a:endParaRPr lang="id-ID" sz="4800" b="1" dirty="0"/>
          </a:p>
        </p:txBody>
      </p:sp>
      <p:pic>
        <p:nvPicPr>
          <p:cNvPr id="5122" name="Picture 2" descr="Hasil gambar untuk esther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964" y="914401"/>
            <a:ext cx="4430073" cy="580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7310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2955"/>
            <a:ext cx="12192000" cy="518616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KESIMPULAN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79212"/>
            <a:ext cx="12192000" cy="6178788"/>
          </a:xfrm>
        </p:spPr>
        <p:txBody>
          <a:bodyPr>
            <a:normAutofit/>
          </a:bodyPr>
          <a:lstStyle/>
          <a:p>
            <a:r>
              <a:rPr lang="id-ID" sz="3600" b="1" dirty="0" smtClean="0"/>
              <a:t>Hidup </a:t>
            </a:r>
            <a:r>
              <a:rPr lang="id-ID" sz="3600" b="1" dirty="0"/>
              <a:t>mengenakan PAKAIAN RATU/ LENAN HALUS/ HIDUP DALAM KEBENARAN, </a:t>
            </a:r>
            <a:endParaRPr lang="id-ID" sz="3600" dirty="0"/>
          </a:p>
          <a:p>
            <a:r>
              <a:rPr lang="id-ID" sz="3600" b="1" dirty="0"/>
              <a:t>Hidup dengan KASIH DAN SETIA/ keintiman/ kedalaman pengenalan akan Tuhan, </a:t>
            </a:r>
            <a:endParaRPr lang="id-ID" sz="3600" dirty="0"/>
          </a:p>
          <a:p>
            <a:r>
              <a:rPr lang="id-ID" sz="3600" b="1" dirty="0"/>
              <a:t>Semuanya itu akan membawa tongkat raja/ perkenanan/ favour of God itu turun dalam hidup kita.</a:t>
            </a:r>
            <a:endParaRPr lang="id-ID" sz="3600" dirty="0"/>
          </a:p>
          <a:p>
            <a:r>
              <a:rPr lang="id-ID" sz="3600" b="1" dirty="0"/>
              <a:t>Tetapi jebakan ‘setengah kerajaan’ atau bahkan harta Haman yang beralih tangan ( yang memang selalu akan menyertai sebuah perkenanan) , tidak boleh membuat kita berhenti untuk mencapai tujuan ilahi yang sesungguhnya dalam hidup kita.</a:t>
            </a:r>
            <a:endParaRPr lang="id-ID" sz="3600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660103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957" y="640938"/>
            <a:ext cx="10960288" cy="1774715"/>
          </a:xfrm>
        </p:spPr>
        <p:txBody>
          <a:bodyPr/>
          <a:lstStyle/>
          <a:p>
            <a:r>
              <a:rPr lang="id-ID" dirty="0" smtClean="0"/>
              <a:t>GARIS BAWAHI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d-ID" sz="2800" b="1" dirty="0" smtClean="0"/>
              <a:t>FAVOR OF GOD TIDAK TURUN KARENA; SESEORANG MEMILIKI SKILL YANG TINGGI, KEKAYAAN YANG BERLIMPAH, WAJAH TAMPAN/CANTIK</a:t>
            </a:r>
          </a:p>
          <a:p>
            <a:r>
              <a:rPr lang="id-ID" sz="2800" b="1" dirty="0" smtClean="0"/>
              <a:t>MURNI HANYA KARENA:</a:t>
            </a:r>
          </a:p>
          <a:p>
            <a:pPr lvl="1"/>
            <a:r>
              <a:rPr lang="id-ID" sz="2400" b="1" dirty="0" smtClean="0"/>
              <a:t>MEMILIH HIDUP BENAR</a:t>
            </a:r>
          </a:p>
          <a:p>
            <a:pPr lvl="1"/>
            <a:r>
              <a:rPr lang="id-ID" sz="2400" b="1" dirty="0" smtClean="0"/>
              <a:t>SELALU MEMEGANG KASIH DAN SETIA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2985211163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7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8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1039</Words>
  <Application>Microsoft Office PowerPoint</Application>
  <PresentationFormat>Widescreen</PresentationFormat>
  <Paragraphs>175</Paragraphs>
  <Slides>47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47</vt:i4>
      </vt:variant>
    </vt:vector>
  </HeadingPairs>
  <TitlesOfParts>
    <vt:vector size="64" baseType="lpstr">
      <vt:lpstr>Arial</vt:lpstr>
      <vt:lpstr>Calibri</vt:lpstr>
      <vt:lpstr>Calibri Light</vt:lpstr>
      <vt:lpstr>Century Gothic</vt:lpstr>
      <vt:lpstr>Corbel</vt:lpstr>
      <vt:lpstr>Garamond</vt:lpstr>
      <vt:lpstr>Times New Roman</vt:lpstr>
      <vt:lpstr>Trebuchet MS</vt:lpstr>
      <vt:lpstr>Wingdings 3</vt:lpstr>
      <vt:lpstr>Office Theme</vt:lpstr>
      <vt:lpstr>1_Office Theme</vt:lpstr>
      <vt:lpstr>Ion</vt:lpstr>
      <vt:lpstr>Facet</vt:lpstr>
      <vt:lpstr>1_Facet</vt:lpstr>
      <vt:lpstr>2_Facet</vt:lpstr>
      <vt:lpstr>Organic</vt:lpstr>
      <vt:lpstr>Basis</vt:lpstr>
      <vt:lpstr>PowerPoint Presentation</vt:lpstr>
      <vt:lpstr> LUKAS 1: 26-38 </vt:lpstr>
      <vt:lpstr>PowerPoint Presentation</vt:lpstr>
      <vt:lpstr>PowerPoint Presentation</vt:lpstr>
      <vt:lpstr>PowerPoint Presentation</vt:lpstr>
      <vt:lpstr>PowerPoint Presentation</vt:lpstr>
      <vt:lpstr>GABRIEL  DISURUH TUHAN  KE SEBUAH ALAMAT, YANG JELAS DAN DETAIL.  </vt:lpstr>
      <vt:lpstr> LUKAS 1: 26-38 </vt:lpstr>
      <vt:lpstr>MENGAPA TIDAK BUAT SAYEMBARA SAJA?</vt:lpstr>
      <vt:lpstr>PowerPoint Presentation</vt:lpstr>
      <vt:lpstr>MARIA,  THE FAVOR  OF GOD.</vt:lpstr>
      <vt:lpstr>“SALAM,  HAI ENGKAU YANG DIKARUNIAI, TUHAN MENYERTAI ENGKAU.”</vt:lpstr>
      <vt:lpstr>DIKARUNIAI- DIGUNAKAN KATA CHARITOO,  YANG ARTINYA;   BE HIGHLY FAVORED, DIKARUNIAI  SECARA BERKELIMPAHAN</vt:lpstr>
      <vt:lpstr>“SALAM,  HAI ENGKAU YANG DIKARUNIAI, TUHAN MENYERTAI ENGKAU.”  PENYERTAAN TUHAN ADALAH TANDA DARI ORANG YANG MENGALAMI GOD’S FAVOR DALAM HIDUPNYA</vt:lpstr>
      <vt:lpstr>PowerPoint Presentation</vt:lpstr>
      <vt:lpstr>KATA BEROLEH: DIGUNAKAN KATA HEURISKO  YANG ARTINYA;  TUHAN MENEMUKAN/MENDAPATKAN/MENJUMPAI/  ARTINYA; TIDAK SEMUA ORANG MENDAPATKAN KASIH KARUNIA SEMACAM INI, HANYA ORANG-ORANG TERTENTU SAJA, YANG DITEMUKAN TUHAN/ DIDAPATI TUHAN/ DIJUMPAI TUHAN – MENDAPAT FAVOR/ DISUKAI/ MENDAPAT PERKENANAN TUHAN.  KATA KASIH KARUNIA DIGUNAKAN KATA CHARIS YANG ARTINYA: GRACE, FAVOR, PLEASURE. </vt:lpstr>
      <vt:lpstr>SETIAP ORANG PERCAYA  MENDAPAT KASIH YANG TIDAK BERSYARAT  DARI TUHAN TETAPI TIDAK SEMUA ORANG PERCAYA  MENDAPAT FAVOR DARI TUHAN FAVOR ADALAH  KASIH YANG DIBERIKAN  KEPADA ORANG PILIHAN PERKENANAN YANG DIKHUSUSKAN</vt:lpstr>
      <vt:lpstr>PowerPoint Presentation</vt:lpstr>
      <vt:lpstr>PowerPoint Presentation</vt:lpstr>
      <vt:lpstr>PowerPoint Presentation</vt:lpstr>
      <vt:lpstr>1. GOD’S FAVOR BIASANYA DIIKUTI DENGAN MAN’S FAVOR</vt:lpstr>
      <vt:lpstr>PowerPoint Presentation</vt:lpstr>
      <vt:lpstr>PowerPoint Presentation</vt:lpstr>
      <vt:lpstr>AMSAL 3:1-4</vt:lpstr>
      <vt:lpstr>SIAPA SAJA YANG MENDAPAT  FAVOR OF GOD INI?</vt:lpstr>
      <vt:lpstr>PowerPoint Presentation</vt:lpstr>
      <vt:lpstr>APA KEISTIMEWAAN ORANG YANG MENDAPAT GOD’S FAVOR INI?</vt:lpstr>
      <vt:lpstr>PENYERTAAN TUHAN ATAS ORANG YANG MENDAPAT GOD’S FAVOR PASTI BERUPA KASIH KARUNIA YANG DISERTAI DENGAN;  BERKAT, PERLINDUNGAN DAN DAMAI SEJAHTERA</vt:lpstr>
      <vt:lpstr>PowerPoint Presentation</vt:lpstr>
      <vt:lpstr>SIAPA SAJA CONTOH ORANG YANG MENDAPAT GOD’S FAVOR INI?</vt:lpstr>
      <vt:lpstr>NUH</vt:lpstr>
      <vt:lpstr>YUSUF</vt:lpstr>
      <vt:lpstr>YUSUF, MENJADI THE FAVOR OF GOD</vt:lpstr>
      <vt:lpstr>DAUD</vt:lpstr>
      <vt:lpstr>PowerPoint Presentation</vt:lpstr>
      <vt:lpstr>PowerPoint Presentation</vt:lpstr>
      <vt:lpstr>MENJADI MARIA DI AKHIR ZAMAN</vt:lpstr>
      <vt:lpstr>TIDAK MENDAPAT MALU</vt:lpstr>
      <vt:lpstr>MELIHAT BAGAIMANA ESTER  MENDAPAT PERKENANAN RAJA</vt:lpstr>
      <vt:lpstr>ESTER 2: 9, 15, 17</vt:lpstr>
      <vt:lpstr>ESTER 4:8, 5:1,2  WAHYU 19: 6-8</vt:lpstr>
      <vt:lpstr>ESTER 5:3, 4-6, 7-8</vt:lpstr>
      <vt:lpstr>ESTER 7:1-2, 3-4, HARBONA 7:9-10, AMSAL 16:7</vt:lpstr>
      <vt:lpstr>ESTER 8:1-2</vt:lpstr>
      <vt:lpstr>ESTER 8: 3,4</vt:lpstr>
      <vt:lpstr>KESIMPULAN</vt:lpstr>
      <vt:lpstr>GARIS BAWAHI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Grace Sumilat</dc:creator>
  <cp:lastModifiedBy>Grace Sumilat</cp:lastModifiedBy>
  <cp:revision>26</cp:revision>
  <dcterms:created xsi:type="dcterms:W3CDTF">2017-12-23T14:33:23Z</dcterms:created>
  <dcterms:modified xsi:type="dcterms:W3CDTF">2017-12-24T16:54:53Z</dcterms:modified>
</cp:coreProperties>
</file>