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sldIdLst>
    <p:sldId id="256" r:id="rId8"/>
    <p:sldId id="263" r:id="rId9"/>
    <p:sldId id="274" r:id="rId10"/>
    <p:sldId id="275" r:id="rId11"/>
    <p:sldId id="278" r:id="rId12"/>
    <p:sldId id="279" r:id="rId13"/>
    <p:sldId id="282" r:id="rId14"/>
    <p:sldId id="283" r:id="rId15"/>
    <p:sldId id="284" r:id="rId16"/>
    <p:sldId id="261" r:id="rId17"/>
    <p:sldId id="266" r:id="rId18"/>
    <p:sldId id="264" r:id="rId19"/>
    <p:sldId id="285" r:id="rId20"/>
    <p:sldId id="292" r:id="rId21"/>
    <p:sldId id="262" r:id="rId22"/>
    <p:sldId id="272" r:id="rId23"/>
    <p:sldId id="296" r:id="rId24"/>
    <p:sldId id="271" r:id="rId25"/>
    <p:sldId id="293" r:id="rId26"/>
    <p:sldId id="270" r:id="rId27"/>
    <p:sldId id="286" r:id="rId28"/>
    <p:sldId id="269" r:id="rId29"/>
    <p:sldId id="294" r:id="rId30"/>
    <p:sldId id="268" r:id="rId31"/>
    <p:sldId id="295" r:id="rId32"/>
    <p:sldId id="267" r:id="rId33"/>
    <p:sldId id="287" r:id="rId34"/>
    <p:sldId id="288" r:id="rId35"/>
    <p:sldId id="289" r:id="rId36"/>
    <p:sldId id="290" r:id="rId37"/>
    <p:sldId id="291" r:id="rId3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4787147-6AD6-4E3D-9A6E-B6C08927C247}" type="datetimeFigureOut">
              <a:rPr lang="id-ID" smtClean="0"/>
              <a:pPr/>
              <a:t>19/04/2014</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C2A5F65-5E37-445D-A374-A6904B39905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4787147-6AD6-4E3D-9A6E-B6C08927C247}" type="datetimeFigureOut">
              <a:rPr lang="id-ID" smtClean="0"/>
              <a:pPr/>
              <a:t>19/04/2014</a:t>
            </a:fld>
            <a:endParaRPr lang="id-ID"/>
          </a:p>
        </p:txBody>
      </p:sp>
      <p:sp>
        <p:nvSpPr>
          <p:cNvPr id="9" name="Slide Number Placeholder 8"/>
          <p:cNvSpPr>
            <a:spLocks noGrp="1"/>
          </p:cNvSpPr>
          <p:nvPr>
            <p:ph type="sldNum" sz="quarter" idx="15"/>
          </p:nvPr>
        </p:nvSpPr>
        <p:spPr/>
        <p:txBody>
          <a:bodyPr rtlCol="0"/>
          <a:lstStyle/>
          <a:p>
            <a:fld id="{2C2A5F65-5E37-445D-A374-A6904B39905F}"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C2A5F65-5E37-445D-A374-A6904B39905F}"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C2A5F65-5E37-445D-A374-A6904B39905F}"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4787147-6AD6-4E3D-9A6E-B6C08927C247}" type="datetimeFigureOut">
              <a:rPr lang="id-ID" smtClean="0"/>
              <a:pPr/>
              <a:t>19/04/2014</a:t>
            </a:fld>
            <a:endParaRPr lang="id-ID"/>
          </a:p>
        </p:txBody>
      </p:sp>
      <p:sp>
        <p:nvSpPr>
          <p:cNvPr id="7" name="Slide Number Placeholder 6"/>
          <p:cNvSpPr>
            <a:spLocks noGrp="1"/>
          </p:cNvSpPr>
          <p:nvPr>
            <p:ph type="sldNum" sz="quarter" idx="11"/>
          </p:nvPr>
        </p:nvSpPr>
        <p:spPr/>
        <p:txBody>
          <a:bodyPr rtlCol="0"/>
          <a:lstStyle/>
          <a:p>
            <a:fld id="{2C2A5F65-5E37-445D-A374-A6904B39905F}"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4787147-6AD6-4E3D-9A6E-B6C08927C247}" type="datetimeFigureOut">
              <a:rPr lang="id-ID" smtClean="0"/>
              <a:pPr/>
              <a:t>19/04/2014</a:t>
            </a:fld>
            <a:endParaRPr lang="id-ID"/>
          </a:p>
        </p:txBody>
      </p:sp>
      <p:sp>
        <p:nvSpPr>
          <p:cNvPr id="22" name="Slide Number Placeholder 21"/>
          <p:cNvSpPr>
            <a:spLocks noGrp="1"/>
          </p:cNvSpPr>
          <p:nvPr>
            <p:ph type="sldNum" sz="quarter" idx="15"/>
          </p:nvPr>
        </p:nvSpPr>
        <p:spPr/>
        <p:txBody>
          <a:bodyPr rtlCol="0"/>
          <a:lstStyle/>
          <a:p>
            <a:fld id="{2C2A5F65-5E37-445D-A374-A6904B39905F}"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4787147-6AD6-4E3D-9A6E-B6C08927C247}" type="datetimeFigureOut">
              <a:rPr lang="id-ID" smtClean="0"/>
              <a:pPr/>
              <a:t>19/04/2014</a:t>
            </a:fld>
            <a:endParaRPr lang="id-ID"/>
          </a:p>
        </p:txBody>
      </p:sp>
      <p:sp>
        <p:nvSpPr>
          <p:cNvPr id="18" name="Slide Number Placeholder 17"/>
          <p:cNvSpPr>
            <a:spLocks noGrp="1"/>
          </p:cNvSpPr>
          <p:nvPr>
            <p:ph type="sldNum" sz="quarter" idx="11"/>
          </p:nvPr>
        </p:nvSpPr>
        <p:spPr/>
        <p:txBody>
          <a:bodyPr rtlCol="0"/>
          <a:lstStyle/>
          <a:p>
            <a:fld id="{2C2A5F65-5E37-445D-A374-A6904B39905F}"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4787147-6AD6-4E3D-9A6E-B6C08927C247}" type="datetimeFigureOut">
              <a:rPr lang="id-ID" smtClean="0"/>
              <a:pPr/>
              <a:t>19/04/2014</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C2A5F65-5E37-445D-A374-A6904B39905F}" type="slidenum">
              <a:rPr lang="id-ID" smtClean="0"/>
              <a:pPr/>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2C2A5F65-5E37-445D-A374-A6904B39905F}"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C2A5F65-5E37-445D-A374-A6904B39905F}"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C2A5F65-5E37-445D-A374-A6904B39905F}"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17" name="Footer Placeholder 16"/>
          <p:cNvSpPr>
            <a:spLocks noGrp="1"/>
          </p:cNvSpPr>
          <p:nvPr>
            <p:ph type="ftr" sz="quarter" idx="11"/>
          </p:nvPr>
        </p:nvSpPr>
        <p:spPr/>
        <p:txBody>
          <a:bodyPr/>
          <a:lstStyle/>
          <a:p>
            <a:endParaRPr lang="id-ID"/>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2A5F65-5E37-445D-A374-A6904B39905F}" type="slidenum">
              <a:rPr lang="id-ID" smtClean="0"/>
              <a:pPr/>
              <a:t>‹#›</a:t>
            </a:fld>
            <a:endParaRPr lang="id-ID"/>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4361688" y="1026372"/>
            <a:ext cx="457200" cy="441325"/>
          </a:xfrm>
        </p:spPr>
        <p:txBody>
          <a:bodyPr/>
          <a:lstStyle/>
          <a:p>
            <a:fld id="{2C2A5F65-5E37-445D-A374-A6904B39905F}" type="slidenum">
              <a:rPr lang="id-ID" smtClean="0"/>
              <a:pPr/>
              <a:t>‹#›</a:t>
            </a:fld>
            <a:endParaRPr lang="id-ID"/>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id-ID"/>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2A5F65-5E37-445D-A374-A6904B39905F}" type="slidenum">
              <a:rPr lang="id-ID" smtClean="0"/>
              <a:pPr/>
              <a:t>‹#›</a:t>
            </a:fld>
            <a:endParaRPr lang="id-ID"/>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a:xfrm>
            <a:off x="304800" y="6409944"/>
            <a:ext cx="3581400" cy="365760"/>
          </a:xfrm>
        </p:spPr>
        <p:txBody>
          <a:bodyPr/>
          <a:lstStyle/>
          <a:p>
            <a:endParaRPr lang="id-ID"/>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C2A5F65-5E37-445D-A374-A6904B39905F}" type="slidenum">
              <a:rPr lang="id-ID" smtClean="0"/>
              <a:pPr/>
              <a:t>‹#›</a:t>
            </a:fld>
            <a:endParaRPr lang="id-ID"/>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a:xfrm>
            <a:off x="4343400" y="1036020"/>
            <a:ext cx="457200" cy="441325"/>
          </a:xfrm>
        </p:spPr>
        <p:txBody>
          <a:bodyPr/>
          <a:lstStyle/>
          <a:p>
            <a:fld id="{2C2A5F65-5E37-445D-A374-A6904B39905F}" type="slidenum">
              <a:rPr lang="id-ID" smtClean="0"/>
              <a:pPr/>
              <a:t>‹#›</a:t>
            </a:fld>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2A5F65-5E37-445D-A374-A6904B39905F}"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2A5F65-5E37-445D-A374-A6904B39905F}" type="slidenum">
              <a:rPr lang="id-ID" smtClean="0"/>
              <a:pPr/>
              <a:t>‹#›</a:t>
            </a:fld>
            <a:endParaRPr lang="id-ID"/>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a:xfrm>
            <a:off x="301752" y="6410848"/>
            <a:ext cx="3383280" cy="365760"/>
          </a:xfrm>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C2A5F65-5E37-445D-A374-A6904B39905F}" type="slidenum">
              <a:rPr lang="id-ID" smtClean="0"/>
              <a:pPr/>
              <a:t>‹#›</a:t>
            </a:fld>
            <a:endParaRPr lang="id-ID"/>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a:xfrm>
            <a:off x="301752" y="6410848"/>
            <a:ext cx="3584448" cy="365760"/>
          </a:xfrm>
        </p:spPr>
        <p:txBody>
          <a:bodyPr/>
          <a:lstStyle/>
          <a:p>
            <a:endParaRPr lang="id-ID"/>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C2A5F65-5E37-445D-A374-A6904B39905F}" type="slidenum">
              <a:rPr lang="id-ID" smtClean="0"/>
              <a:pPr/>
              <a:t>‹#›</a:t>
            </a:fld>
            <a:endParaRPr lang="id-ID"/>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2C2A5F65-5E37-445D-A374-A6904B39905F}" type="slidenum">
              <a:rPr lang="id-ID" smtClean="0"/>
              <a:pPr/>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2C2A5F65-5E37-445D-A374-A6904B39905F}"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787147-6AD6-4E3D-9A6E-B6C08927C247}" type="datetimeFigureOut">
              <a:rPr lang="id-ID" smtClean="0"/>
              <a:pPr/>
              <a:t>19/04/2014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2A5F65-5E37-445D-A374-A6904B39905F}"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787147-6AD6-4E3D-9A6E-B6C08927C247}" type="datetimeFigureOut">
              <a:rPr lang="id-ID" smtClean="0"/>
              <a:pPr/>
              <a:t>19/04/2014</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2A5F65-5E37-445D-A374-A6904B39905F}"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C4787147-6AD6-4E3D-9A6E-B6C08927C247}" type="datetimeFigureOut">
              <a:rPr lang="id-ID" smtClean="0"/>
              <a:pPr/>
              <a:t>19/04/2014</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C2A5F65-5E37-445D-A374-A6904B39905F}"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C4787147-6AD6-4E3D-9A6E-B6C08927C247}" type="datetimeFigureOut">
              <a:rPr lang="id-ID" smtClean="0"/>
              <a:pPr/>
              <a:t>19/04/2014</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C2A5F65-5E37-445D-A374-A6904B39905F}"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787147-6AD6-4E3D-9A6E-B6C08927C247}" type="datetimeFigureOut">
              <a:rPr lang="id-ID" smtClean="0"/>
              <a:pPr/>
              <a:t>19/04/2014</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C2A5F65-5E37-445D-A374-A6904B39905F}"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4787147-6AD6-4E3D-9A6E-B6C08927C247}" type="datetimeFigureOut">
              <a:rPr lang="id-ID" smtClean="0"/>
              <a:pPr/>
              <a:t>19/04/2014</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C2A5F65-5E37-445D-A374-A6904B39905F}"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4787147-6AD6-4E3D-9A6E-B6C08927C247}" type="datetimeFigureOut">
              <a:rPr lang="id-ID" smtClean="0"/>
              <a:pPr/>
              <a:t>19/04/2014</a:t>
            </a:fld>
            <a:endParaRPr lang="id-ID"/>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d-ID"/>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C2A5F65-5E37-445D-A374-A6904B39905F}" type="slidenum">
              <a:rPr lang="id-ID" smtClean="0"/>
              <a:pPr/>
              <a:t>‹#›</a:t>
            </a:fld>
            <a:endParaRPr lang="id-ID"/>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4787147-6AD6-4E3D-9A6E-B6C08927C247}" type="datetimeFigureOut">
              <a:rPr lang="id-ID" smtClean="0"/>
              <a:pPr/>
              <a:t>19/04/2014</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C2A5F65-5E37-445D-A374-A6904B39905F}"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r>
              <a:rPr lang="id-ID" sz="6600" dirty="0" smtClean="0"/>
              <a:t>MAHKOTA PEMBEBASAN</a:t>
            </a:r>
            <a:endParaRPr lang="id-ID" sz="6600" dirty="0"/>
          </a:p>
        </p:txBody>
      </p:sp>
      <p:pic>
        <p:nvPicPr>
          <p:cNvPr id="17410" name="Picture 2" descr="http://www.lightofzion.org/images/crown%20of%20thorns.jpg"/>
          <p:cNvPicPr>
            <a:picLocks noChangeAspect="1" noChangeArrowheads="1"/>
          </p:cNvPicPr>
          <p:nvPr/>
        </p:nvPicPr>
        <p:blipFill>
          <a:blip r:embed="rId2"/>
          <a:srcRect/>
          <a:stretch>
            <a:fillRect/>
          </a:stretch>
        </p:blipFill>
        <p:spPr bwMode="auto">
          <a:xfrm>
            <a:off x="857224" y="1071546"/>
            <a:ext cx="7429552" cy="557216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id-ID" dirty="0" smtClean="0"/>
              <a:t>PATAM PADA PAKAIAN IMAM HARUN</a:t>
            </a:r>
            <a:endParaRPr lang="id-ID" dirty="0"/>
          </a:p>
        </p:txBody>
      </p:sp>
      <p:pic>
        <p:nvPicPr>
          <p:cNvPr id="4" name="Picture 3" descr="http://berbagirhema.files.wordpress.com/2013/09/51010-tzitz.jpg?w=400&amp;h=510"/>
          <p:cNvPicPr/>
          <p:nvPr/>
        </p:nvPicPr>
        <p:blipFill>
          <a:blip r:embed="rId2"/>
          <a:srcRect/>
          <a:stretch>
            <a:fillRect/>
          </a:stretch>
        </p:blipFill>
        <p:spPr bwMode="auto">
          <a:xfrm>
            <a:off x="2178827" y="928670"/>
            <a:ext cx="4786346" cy="592933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535753" y="928682"/>
            <a:ext cx="8072494" cy="5000636"/>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Keluaran 28: 36-38</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Juga haruslah engkau </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membuat patam </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dari emas murni </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dan pada patam itu kauukirkanlah, </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diukirkan seperti meterai: </a:t>
            </a:r>
          </a:p>
          <a:p>
            <a:pPr marL="342900" marR="0" lvl="0" indent="-342900" algn="ctr" defTabSz="914400" rtl="0" eaLnBrk="1" fontAlgn="base" latinLnBrk="0" hangingPunct="1">
              <a:lnSpc>
                <a:spcPct val="100000"/>
              </a:lnSpc>
              <a:spcBef>
                <a:spcPct val="20000"/>
              </a:spcBef>
              <a:spcAft>
                <a:spcPts val="0"/>
              </a:spcAft>
              <a:buClrTx/>
              <a:buSzTx/>
              <a:buFont typeface="Arial" pitchFamily="34" charset="0"/>
              <a:buNone/>
              <a:tabLst/>
              <a:defRPr/>
            </a:pPr>
            <a:r>
              <a:rPr kumimoji="0" lang="id-ID" sz="4000" b="0" i="0" u="none" strike="noStrike" kern="1200" cap="none" spc="0" normalizeH="0" baseline="0" noProof="0" dirty="0" smtClean="0">
                <a:ln>
                  <a:noFill/>
                </a:ln>
                <a:solidFill>
                  <a:schemeClr val="tx1"/>
                </a:solidFill>
                <a:effectLst/>
                <a:uLnTx/>
                <a:uFillTx/>
                <a:latin typeface="+mn-lt"/>
                <a:ea typeface="+mn-ea"/>
                <a:cs typeface="+mn-cs"/>
              </a:rPr>
              <a:t>Kudus bagi TUHAN.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id-ID" sz="4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535753" y="928682"/>
            <a:ext cx="8072494" cy="5000636"/>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algn="ctr" fontAlgn="base">
              <a:buNone/>
            </a:pPr>
            <a:r>
              <a:rPr lang="id-ID" sz="4800" dirty="0" smtClean="0"/>
              <a:t>Haruslah patam itu </a:t>
            </a:r>
          </a:p>
          <a:p>
            <a:pPr algn="ctr" fontAlgn="base">
              <a:buNone/>
            </a:pPr>
            <a:r>
              <a:rPr lang="id-ID" sz="4800" dirty="0" smtClean="0"/>
              <a:t>engkau beri </a:t>
            </a:r>
          </a:p>
          <a:p>
            <a:pPr algn="ctr" fontAlgn="base">
              <a:buNone/>
            </a:pPr>
            <a:r>
              <a:rPr lang="id-ID" sz="4800" dirty="0" smtClean="0"/>
              <a:t>bertali ungu tua, </a:t>
            </a:r>
          </a:p>
          <a:p>
            <a:pPr algn="ctr" fontAlgn="base">
              <a:buNone/>
            </a:pPr>
            <a:r>
              <a:rPr lang="id-ID" sz="4800" dirty="0" smtClean="0"/>
              <a:t>dan haruslah itu </a:t>
            </a:r>
          </a:p>
          <a:p>
            <a:pPr algn="ctr" fontAlgn="base">
              <a:buNone/>
            </a:pPr>
            <a:r>
              <a:rPr lang="id-ID" sz="4800" dirty="0" smtClean="0"/>
              <a:t>dilekatkan  pada serban, </a:t>
            </a:r>
          </a:p>
          <a:p>
            <a:pPr algn="ctr" fontAlgn="base">
              <a:buNone/>
            </a:pPr>
            <a:r>
              <a:rPr lang="id-ID" sz="4800" dirty="0" smtClean="0"/>
              <a:t>di sebelah depan serban itu.</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id-ID" sz="4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285720" y="1500174"/>
            <a:ext cx="8572560" cy="3857652"/>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algn="ctr" fontAlgn="base">
              <a:buNone/>
            </a:pPr>
            <a:r>
              <a:rPr lang="id-ID" sz="4000" b="1" dirty="0" smtClean="0"/>
              <a:t>Patam itu haruslah ada </a:t>
            </a:r>
          </a:p>
          <a:p>
            <a:pPr algn="ctr" fontAlgn="base">
              <a:buNone/>
            </a:pPr>
            <a:r>
              <a:rPr lang="id-ID" sz="4000" b="1" dirty="0" smtClean="0"/>
              <a:t>pada dahi Harun, </a:t>
            </a:r>
          </a:p>
          <a:p>
            <a:pPr algn="ctr" fontAlgn="base">
              <a:buNone/>
            </a:pPr>
            <a:r>
              <a:rPr lang="id-ID" sz="4000" b="1" dirty="0" smtClean="0"/>
              <a:t>dan Harun harus menanggung </a:t>
            </a:r>
            <a:br>
              <a:rPr lang="id-ID" sz="4000" b="1" dirty="0" smtClean="0"/>
            </a:br>
            <a:r>
              <a:rPr lang="id-ID" sz="4000" b="1" dirty="0" smtClean="0"/>
              <a:t>akibat </a:t>
            </a:r>
            <a:r>
              <a:rPr lang="id-ID" sz="4000" b="1" dirty="0" smtClean="0">
                <a:solidFill>
                  <a:srgbClr val="FF0000"/>
                </a:solidFill>
              </a:rPr>
              <a:t>kesalahan</a:t>
            </a:r>
            <a:r>
              <a:rPr lang="id-ID" sz="4000" b="1" dirty="0" smtClean="0"/>
              <a:t> </a:t>
            </a:r>
            <a:br>
              <a:rPr lang="id-ID" sz="4000" b="1" dirty="0" smtClean="0"/>
            </a:br>
            <a:r>
              <a:rPr lang="id-ID" sz="4000" b="1" dirty="0" smtClean="0"/>
              <a:t>terhadap segala yang dikuduskan </a:t>
            </a:r>
            <a:br>
              <a:rPr lang="id-ID" sz="4000" b="1" dirty="0" smtClean="0"/>
            </a:br>
            <a:r>
              <a:rPr lang="id-ID" sz="4000" b="1" dirty="0" smtClean="0"/>
              <a:t>oleh orang Israel, </a:t>
            </a:r>
            <a:br>
              <a:rPr lang="id-ID" sz="4000" b="1" dirty="0" smtClean="0"/>
            </a:b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285720" y="1500174"/>
            <a:ext cx="8572560" cy="3857652"/>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algn="ctr" fontAlgn="base">
              <a:buNone/>
            </a:pPr>
            <a:r>
              <a:rPr lang="id-ID" sz="4000" b="1" dirty="0" smtClean="0"/>
              <a:t>yakni terhadap segala </a:t>
            </a:r>
            <a:br>
              <a:rPr lang="id-ID" sz="4000" b="1" dirty="0" smtClean="0"/>
            </a:br>
            <a:r>
              <a:rPr lang="id-ID" sz="4000" b="1" dirty="0" smtClean="0">
                <a:solidFill>
                  <a:srgbClr val="FF0000"/>
                </a:solidFill>
              </a:rPr>
              <a:t>persembahan kudusnya; </a:t>
            </a:r>
            <a:r>
              <a:rPr lang="id-ID" sz="4000" b="1" dirty="0" smtClean="0"/>
              <a:t/>
            </a:r>
            <a:br>
              <a:rPr lang="id-ID" sz="4000" b="1" dirty="0" smtClean="0"/>
            </a:br>
            <a:r>
              <a:rPr lang="id-ID" sz="4000" b="1" dirty="0" smtClean="0"/>
              <a:t>maka haruslah patam itu tetap ada </a:t>
            </a:r>
            <a:br>
              <a:rPr lang="id-ID" sz="4000" b="1" dirty="0" smtClean="0"/>
            </a:br>
            <a:r>
              <a:rPr lang="id-ID" sz="4000" b="1" dirty="0" smtClean="0"/>
              <a:t>pada dahinya, </a:t>
            </a:r>
            <a:br>
              <a:rPr lang="id-ID" sz="4000" b="1" dirty="0" smtClean="0"/>
            </a:br>
            <a:r>
              <a:rPr lang="id-ID" sz="4000" b="1" dirty="0" smtClean="0"/>
              <a:t>sehingga TUHAN berkenan akan mereka. </a:t>
            </a:r>
            <a:br>
              <a:rPr lang="id-ID" sz="4000" b="1" dirty="0" smtClean="0"/>
            </a:b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285720" y="964389"/>
            <a:ext cx="8572560" cy="4929222"/>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algn="ctr" fontAlgn="base">
              <a:buNone/>
            </a:pPr>
            <a:r>
              <a:rPr lang="id-ID" sz="4000" dirty="0" smtClean="0"/>
              <a:t>PERSEMBAHAN KUDUS BANGSA ISRAEL YANG SUDAH DIATUR SEDEMIKIAN RUPA MENGIKUTI ATURAN TAURAT TUHAN, TETAP MERUPAKAN PERSEMBAHAN YANG TIDAK SEMPURNA </a:t>
            </a:r>
            <a:br>
              <a:rPr lang="id-ID" sz="4000" dirty="0" smtClean="0"/>
            </a:br>
            <a:r>
              <a:rPr lang="id-ID" sz="4000" dirty="0" smtClean="0"/>
              <a:t>KARENA STANDART ILAHI TIDAK BISA DIPENUHI OLEH KELEMAHAN MANUSIA</a:t>
            </a:r>
            <a:br>
              <a:rPr lang="id-ID" sz="4000" dirty="0" smtClean="0"/>
            </a:br>
            <a:r>
              <a:rPr lang="id-ID" sz="4000" dirty="0" smtClean="0"/>
              <a:t>APALAGI DOSA</a:t>
            </a:r>
            <a:r>
              <a:rPr lang="id-ID" sz="4000" b="1" dirty="0" smtClean="0"/>
              <a:t/>
            </a:r>
            <a:br>
              <a:rPr lang="id-ID" sz="4000" b="1" dirty="0" smtClean="0"/>
            </a:b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30722" name="Picture 2" descr="http://fc00.deviantart.net/fs70/i/2011/315/6/5/hebrew_by_chambersluvsnani-d4fv1xf.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285720" y="964389"/>
            <a:ext cx="8572560" cy="3821933"/>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p>
            <a:pPr algn="ctr" fontAlgn="base">
              <a:buNone/>
            </a:pPr>
            <a:r>
              <a:rPr lang="id-ID" sz="4000" dirty="0" smtClean="0"/>
              <a:t>YESAYA 64:6A</a:t>
            </a:r>
            <a:br>
              <a:rPr lang="id-ID" sz="4000" dirty="0" smtClean="0"/>
            </a:br>
            <a:r>
              <a:rPr lang="id-ID" sz="4000" dirty="0" smtClean="0"/>
              <a:t>YEH 36:17</a:t>
            </a:r>
            <a:br>
              <a:rPr lang="id-ID" sz="4000" dirty="0" smtClean="0"/>
            </a:br>
            <a:r>
              <a:rPr lang="id-ID" sz="4000" dirty="0" smtClean="0"/>
              <a:t>IMAMAT 15:20,24</a:t>
            </a:r>
            <a:br>
              <a:rPr lang="id-ID" sz="4000" dirty="0" smtClean="0"/>
            </a:br>
            <a:r>
              <a:rPr lang="id-ID" sz="4000" dirty="0" smtClean="0"/>
              <a:t/>
            </a:r>
            <a:br>
              <a:rPr lang="id-ID" sz="4000" dirty="0" smtClean="0"/>
            </a:br>
            <a:r>
              <a:rPr lang="id-ID" sz="4000" dirty="0" smtClean="0"/>
              <a:t>KESALEHAN = KAIN KOTOR</a:t>
            </a:r>
            <a:br>
              <a:rPr lang="id-ID" sz="4000" dirty="0" smtClean="0"/>
            </a:br>
            <a:r>
              <a:rPr lang="id-ID" sz="4000" dirty="0" smtClean="0"/>
              <a:t>DOSA /KEJAHATAN = CEMAR KAIN</a:t>
            </a:r>
            <a:r>
              <a:rPr lang="id-ID" sz="4000" b="1" dirty="0" smtClean="0"/>
              <a:t/>
            </a:r>
            <a:br>
              <a:rPr lang="id-ID" sz="4000" b="1" dirty="0" smtClean="0"/>
            </a:b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rifas22.files.wordpress.com/2010/10/dilarang_merokok_by_sponsor.jpg"/>
          <p:cNvPicPr>
            <a:picLocks noChangeAspect="1" noChangeArrowheads="1"/>
          </p:cNvPicPr>
          <p:nvPr/>
        </p:nvPicPr>
        <p:blipFill>
          <a:blip r:embed="rId2"/>
          <a:srcRect/>
          <a:stretch>
            <a:fillRect/>
          </a:stretch>
        </p:blipFill>
        <p:spPr bwMode="auto">
          <a:xfrm>
            <a:off x="1714496" y="0"/>
            <a:ext cx="5715008" cy="2366423"/>
          </a:xfrm>
          <a:prstGeom prst="rect">
            <a:avLst/>
          </a:prstGeom>
          <a:noFill/>
        </p:spPr>
      </p:pic>
      <p:sp>
        <p:nvSpPr>
          <p:cNvPr id="5" name="Rectangle 4"/>
          <p:cNvSpPr/>
          <p:nvPr/>
        </p:nvSpPr>
        <p:spPr>
          <a:xfrm>
            <a:off x="0" y="2500306"/>
            <a:ext cx="9144000" cy="4401205"/>
          </a:xfrm>
          <a:prstGeom prst="rect">
            <a:avLst/>
          </a:prstGeom>
        </p:spPr>
        <p:txBody>
          <a:bodyPr wrap="square">
            <a:spAutoFit/>
          </a:bodyPr>
          <a:lstStyle/>
          <a:p>
            <a:pPr algn="ctr" fontAlgn="base">
              <a:buNone/>
            </a:pPr>
            <a:r>
              <a:rPr lang="id-ID" sz="4000" b="1" dirty="0" smtClean="0"/>
              <a:t>Kata KESALAHAN / AVON yang ada di </a:t>
            </a:r>
          </a:p>
          <a:p>
            <a:pPr algn="ctr" fontAlgn="base">
              <a:buNone/>
            </a:pPr>
            <a:r>
              <a:rPr lang="id-ID" sz="4000" b="1" dirty="0" smtClean="0"/>
              <a:t>Keluaran 28: 38,  berarti:</a:t>
            </a:r>
          </a:p>
          <a:p>
            <a:pPr algn="ctr" fontAlgn="base">
              <a:buNone/>
            </a:pPr>
            <a:r>
              <a:rPr lang="id-ID" sz="4000" dirty="0" smtClean="0"/>
              <a:t>Kesalahan, dosa, kejahatan, hukuman, kedurjanaan, </a:t>
            </a:r>
          </a:p>
          <a:p>
            <a:pPr algn="ctr" fontAlgn="base">
              <a:buNone/>
            </a:pPr>
            <a:r>
              <a:rPr lang="id-ID" sz="4000" dirty="0" smtClean="0"/>
              <a:t>penghakiman, berlaku salah, berbuat salah, </a:t>
            </a:r>
          </a:p>
          <a:p>
            <a:pPr algn="ctr" fontAlgn="base">
              <a:buNone/>
            </a:pPr>
            <a:r>
              <a:rPr lang="id-ID" sz="4000" dirty="0" smtClean="0"/>
              <a:t>mendengki, noda, pelanggaran, kesengsaraan.</a:t>
            </a:r>
            <a:endParaRPr lang="id-ID"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txBody>
          <a:bodyPr/>
          <a:lstStyle/>
          <a:p>
            <a:pPr algn="ctr"/>
            <a:r>
              <a:rPr lang="id-ID" dirty="0" smtClean="0"/>
              <a:t>KESIMPULAN: </a:t>
            </a:r>
            <a:endParaRPr lang="id-ID" dirty="0"/>
          </a:p>
        </p:txBody>
      </p:sp>
      <p:sp>
        <p:nvSpPr>
          <p:cNvPr id="3" name="Content Placeholder 2"/>
          <p:cNvSpPr>
            <a:spLocks noGrp="1"/>
          </p:cNvSpPr>
          <p:nvPr>
            <p:ph idx="1"/>
          </p:nvPr>
        </p:nvSpPr>
        <p:spPr>
          <a:xfrm>
            <a:off x="0" y="857232"/>
            <a:ext cx="9144000" cy="6000768"/>
          </a:xfrm>
        </p:spPr>
        <p:txBody>
          <a:bodyPr>
            <a:noAutofit/>
          </a:bodyPr>
          <a:lstStyle/>
          <a:p>
            <a:pPr algn="ctr">
              <a:buNone/>
            </a:pPr>
            <a:r>
              <a:rPr lang="id-ID" sz="4000" dirty="0" smtClean="0"/>
              <a:t>SEMUA KESALAHAN ORANG ISRAEL</a:t>
            </a:r>
          </a:p>
          <a:p>
            <a:pPr algn="ctr">
              <a:buNone/>
            </a:pPr>
            <a:r>
              <a:rPr lang="id-ID" sz="4000" dirty="0" smtClean="0"/>
              <a:t>DITANGGUNG </a:t>
            </a:r>
          </a:p>
          <a:p>
            <a:pPr algn="ctr">
              <a:buNone/>
            </a:pPr>
            <a:r>
              <a:rPr lang="id-ID" sz="4000" dirty="0" smtClean="0"/>
              <a:t>OLEH HARUN SEBAGAI SEORANG IMAM. </a:t>
            </a:r>
          </a:p>
          <a:p>
            <a:pPr algn="ctr">
              <a:buNone/>
            </a:pPr>
            <a:r>
              <a:rPr lang="id-ID" sz="4000" dirty="0" smtClean="0"/>
              <a:t>DAN ITU DIGAMBARKAN DENGAN PATAM YANG DILEKATKAN PADA SERBAN. </a:t>
            </a:r>
          </a:p>
          <a:p>
            <a:pPr algn="ctr">
              <a:buNone/>
            </a:pPr>
            <a:r>
              <a:rPr lang="id-ID" sz="4000" dirty="0" smtClean="0"/>
              <a:t>AGAR SUPAYA TUHAN BERKENAN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id-ID" sz="4000" b="1" dirty="0"/>
              <a:t>Patam itu haruslah ada pada dahi Harun, dan Harun harus menanggung </a:t>
            </a:r>
            <a:r>
              <a:rPr lang="id-ID" sz="4000" b="1" dirty="0" smtClean="0"/>
              <a:t/>
            </a:r>
            <a:br>
              <a:rPr lang="id-ID" sz="4000" b="1" dirty="0" smtClean="0"/>
            </a:br>
            <a:r>
              <a:rPr lang="id-ID" sz="4000" b="1" dirty="0" smtClean="0"/>
              <a:t>akibat </a:t>
            </a:r>
            <a:r>
              <a:rPr lang="id-ID" sz="4000" b="1" dirty="0">
                <a:solidFill>
                  <a:srgbClr val="FF0000"/>
                </a:solidFill>
              </a:rPr>
              <a:t>kesalahan</a:t>
            </a:r>
            <a:r>
              <a:rPr lang="id-ID" sz="4000" b="1" dirty="0"/>
              <a:t> </a:t>
            </a:r>
            <a:r>
              <a:rPr lang="id-ID" sz="4000" b="1" dirty="0" smtClean="0"/>
              <a:t/>
            </a:r>
            <a:br>
              <a:rPr lang="id-ID" sz="4000" b="1" dirty="0" smtClean="0"/>
            </a:br>
            <a:r>
              <a:rPr lang="id-ID" sz="4000" b="1" dirty="0" smtClean="0"/>
              <a:t>terhadap </a:t>
            </a:r>
            <a:r>
              <a:rPr lang="id-ID" sz="4000" b="1" dirty="0"/>
              <a:t>segala yang dikuduskan </a:t>
            </a:r>
            <a:r>
              <a:rPr lang="id-ID" sz="4000" b="1" dirty="0" smtClean="0"/>
              <a:t/>
            </a:r>
            <a:br>
              <a:rPr lang="id-ID" sz="4000" b="1" dirty="0" smtClean="0"/>
            </a:br>
            <a:r>
              <a:rPr lang="id-ID" sz="4000" b="1" dirty="0" smtClean="0"/>
              <a:t>oleh </a:t>
            </a:r>
            <a:r>
              <a:rPr lang="id-ID" sz="4000" b="1" dirty="0"/>
              <a:t>orang Israel, </a:t>
            </a:r>
            <a:r>
              <a:rPr lang="id-ID" sz="4000" b="1" dirty="0" smtClean="0"/>
              <a:t/>
            </a:r>
            <a:br>
              <a:rPr lang="id-ID" sz="4000" b="1" dirty="0" smtClean="0"/>
            </a:br>
            <a:r>
              <a:rPr lang="id-ID" sz="4000" b="1" dirty="0" smtClean="0"/>
              <a:t>yakni </a:t>
            </a:r>
            <a:r>
              <a:rPr lang="id-ID" sz="4000" b="1" dirty="0"/>
              <a:t>terhadap segala </a:t>
            </a:r>
            <a:r>
              <a:rPr lang="id-ID" sz="4000" b="1" dirty="0" smtClean="0"/>
              <a:t/>
            </a:r>
            <a:br>
              <a:rPr lang="id-ID" sz="4000" b="1" dirty="0" smtClean="0"/>
            </a:br>
            <a:r>
              <a:rPr lang="id-ID" sz="4000" b="1" dirty="0" smtClean="0"/>
              <a:t>persembahan </a:t>
            </a:r>
            <a:r>
              <a:rPr lang="id-ID" sz="4000" b="1" dirty="0"/>
              <a:t>kudusnya; </a:t>
            </a:r>
            <a:r>
              <a:rPr lang="id-ID" sz="4000" b="1" dirty="0" smtClean="0"/>
              <a:t/>
            </a:r>
            <a:br>
              <a:rPr lang="id-ID" sz="4000" b="1" dirty="0" smtClean="0"/>
            </a:br>
            <a:r>
              <a:rPr lang="id-ID" sz="4000" b="1" dirty="0" smtClean="0"/>
              <a:t>maka </a:t>
            </a:r>
            <a:r>
              <a:rPr lang="id-ID" sz="4000" b="1" dirty="0"/>
              <a:t>haruslah patam itu tetap ada </a:t>
            </a:r>
            <a:r>
              <a:rPr lang="id-ID" sz="4000" b="1" dirty="0" smtClean="0"/>
              <a:t/>
            </a:r>
            <a:br>
              <a:rPr lang="id-ID" sz="4000" b="1" dirty="0" smtClean="0"/>
            </a:br>
            <a:r>
              <a:rPr lang="id-ID" sz="4000" b="1" dirty="0" smtClean="0"/>
              <a:t>pada </a:t>
            </a:r>
            <a:r>
              <a:rPr lang="id-ID" sz="4000" b="1" dirty="0"/>
              <a:t>dahinya, </a:t>
            </a:r>
            <a:r>
              <a:rPr lang="id-ID" sz="4000" b="1" dirty="0" smtClean="0"/>
              <a:t/>
            </a:r>
            <a:br>
              <a:rPr lang="id-ID" sz="4000" b="1" dirty="0" smtClean="0"/>
            </a:br>
            <a:r>
              <a:rPr lang="id-ID" sz="4000" b="1" dirty="0" smtClean="0"/>
              <a:t>sehingga </a:t>
            </a:r>
            <a:r>
              <a:rPr lang="id-ID" sz="4000" b="1" dirty="0"/>
              <a:t>TUHAN </a:t>
            </a:r>
            <a:r>
              <a:rPr lang="id-ID" sz="4000" b="1" dirty="0">
                <a:solidFill>
                  <a:srgbClr val="FFC000"/>
                </a:solidFill>
              </a:rPr>
              <a:t>berkenan</a:t>
            </a:r>
            <a:r>
              <a:rPr lang="id-ID" sz="4000" b="1" dirty="0"/>
              <a:t> akan mereka.</a:t>
            </a:r>
            <a:r>
              <a:rPr lang="id-ID" sz="4000" dirty="0"/>
              <a:t/>
            </a:r>
            <a:br>
              <a:rPr lang="id-ID" sz="4000" dirty="0"/>
            </a:br>
            <a:endParaRPr lang="id-ID"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496" y="274638"/>
            <a:ext cx="4686304" cy="6154758"/>
          </a:xfrm>
        </p:spPr>
        <p:txBody>
          <a:bodyPr>
            <a:normAutofit/>
          </a:bodyPr>
          <a:lstStyle/>
          <a:p>
            <a:r>
              <a:rPr lang="id-ID" dirty="0" smtClean="0"/>
              <a:t>IMAM HARUN ADALAH PENGGAMBARAN DARI </a:t>
            </a:r>
            <a:br>
              <a:rPr lang="id-ID" dirty="0" smtClean="0"/>
            </a:br>
            <a:r>
              <a:rPr lang="id-ID" dirty="0" smtClean="0"/>
              <a:t>YESUS KRISTUS </a:t>
            </a:r>
            <a:br>
              <a:rPr lang="id-ID" dirty="0" smtClean="0"/>
            </a:br>
            <a:r>
              <a:rPr lang="id-ID" dirty="0" smtClean="0"/>
              <a:t>SEBAGAI IMAM AGUNG KITA</a:t>
            </a:r>
            <a:br>
              <a:rPr lang="id-ID" dirty="0" smtClean="0"/>
            </a:br>
            <a:r>
              <a:rPr lang="id-ID" dirty="0" smtClean="0"/>
              <a:t>IBRANI 10: 19-39</a:t>
            </a:r>
            <a:endParaRPr lang="id-ID" dirty="0"/>
          </a:p>
        </p:txBody>
      </p:sp>
      <p:pic>
        <p:nvPicPr>
          <p:cNvPr id="9218" name="Picture 2" descr="http://www.messianic-torah-truth-seeker.org/Torah/Kohen/kohenhagadol.jpg"/>
          <p:cNvPicPr>
            <a:picLocks noChangeAspect="1" noChangeArrowheads="1"/>
          </p:cNvPicPr>
          <p:nvPr/>
        </p:nvPicPr>
        <p:blipFill>
          <a:blip r:embed="rId2"/>
          <a:srcRect/>
          <a:stretch>
            <a:fillRect/>
          </a:stretch>
        </p:blipFill>
        <p:spPr bwMode="auto">
          <a:xfrm>
            <a:off x="0" y="0"/>
            <a:ext cx="3428992" cy="6829409"/>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id-ID" dirty="0" smtClean="0"/>
              <a:t>TATA CARA PEMBUATAN </a:t>
            </a:r>
            <a:br>
              <a:rPr lang="id-ID" dirty="0" smtClean="0"/>
            </a:br>
            <a:r>
              <a:rPr lang="id-ID" dirty="0" smtClean="0"/>
              <a:t>DAN PEMAKAIAN PATAM</a:t>
            </a:r>
            <a:endParaRPr lang="id-ID" dirty="0"/>
          </a:p>
        </p:txBody>
      </p:sp>
      <p:pic>
        <p:nvPicPr>
          <p:cNvPr id="5" name="Picture 4" descr="http://berbagirhema.files.wordpress.com/2013/09/51010-tzitz.jpg?w=400&amp;h=510"/>
          <p:cNvPicPr/>
          <p:nvPr/>
        </p:nvPicPr>
        <p:blipFill>
          <a:blip r:embed="rId2"/>
          <a:srcRect/>
          <a:stretch>
            <a:fillRect/>
          </a:stretch>
        </p:blipFill>
        <p:spPr bwMode="auto">
          <a:xfrm>
            <a:off x="3000364" y="1928802"/>
            <a:ext cx="3214709" cy="457203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iberita.com/wp-content/uploads/2013/04/Emas-Antam.jpg"/>
          <p:cNvPicPr>
            <a:picLocks noChangeAspect="1" noChangeArrowheads="1"/>
          </p:cNvPicPr>
          <p:nvPr/>
        </p:nvPicPr>
        <p:blipFill>
          <a:blip r:embed="rId2"/>
          <a:srcRect/>
          <a:stretch>
            <a:fillRect/>
          </a:stretch>
        </p:blipFill>
        <p:spPr bwMode="auto">
          <a:xfrm>
            <a:off x="-10798" y="0"/>
            <a:ext cx="9154798" cy="6858000"/>
          </a:xfrm>
          <a:prstGeom prst="rect">
            <a:avLst/>
          </a:prstGeom>
          <a:noFill/>
        </p:spPr>
      </p:pic>
      <p:sp>
        <p:nvSpPr>
          <p:cNvPr id="5" name="Title 3"/>
          <p:cNvSpPr>
            <a:spLocks noGrp="1"/>
          </p:cNvSpPr>
          <p:nvPr>
            <p:ph type="title"/>
          </p:nvPr>
        </p:nvSpPr>
        <p:spPr>
          <a:xfrm>
            <a:off x="0" y="0"/>
            <a:ext cx="9144000" cy="928670"/>
          </a:xfrm>
        </p:spPr>
        <p:txBody>
          <a:bodyPr>
            <a:normAutofit fontScale="90000"/>
          </a:bodyPr>
          <a:lstStyle/>
          <a:p>
            <a:pPr lvl="0"/>
            <a:r>
              <a:rPr lang="id-ID" dirty="0" smtClean="0"/>
              <a:t/>
            </a:r>
            <a:br>
              <a:rPr lang="id-ID" dirty="0" smtClean="0"/>
            </a:br>
            <a:r>
              <a:rPr lang="id-ID" b="1" dirty="0" smtClean="0">
                <a:solidFill>
                  <a:schemeClr val="bg1"/>
                </a:solidFill>
              </a:rPr>
              <a:t>1. HARUS TERBUAT DARI EMAS MURNI</a:t>
            </a:r>
            <a:r>
              <a:rPr lang="id-ID" dirty="0" smtClean="0"/>
              <a:t/>
            </a:r>
            <a:br>
              <a:rPr lang="id-ID" dirty="0" smtClean="0"/>
            </a:br>
            <a:endParaRPr lang="id-ID" dirty="0"/>
          </a:p>
        </p:txBody>
      </p:sp>
      <p:sp>
        <p:nvSpPr>
          <p:cNvPr id="6" name="Content Placeholder 2"/>
          <p:cNvSpPr>
            <a:spLocks noGrp="1"/>
          </p:cNvSpPr>
          <p:nvPr>
            <p:ph idx="1"/>
          </p:nvPr>
        </p:nvSpPr>
        <p:spPr>
          <a:xfrm>
            <a:off x="0" y="928670"/>
            <a:ext cx="9144000" cy="5929330"/>
          </a:xfrm>
        </p:spPr>
        <p:txBody>
          <a:bodyPr>
            <a:normAutofit/>
          </a:bodyPr>
          <a:lstStyle/>
          <a:p>
            <a:pPr lvl="0" fontAlgn="base"/>
            <a:r>
              <a:rPr lang="id-ID" sz="3600" b="1" dirty="0" smtClean="0">
                <a:solidFill>
                  <a:schemeClr val="bg1"/>
                </a:solidFill>
              </a:rPr>
              <a:t>KIDUNG AGUNG 5:11</a:t>
            </a:r>
          </a:p>
          <a:p>
            <a:pPr lvl="0" fontAlgn="base"/>
            <a:r>
              <a:rPr lang="id-ID" sz="3600" b="1" dirty="0" smtClean="0">
                <a:solidFill>
                  <a:schemeClr val="bg1"/>
                </a:solidFill>
              </a:rPr>
              <a:t>EMAS MURNI DIPISAHKAN DARI PERAK</a:t>
            </a:r>
          </a:p>
          <a:p>
            <a:pPr lvl="0" fontAlgn="base"/>
            <a:r>
              <a:rPr lang="id-ID" sz="3600" b="1" dirty="0" smtClean="0">
                <a:solidFill>
                  <a:schemeClr val="bg1"/>
                </a:solidFill>
              </a:rPr>
              <a:t>PERAK DIBUANG DALAM PROSES PEMURNIAN EMAS</a:t>
            </a:r>
          </a:p>
          <a:p>
            <a:pPr lvl="0" fontAlgn="base"/>
            <a:r>
              <a:rPr lang="id-ID" sz="3600" b="1" dirty="0" smtClean="0">
                <a:solidFill>
                  <a:schemeClr val="bg1"/>
                </a:solidFill>
              </a:rPr>
              <a:t>PERAK LAMBANG UANG </a:t>
            </a:r>
          </a:p>
          <a:p>
            <a:pPr lvl="0" fontAlgn="base"/>
            <a:r>
              <a:rPr lang="id-ID" sz="3600" b="1" dirty="0" smtClean="0">
                <a:solidFill>
                  <a:schemeClr val="bg1"/>
                </a:solidFill>
              </a:rPr>
              <a:t>CINTA UANG ADALAH AKAR DARI SEGALA KEJAHATAN  (I TIM 6: 10)</a:t>
            </a:r>
          </a:p>
          <a:p>
            <a:pPr lvl="0" fontAlgn="base"/>
            <a:r>
              <a:rPr lang="id-ID" sz="3600" b="1" dirty="0" smtClean="0">
                <a:solidFill>
                  <a:schemeClr val="bg1"/>
                </a:solidFill>
              </a:rPr>
              <a:t>PIKIRAN YANG MURNI TIDAK DIKOTORI OLEH CINTA </a:t>
            </a:r>
            <a:r>
              <a:rPr lang="id-ID" sz="3600" dirty="0" smtClean="0">
                <a:solidFill>
                  <a:schemeClr val="bg1"/>
                </a:solidFill>
              </a:rPr>
              <a:t>UANG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templeinstitute.org/TI-images/tzitz-new-TI.jpg"/>
          <p:cNvPicPr>
            <a:picLocks noChangeAspect="1" noChangeArrowheads="1"/>
          </p:cNvPicPr>
          <p:nvPr/>
        </p:nvPicPr>
        <p:blipFill>
          <a:blip r:embed="rId2"/>
          <a:srcRect/>
          <a:stretch>
            <a:fillRect/>
          </a:stretch>
        </p:blipFill>
        <p:spPr bwMode="auto">
          <a:xfrm>
            <a:off x="714347" y="1142984"/>
            <a:ext cx="7669073" cy="521497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lvl="0" fontAlgn="base">
              <a:buNone/>
            </a:pPr>
            <a:r>
              <a:rPr lang="id-ID" sz="4000" dirty="0" smtClean="0"/>
              <a:t>2. ADA UKIRANNYA</a:t>
            </a:r>
          </a:p>
          <a:p>
            <a:pPr lvl="0" fontAlgn="base"/>
            <a:r>
              <a:rPr lang="id-ID" dirty="0" smtClean="0"/>
              <a:t>UKIRAN MEMBUAT TULISAN ITU TERBACA, TIDAK DAPAT DIHAPUS, DAN TIDAK DAPAT LUNTUR</a:t>
            </a:r>
          </a:p>
          <a:p>
            <a:pPr lvl="0" fontAlgn="base"/>
            <a:r>
              <a:rPr lang="id-ID" dirty="0" smtClean="0"/>
              <a:t>PERINTAH UNTUK MENGUKIRKAN HANYA ADA 2 SAJA DI SELURUH ALKITAB</a:t>
            </a:r>
          </a:p>
          <a:p>
            <a:pPr lvl="0" fontAlgn="base"/>
            <a:r>
              <a:rPr lang="id-ID" dirty="0" smtClean="0"/>
              <a:t>PADA BATU-BATU TUTUP DADA BAJU EFOD (NAMA-NAMA SUKU ISRAEL) DAN PADA PATAM</a:t>
            </a:r>
          </a:p>
          <a:p>
            <a:pPr lvl="0" fontAlgn="base"/>
            <a:r>
              <a:rPr lang="id-ID" dirty="0" smtClean="0"/>
              <a:t>ITU ARTINYA – YEHUDA-KUDUS BAGI TUHAN, DAN –KUDUS BAGI TUHAN, DST</a:t>
            </a:r>
          </a:p>
          <a:p>
            <a:pPr lvl="0" fontAlgn="base"/>
            <a:r>
              <a:rPr lang="id-ID" dirty="0" smtClean="0"/>
              <a:t>NAMA KITA DIUKIRKAN DI TUTUP DADA DEKAT DENGAN HATI-NYA, DAN KEKUDUSAN HIDUP KITA ADA DI PATAM DEKAT DI PIKIRAN-NYA.</a:t>
            </a:r>
          </a:p>
          <a:p>
            <a:pPr lvl="0" fontAlgn="base"/>
            <a:endParaRPr lang="id-ID"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payload.cargocollective.com/1/1/51414/609464/exodus%2039-18_905.jpg"/>
          <p:cNvPicPr>
            <a:picLocks noChangeAspect="1" noChangeArrowheads="1"/>
          </p:cNvPicPr>
          <p:nvPr/>
        </p:nvPicPr>
        <p:blipFill>
          <a:blip r:embed="rId2"/>
          <a:srcRect/>
          <a:stretch>
            <a:fillRect/>
          </a:stretch>
        </p:blipFill>
        <p:spPr bwMode="auto">
          <a:xfrm>
            <a:off x="0" y="571492"/>
            <a:ext cx="9154139" cy="571501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85794"/>
            <a:ext cx="9144000" cy="6072206"/>
          </a:xfrm>
        </p:spPr>
        <p:txBody>
          <a:bodyPr>
            <a:normAutofit/>
          </a:bodyPr>
          <a:lstStyle/>
          <a:p>
            <a:pPr fontAlgn="base"/>
            <a:r>
              <a:rPr lang="id-ID" dirty="0" smtClean="0"/>
              <a:t>Meterai itu membuat suatu perjanjian menjadi sah.</a:t>
            </a:r>
          </a:p>
          <a:p>
            <a:pPr fontAlgn="base"/>
            <a:r>
              <a:rPr lang="id-ID" dirty="0" smtClean="0"/>
              <a:t>Ibrani 9:22 tanpa penumpahan darah tidak ada pengampunan. </a:t>
            </a:r>
          </a:p>
          <a:p>
            <a:pPr fontAlgn="base"/>
            <a:r>
              <a:rPr lang="id-ID" dirty="0" smtClean="0"/>
              <a:t>Lewat penumpahan darah Yesus, itu menjadi meterai yang mengesahkan suatu perjanjian, yaitu darah perjanjian. Markus 14:24</a:t>
            </a:r>
          </a:p>
          <a:p>
            <a:pPr fontAlgn="base"/>
            <a:r>
              <a:rPr lang="id-ID" dirty="0" smtClean="0"/>
              <a:t>Jadi karena korban Yesus di kayu salib itu SAH, maka hanya Yesus yang bisa membuka meterai-meterai di Akhir zaman. </a:t>
            </a:r>
          </a:p>
          <a:p>
            <a:pPr lvl="0" fontAlgn="base"/>
            <a:endParaRPr lang="id-ID" dirty="0" smtClean="0"/>
          </a:p>
        </p:txBody>
      </p:sp>
      <p:sp>
        <p:nvSpPr>
          <p:cNvPr id="2" name="Title 1"/>
          <p:cNvSpPr>
            <a:spLocks noGrp="1"/>
          </p:cNvSpPr>
          <p:nvPr>
            <p:ph type="title"/>
          </p:nvPr>
        </p:nvSpPr>
        <p:spPr>
          <a:xfrm>
            <a:off x="0" y="0"/>
            <a:ext cx="9144000" cy="857232"/>
          </a:xfrm>
        </p:spPr>
        <p:txBody>
          <a:bodyPr>
            <a:normAutofit/>
          </a:bodyPr>
          <a:lstStyle/>
          <a:p>
            <a:r>
              <a:rPr lang="id-ID" sz="4000" dirty="0" smtClean="0"/>
              <a:t>3. UKIRAN SEPERTI METERAI</a:t>
            </a:r>
            <a:endParaRPr lang="id-ID" sz="4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biblicalconnection.files.wordpress.com/2013/11/20-holiness-to-the-lord.gif"/>
          <p:cNvPicPr>
            <a:picLocks noChangeAspect="1" noChangeArrowheads="1"/>
          </p:cNvPicPr>
          <p:nvPr/>
        </p:nvPicPr>
        <p:blipFill>
          <a:blip r:embed="rId2"/>
          <a:srcRect/>
          <a:stretch>
            <a:fillRect/>
          </a:stretch>
        </p:blipFill>
        <p:spPr bwMode="auto">
          <a:xfrm>
            <a:off x="470681" y="181754"/>
            <a:ext cx="8202639" cy="659508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id-ID" dirty="0" smtClean="0"/>
              <a:t>4. YANG DIUKIRKAN ADALAH TULISAN : KUDUS BAGI TUHAN</a:t>
            </a:r>
            <a:endParaRPr lang="id-ID" dirty="0"/>
          </a:p>
        </p:txBody>
      </p:sp>
      <p:sp>
        <p:nvSpPr>
          <p:cNvPr id="3" name="Content Placeholder 2"/>
          <p:cNvSpPr>
            <a:spLocks noGrp="1"/>
          </p:cNvSpPr>
          <p:nvPr>
            <p:ph sz="quarter" idx="1"/>
          </p:nvPr>
        </p:nvSpPr>
        <p:spPr>
          <a:xfrm>
            <a:off x="457200" y="1600200"/>
            <a:ext cx="8229600" cy="5257800"/>
          </a:xfrm>
        </p:spPr>
        <p:txBody>
          <a:bodyPr>
            <a:normAutofit/>
          </a:bodyPr>
          <a:lstStyle/>
          <a:p>
            <a:pPr fontAlgn="base"/>
            <a:r>
              <a:rPr lang="id-ID" dirty="0" smtClean="0"/>
              <a:t>KEPALA YESUS DIMAHKOTAI DENGAN DURI (YOH 19:2)</a:t>
            </a:r>
          </a:p>
          <a:p>
            <a:pPr fontAlgn="base"/>
            <a:r>
              <a:rPr lang="id-ID" dirty="0" smtClean="0"/>
              <a:t>MENGAPA KEPALA YESUS DIMAHKOTAI DURI? KARNA DIA MENANGUNG KUTUK YANG SEHARUSNYA KITA TANGGUNG ( KEJ 3: 18-DURI LAMBANG KUTUK)</a:t>
            </a:r>
          </a:p>
          <a:p>
            <a:pPr fontAlgn="base"/>
            <a:r>
              <a:rPr lang="id-ID" dirty="0" smtClean="0"/>
              <a:t>ORANG YANG DIGANTUNG PADA KAYU SALIB ADALAH ORANG YANG TERKUTUK, (GALATIA 3: 13) YESUS RELA MENANGGUNG KUTUK ITU </a:t>
            </a:r>
          </a:p>
          <a:p>
            <a:pPr lvl="0" fontAlgn="base"/>
            <a:endParaRPr lang="id-ID"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fontAlgn="base"/>
            <a:r>
              <a:rPr lang="id-ID" sz="4300" dirty="0" smtClean="0"/>
              <a:t>Sebenarnya kita termasuk golongan kiri, terkutuk, layak masuk api neraka ( Matius 25:41) akan tetapi Yesus rela menanggung kutuk itu, agar barangsiapa yang percaya kepada-Nya bebas dari kutuk dan menerima berkat. </a:t>
            </a:r>
          </a:p>
          <a:p>
            <a:pPr fontAlgn="base"/>
            <a:r>
              <a:rPr lang="id-ID" sz="4300" dirty="0" smtClean="0"/>
              <a:t>Dia mengenakan mahkota duri, supaya kutuk yang seharusnya kita tanggung, oleh karya salib-Nya, diubah menjadi BERKAT</a:t>
            </a:r>
          </a:p>
          <a:p>
            <a:pPr fontAlgn="base"/>
            <a:r>
              <a:rPr lang="id-ID" sz="4300" dirty="0" smtClean="0"/>
              <a:t>Kita dibenarkan, kita dikuduskan, kita dilayakkan, dita dianggap layak...semuanya karena korban Kristus</a:t>
            </a:r>
          </a:p>
          <a:p>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id-ID" dirty="0" smtClean="0"/>
              <a:t>5. BERTALI UNGU TUA</a:t>
            </a:r>
            <a:endParaRPr lang="id-ID" dirty="0"/>
          </a:p>
        </p:txBody>
      </p:sp>
      <p:sp>
        <p:nvSpPr>
          <p:cNvPr id="3" name="Content Placeholder 2"/>
          <p:cNvSpPr>
            <a:spLocks noGrp="1"/>
          </p:cNvSpPr>
          <p:nvPr>
            <p:ph idx="1"/>
          </p:nvPr>
        </p:nvSpPr>
        <p:spPr>
          <a:xfrm>
            <a:off x="457200" y="928670"/>
            <a:ext cx="8229600" cy="5929330"/>
          </a:xfrm>
        </p:spPr>
        <p:txBody>
          <a:bodyPr>
            <a:normAutofit/>
          </a:bodyPr>
          <a:lstStyle/>
          <a:p>
            <a:pPr lvl="0" algn="ctr" fontAlgn="base">
              <a:buNone/>
            </a:pPr>
            <a:r>
              <a:rPr lang="id-ID" dirty="0" smtClean="0"/>
              <a:t>WARNA UNGU INI DALAM BAHASA ASLINYA MENGGUNAKAN KATA </a:t>
            </a:r>
          </a:p>
          <a:p>
            <a:pPr lvl="0" algn="ctr" fontAlgn="base">
              <a:buNone/>
            </a:pPr>
            <a:r>
              <a:rPr lang="id-ID" dirty="0" smtClean="0"/>
              <a:t>T@KELETH</a:t>
            </a:r>
          </a:p>
          <a:p>
            <a:pPr lvl="0" algn="ctr" fontAlgn="base">
              <a:buNone/>
            </a:pPr>
            <a:r>
              <a:rPr lang="id-ID" dirty="0" smtClean="0"/>
              <a:t>YANG ARTINYA UNGU KEBIRU-BIRUAN</a:t>
            </a:r>
          </a:p>
          <a:p>
            <a:pPr lvl="0" algn="ctr" fontAlgn="base">
              <a:buNone/>
            </a:pPr>
            <a:r>
              <a:rPr lang="id-ID" dirty="0" smtClean="0"/>
              <a:t>WARNA INI JUGA ADALAH WARNA YANG DIPERINTAHKAN TUHAN MENJADI WARNA JUMBAI</a:t>
            </a:r>
          </a:p>
          <a:p>
            <a:pPr lvl="0" algn="ctr" fontAlgn="base">
              <a:buNone/>
            </a:pPr>
            <a:r>
              <a:rPr lang="id-ID" dirty="0" smtClean="0"/>
              <a:t>JUMBAI DITENTUKAN MENJADI SALAH SATU PENGINGAT BANGSA ISRAEL AGAR MEREKA SELALU INGAT AKAN FIRMAN TUHAN </a:t>
            </a:r>
          </a:p>
          <a:p>
            <a:pPr lvl="0" algn="ctr" fontAlgn="base">
              <a:buNone/>
            </a:pPr>
            <a:r>
              <a:rPr lang="id-ID" dirty="0" smtClean="0"/>
              <a:t>DAN TAAT.</a:t>
            </a:r>
          </a:p>
          <a:p>
            <a:pPr lvl="0" fontAlgn="base"/>
            <a:endParaRPr lang="id-ID"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dailymedit.files.wordpress.com/2012/12/high-priest-head.jpg?w=247&amp;h=300"/>
          <p:cNvPicPr>
            <a:picLocks noChangeAspect="1" noChangeArrowheads="1"/>
          </p:cNvPicPr>
          <p:nvPr/>
        </p:nvPicPr>
        <p:blipFill>
          <a:blip r:embed="rId2"/>
          <a:srcRect/>
          <a:stretch>
            <a:fillRect/>
          </a:stretch>
        </p:blipFill>
        <p:spPr bwMode="auto">
          <a:xfrm>
            <a:off x="0" y="0"/>
            <a:ext cx="5643570" cy="6808842"/>
          </a:xfrm>
          <a:prstGeom prst="rect">
            <a:avLst/>
          </a:prstGeom>
          <a:noFill/>
        </p:spPr>
      </p:pic>
      <p:pic>
        <p:nvPicPr>
          <p:cNvPr id="54276" name="Picture 4" descr="http://12tribes.blog-pad.com/files/2010/11/fringes-tassels.jpg"/>
          <p:cNvPicPr>
            <a:picLocks noChangeAspect="1" noChangeArrowheads="1"/>
          </p:cNvPicPr>
          <p:nvPr/>
        </p:nvPicPr>
        <p:blipFill>
          <a:blip r:embed="rId3"/>
          <a:srcRect/>
          <a:stretch>
            <a:fillRect/>
          </a:stretch>
        </p:blipFill>
        <p:spPr bwMode="auto">
          <a:xfrm>
            <a:off x="5643570" y="2578573"/>
            <a:ext cx="3500430" cy="427942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id-ID" sz="3200" dirty="0" smtClean="0"/>
              <a:t>6. PATAM HARUS DILEKATKAN PADA SERBAN/ BAGIAN KEPALA.</a:t>
            </a:r>
            <a:endParaRPr lang="id-ID" sz="3200" dirty="0"/>
          </a:p>
        </p:txBody>
      </p:sp>
      <p:sp>
        <p:nvSpPr>
          <p:cNvPr id="3" name="Content Placeholder 2"/>
          <p:cNvSpPr>
            <a:spLocks noGrp="1"/>
          </p:cNvSpPr>
          <p:nvPr>
            <p:ph idx="1"/>
          </p:nvPr>
        </p:nvSpPr>
        <p:spPr>
          <a:xfrm>
            <a:off x="0" y="1071546"/>
            <a:ext cx="9144000" cy="5786454"/>
          </a:xfrm>
        </p:spPr>
        <p:txBody>
          <a:bodyPr>
            <a:noAutofit/>
          </a:bodyPr>
          <a:lstStyle/>
          <a:p>
            <a:pPr fontAlgn="base"/>
            <a:r>
              <a:rPr lang="id-ID" sz="3000" dirty="0" smtClean="0"/>
              <a:t>Kepala Yesus dipukul dengan buluh Mrk 15:19, Matius 27:30</a:t>
            </a:r>
          </a:p>
          <a:p>
            <a:pPr fontAlgn="base"/>
            <a:r>
              <a:rPr lang="id-ID" sz="3000" dirty="0" smtClean="0"/>
              <a:t>Mengapa kepala Yesus dipukul? Karna Dia mengangkut kesalahan umat dan mengadakan pendamaian bagi umat. Dia adalah IMAM BESAR AGUNG.</a:t>
            </a:r>
          </a:p>
          <a:p>
            <a:pPr fontAlgn="base"/>
            <a:r>
              <a:rPr lang="id-ID" sz="3000" dirty="0" smtClean="0"/>
              <a:t>Dia dipukul kepala-Nya, agar kesalahan yang ditimpakan kepada-Nya, oleh pengorbanan –Nya di kayu salib, membuat kita DIBENARKAN, DIKUDUSKAN, Yesaya 53:5...ganjaran yang mendatangkan keselamatan bagi kita ditimpakan kepada-Nya. </a:t>
            </a:r>
            <a:endParaRPr lang="id-ID"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mishkanministries.org/images/goldenplateandmiter1.jpg"/>
          <p:cNvPicPr>
            <a:picLocks noChangeAspect="1" noChangeArrowheads="1"/>
          </p:cNvPicPr>
          <p:nvPr/>
        </p:nvPicPr>
        <p:blipFill>
          <a:blip r:embed="rId2"/>
          <a:srcRect/>
          <a:stretch>
            <a:fillRect/>
          </a:stretch>
        </p:blipFill>
        <p:spPr bwMode="auto">
          <a:xfrm>
            <a:off x="678645" y="-1"/>
            <a:ext cx="7786710" cy="690225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id-ID" dirty="0" smtClean="0"/>
              <a:t>Ulangan 11:18 Ketaatan pada Firman Tuhan itu harus menjadi </a:t>
            </a:r>
            <a:r>
              <a:rPr lang="id-ID" b="1" dirty="0" smtClean="0"/>
              <a:t>lambang di dahi.</a:t>
            </a:r>
            <a:r>
              <a:rPr lang="id-ID" dirty="0" smtClean="0"/>
              <a:t> Apa itu lambang? Lambang adalah LOGO/CAP/SLOGAN, untuk patam ini harus sebagai LOGO/CAP/SLOGAN yang DIUKIR</a:t>
            </a:r>
          </a:p>
          <a:p>
            <a:pPr fontAlgn="base"/>
            <a:r>
              <a:rPr lang="id-ID" dirty="0" smtClean="0"/>
              <a:t>Di dahi setiap kita bukan ada lambang antikris 666 (Wahyu 13:16) yang membinasakan, melainkan ada NAMA YESUS yang menyelamatkan (Wahyu 22:4)</a:t>
            </a:r>
          </a:p>
          <a:p>
            <a:pPr lvl="0" fontAlgn="base"/>
            <a:endParaRPr lang="id-ID" dirty="0"/>
          </a:p>
        </p:txBody>
      </p:sp>
      <p:sp>
        <p:nvSpPr>
          <p:cNvPr id="2" name="Title 1"/>
          <p:cNvSpPr>
            <a:spLocks noGrp="1"/>
          </p:cNvSpPr>
          <p:nvPr>
            <p:ph type="title"/>
          </p:nvPr>
        </p:nvSpPr>
        <p:spPr/>
        <p:txBody>
          <a:bodyPr>
            <a:normAutofit fontScale="90000"/>
          </a:bodyPr>
          <a:lstStyle/>
          <a:p>
            <a:r>
              <a:rPr lang="id-ID" dirty="0" smtClean="0"/>
              <a:t>7. PELETAKANNYA HARUS SEBELAH DEPAN DARI SERBAN ITU</a:t>
            </a:r>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25668"/>
          </a:xfrm>
        </p:spPr>
        <p:txBody>
          <a:bodyPr>
            <a:normAutofit/>
          </a:bodyPr>
          <a:lstStyle/>
          <a:p>
            <a:r>
              <a:rPr lang="id-ID" dirty="0" smtClean="0"/>
              <a:t>MENGAPA YESUS MENUNDUKKAN KEPALA-NYA? </a:t>
            </a:r>
            <a:endParaRPr lang="id-ID" dirty="0"/>
          </a:p>
        </p:txBody>
      </p:sp>
      <p:pic>
        <p:nvPicPr>
          <p:cNvPr id="6146" name="Picture 2" descr="http://kksbarnabas.files.wordpress.com/2014/04/jesus-on-the-cross-john-3-16.jpg?w=320&amp;h=240&amp;crop=1"/>
          <p:cNvPicPr>
            <a:picLocks noChangeAspect="1" noChangeArrowheads="1"/>
          </p:cNvPicPr>
          <p:nvPr/>
        </p:nvPicPr>
        <p:blipFill>
          <a:blip r:embed="rId2"/>
          <a:srcRect/>
          <a:stretch>
            <a:fillRect/>
          </a:stretch>
        </p:blipFill>
        <p:spPr bwMode="auto">
          <a:xfrm>
            <a:off x="1464447" y="1857364"/>
            <a:ext cx="6215106" cy="466133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54164"/>
          </a:xfrm>
        </p:spPr>
        <p:txBody>
          <a:bodyPr>
            <a:normAutofit fontScale="90000"/>
          </a:bodyPr>
          <a:lstStyle/>
          <a:p>
            <a:r>
              <a:rPr lang="id-ID" dirty="0" smtClean="0"/>
              <a:t>MENGAPA ADA TULISAN DEKAT KEPALA-NYA?</a:t>
            </a:r>
            <a:br>
              <a:rPr lang="id-ID" dirty="0" smtClean="0"/>
            </a:br>
            <a:r>
              <a:rPr lang="id-ID" dirty="0" smtClean="0"/>
              <a:t>INILAH RAJA ORANG YAHUDI?</a:t>
            </a:r>
            <a:endParaRPr lang="id-ID" dirty="0"/>
          </a:p>
        </p:txBody>
      </p:sp>
      <p:pic>
        <p:nvPicPr>
          <p:cNvPr id="5122" name="Picture 2" descr="http://img862.imageshack.us/img862/7133/inrib.jpg"/>
          <p:cNvPicPr>
            <a:picLocks noChangeAspect="1" noChangeArrowheads="1"/>
          </p:cNvPicPr>
          <p:nvPr/>
        </p:nvPicPr>
        <p:blipFill>
          <a:blip r:embed="rId2"/>
          <a:srcRect/>
          <a:stretch>
            <a:fillRect/>
          </a:stretch>
        </p:blipFill>
        <p:spPr bwMode="auto">
          <a:xfrm>
            <a:off x="353061" y="2357430"/>
            <a:ext cx="8437879" cy="392909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043362" cy="6583362"/>
          </a:xfrm>
        </p:spPr>
        <p:txBody>
          <a:bodyPr>
            <a:normAutofit fontScale="90000"/>
          </a:bodyPr>
          <a:lstStyle/>
          <a:p>
            <a:pPr fontAlgn="base"/>
            <a:r>
              <a:rPr lang="id-ID" dirty="0" smtClean="0"/>
              <a:t>KESIMPULAN:</a:t>
            </a:r>
            <a:br>
              <a:rPr lang="id-ID" dirty="0" smtClean="0"/>
            </a:br>
            <a:r>
              <a:rPr lang="id-ID" dirty="0" smtClean="0"/>
              <a:t> </a:t>
            </a:r>
            <a:br>
              <a:rPr lang="id-ID" dirty="0" smtClean="0"/>
            </a:br>
            <a:r>
              <a:rPr lang="id-ID" dirty="0" smtClean="0"/>
              <a:t>YESUS ADALAH KETOPONG KESELAMATAN KITA, MELALUI SALIB MAHKOTA DURI PEMBEBASAN</a:t>
            </a:r>
            <a:br>
              <a:rPr lang="id-ID" dirty="0" smtClean="0"/>
            </a:br>
            <a:r>
              <a:rPr lang="id-ID" dirty="0" smtClean="0"/>
              <a:t> </a:t>
            </a:r>
            <a:br>
              <a:rPr lang="id-ID" dirty="0" smtClean="0"/>
            </a:br>
            <a:endParaRPr lang="id-ID" dirty="0"/>
          </a:p>
        </p:txBody>
      </p:sp>
      <p:pic>
        <p:nvPicPr>
          <p:cNvPr id="4098" name="Picture 2" descr="http://greissia.files.wordpress.com/2013/05/18750-helmetofsalvation.jpg?w=211&amp;h=320"/>
          <p:cNvPicPr>
            <a:picLocks noChangeAspect="1" noChangeArrowheads="1"/>
          </p:cNvPicPr>
          <p:nvPr/>
        </p:nvPicPr>
        <p:blipFill>
          <a:blip r:embed="rId2"/>
          <a:srcRect/>
          <a:stretch>
            <a:fillRect/>
          </a:stretch>
        </p:blipFill>
        <p:spPr bwMode="auto">
          <a:xfrm>
            <a:off x="4429124" y="428604"/>
            <a:ext cx="4071966" cy="617549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500834"/>
          </a:xfrm>
        </p:spPr>
        <p:txBody>
          <a:bodyPr>
            <a:normAutofit lnSpcReduction="10000"/>
          </a:bodyPr>
          <a:lstStyle/>
          <a:p>
            <a:r>
              <a:rPr lang="id-ID" sz="4000" dirty="0" smtClean="0"/>
              <a:t>Karna Yesus adalah Anak domba Allah, yang menghapus dosa dunia. Yoh 1: 29</a:t>
            </a:r>
            <a:br>
              <a:rPr lang="id-ID" sz="4000" dirty="0" smtClean="0"/>
            </a:br>
            <a:r>
              <a:rPr lang="id-ID" sz="4000" dirty="0" smtClean="0"/>
              <a:t>Oleh karna itu salah satu perlengkapan senjata Allah adalah KETOPONG KESELAMATAN, yang dipasang di KEPALA( Ef 6: 17)</a:t>
            </a:r>
            <a:br>
              <a:rPr lang="id-ID" sz="4000" dirty="0" smtClean="0"/>
            </a:br>
            <a:r>
              <a:rPr lang="id-ID" sz="4000" dirty="0" smtClean="0"/>
              <a:t>dan Yesaya 59: 17 menulis sbb:</a:t>
            </a:r>
            <a:br>
              <a:rPr lang="id-ID" sz="4000" dirty="0" smtClean="0"/>
            </a:br>
            <a:r>
              <a:rPr lang="id-ID" sz="4000" dirty="0" smtClean="0"/>
              <a:t>Ia mengenakan keadilan sebagai baju zirah dan ketopong keselamatan ada di kepala-Nya.</a:t>
            </a:r>
            <a:r>
              <a:rPr lang="id-ID" dirty="0" smtClean="0"/>
              <a:t/>
            </a:r>
            <a:br>
              <a:rPr lang="id-ID" dirty="0" smtClean="0"/>
            </a:br>
            <a:endParaRPr lang="id-ID"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fontAlgn="base"/>
            <a:r>
              <a:rPr lang="id-ID" dirty="0" smtClean="0"/>
              <a:t>Doa:</a:t>
            </a:r>
          </a:p>
          <a:p>
            <a:pPr fontAlgn="base"/>
            <a:r>
              <a:rPr lang="id-ID" dirty="0" smtClean="0"/>
              <a:t>Terima kasih Tuhan, karna Engkau telah menjadi KORBAN PENEBUS SALAH  bagi kami, terima kasih karna Engkau sudah menjadi Imam Besar Agung  bagi kami, dan kami akan mengenakan KETOPONG KESELAMATAN, yaitu Engkau sendiri, dalam hidup kami. </a:t>
            </a:r>
            <a:endParaRPr lang="id-ID" dirty="0" smtClean="0"/>
          </a:p>
          <a:p>
            <a:pPr fontAlgn="base"/>
            <a:r>
              <a:rPr lang="id-ID" dirty="0" smtClean="0"/>
              <a:t>Terima kasih karena Engkau telah mengenakan mahkota duri , untuk menjadi mahkota pembebasan bagi kami.</a:t>
            </a:r>
          </a:p>
          <a:p>
            <a:pPr fontAlgn="base"/>
            <a:r>
              <a:rPr lang="id-ID" dirty="0" smtClean="0"/>
              <a:t>Dalam nama Yesus, amin</a:t>
            </a:r>
            <a:endParaRPr lang="id-ID" dirty="0" smtClean="0"/>
          </a:p>
          <a:p>
            <a:endParaRPr lang="id-ID"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1_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715</Words>
  <Application>Microsoft Office PowerPoint</Application>
  <PresentationFormat>On-screen Show (4:3)</PresentationFormat>
  <Paragraphs>82</Paragraphs>
  <Slides>31</Slides>
  <Notes>0</Notes>
  <HiddenSlides>0</HiddenSlides>
  <MMClips>0</MMClips>
  <ScaleCrop>false</ScaleCrop>
  <HeadingPairs>
    <vt:vector size="4" baseType="variant">
      <vt:variant>
        <vt:lpstr>Theme</vt:lpstr>
      </vt:variant>
      <vt:variant>
        <vt:i4>7</vt:i4>
      </vt:variant>
      <vt:variant>
        <vt:lpstr>Slide Titles</vt:lpstr>
      </vt:variant>
      <vt:variant>
        <vt:i4>31</vt:i4>
      </vt:variant>
    </vt:vector>
  </HeadingPairs>
  <TitlesOfParts>
    <vt:vector size="38" baseType="lpstr">
      <vt:lpstr>Office Theme</vt:lpstr>
      <vt:lpstr>Metro</vt:lpstr>
      <vt:lpstr>1_Metro</vt:lpstr>
      <vt:lpstr>Oriel</vt:lpstr>
      <vt:lpstr>Concourse</vt:lpstr>
      <vt:lpstr>Civic</vt:lpstr>
      <vt:lpstr>Apex</vt:lpstr>
      <vt:lpstr>Slide 1</vt:lpstr>
      <vt:lpstr>PATAM PADA PAKAIAN IMAM HARUN</vt:lpstr>
      <vt:lpstr>Slide 3</vt:lpstr>
      <vt:lpstr>Slide 4</vt:lpstr>
      <vt:lpstr>Slide 5</vt:lpstr>
      <vt:lpstr>Slide 6</vt:lpstr>
      <vt:lpstr>Slide 7</vt:lpstr>
      <vt:lpstr>Slide 8</vt:lpstr>
      <vt:lpstr>Slide 9</vt:lpstr>
      <vt:lpstr>KESIMPULAN: </vt:lpstr>
      <vt:lpstr>Patam itu haruslah ada pada dahi Harun, dan Harun harus menanggung  akibat kesalahan  terhadap segala yang dikuduskan  oleh orang Israel,  yakni terhadap segala  persembahan kudusnya;  maka haruslah patam itu tetap ada  pada dahinya,  sehingga TUHAN berkenan akan mereka. </vt:lpstr>
      <vt:lpstr>IMAM HARUN ADALAH PENGGAMBARAN DARI  YESUS KRISTUS  SEBAGAI IMAM AGUNG KITA IBRANI 10: 19-39</vt:lpstr>
      <vt:lpstr>TATA CARA PEMBUATAN  DAN PEMAKAIAN PATAM</vt:lpstr>
      <vt:lpstr> 1. HARUS TERBUAT DARI EMAS MURNI </vt:lpstr>
      <vt:lpstr>Slide 15</vt:lpstr>
      <vt:lpstr>Slide 16</vt:lpstr>
      <vt:lpstr>Slide 17</vt:lpstr>
      <vt:lpstr>3. UKIRAN SEPERTI METERAI</vt:lpstr>
      <vt:lpstr>Slide 19</vt:lpstr>
      <vt:lpstr>4. YANG DIUKIRKAN ADALAH TULISAN : KUDUS BAGI TUHAN</vt:lpstr>
      <vt:lpstr>Slide 21</vt:lpstr>
      <vt:lpstr>5. BERTALI UNGU TUA</vt:lpstr>
      <vt:lpstr>Slide 23</vt:lpstr>
      <vt:lpstr>6. PATAM HARUS DILEKATKAN PADA SERBAN/ BAGIAN KEPALA.</vt:lpstr>
      <vt:lpstr>Slide 25</vt:lpstr>
      <vt:lpstr>7. PELETAKANNYA HARUS SEBELAH DEPAN DARI SERBAN ITU</vt:lpstr>
      <vt:lpstr>MENGAPA YESUS MENUNDUKKAN KEPALA-NYA? </vt:lpstr>
      <vt:lpstr>MENGAPA ADA TULISAN DEKAT KEPALA-NYA? INILAH RAJA ORANG YAHUDI?</vt:lpstr>
      <vt:lpstr>KESIMPULAN:   YESUS ADALAH KETOPONG KESELAMATAN KITA, MELALUI SALIB MAHKOTA DURI PEMBEBASAN   </vt:lpstr>
      <vt:lpstr>Slide 30</vt:lpstr>
      <vt:lpstr>Slide 31</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3</cp:revision>
  <dcterms:created xsi:type="dcterms:W3CDTF">2014-04-18T00:17:19Z</dcterms:created>
  <dcterms:modified xsi:type="dcterms:W3CDTF">2014-04-18T23:10:57Z</dcterms:modified>
</cp:coreProperties>
</file>