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  <p:sldMasterId id="2147483725" r:id="rId4"/>
    <p:sldMasterId id="2147483742" r:id="rId5"/>
    <p:sldMasterId id="2147483760" r:id="rId6"/>
    <p:sldMasterId id="2147483778" r:id="rId7"/>
    <p:sldMasterId id="2147483796" r:id="rId8"/>
    <p:sldMasterId id="2147483814" r:id="rId9"/>
    <p:sldMasterId id="2147483832" r:id="rId10"/>
  </p:sldMasterIdLst>
  <p:handoutMasterIdLst>
    <p:handoutMasterId r:id="rId39"/>
  </p:handoutMasterIdLst>
  <p:sldIdLst>
    <p:sldId id="256" r:id="rId11"/>
    <p:sldId id="259" r:id="rId12"/>
    <p:sldId id="260" r:id="rId13"/>
    <p:sldId id="258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2" r:id="rId24"/>
    <p:sldId id="273" r:id="rId25"/>
    <p:sldId id="275" r:id="rId26"/>
    <p:sldId id="277" r:id="rId27"/>
    <p:sldId id="283" r:id="rId28"/>
    <p:sldId id="284" r:id="rId29"/>
    <p:sldId id="285" r:id="rId30"/>
    <p:sldId id="286" r:id="rId31"/>
    <p:sldId id="287" r:id="rId32"/>
    <p:sldId id="291" r:id="rId33"/>
    <p:sldId id="289" r:id="rId34"/>
    <p:sldId id="292" r:id="rId35"/>
    <p:sldId id="293" r:id="rId36"/>
    <p:sldId id="298" r:id="rId37"/>
    <p:sldId id="295" r:id="rId3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8B17A-AF8F-4E17-A76A-91A873394654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78D44-6FDE-46F9-8974-3FBAACFD90C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369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985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84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16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796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815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781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941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521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049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532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484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0972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7483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5727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813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0954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331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4684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5353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4289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9432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3599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3741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1311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21929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2485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1750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2375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3379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85662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00896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909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2611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302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66591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16323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11429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9840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76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0318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2391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3312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6910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56624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26886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47924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82969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22265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57104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03111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32768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88622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78937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734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30505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69850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0889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95604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6532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18173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6392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54213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6429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38278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99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6938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79684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7215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43742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04209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013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626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69764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7302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6714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335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9992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6078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73266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24982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32271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44117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13266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26856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2786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193840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27617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30771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387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7675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84387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296265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51177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76465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2851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47444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82492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6035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81227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43340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24397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639407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08039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63800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69931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04257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7593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99981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48756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43350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01672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68169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79725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25782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094179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01432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9242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55268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916611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166906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45803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61567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6498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447573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3084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708656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99057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578667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710776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427554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190251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556936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60046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470558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04828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99691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00734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849419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455433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241218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299217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509964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17313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04640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050771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534976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811996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600223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000107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940365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71345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348479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636305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428662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738424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113321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666261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078100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719472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425192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05778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544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31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image" Target="../media/image14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332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7105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410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8331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269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6909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5214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4825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316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7F4FB59-8E6E-4320-B88A-58759E8B504C}" type="datetimeFigureOut">
              <a:rPr lang="id-ID" smtClean="0"/>
              <a:t>04/08/2018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2B9B12E-4732-43FB-BAB8-4E1E02C9EA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699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13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36512"/>
            <a:ext cx="12192000" cy="1723644"/>
          </a:xfrm>
        </p:spPr>
        <p:txBody>
          <a:bodyPr>
            <a:normAutofit/>
          </a:bodyPr>
          <a:lstStyle/>
          <a:p>
            <a:r>
              <a:rPr lang="id-ID" dirty="0" smtClean="0">
                <a:latin typeface="Algerian" panose="04020705040A02060702" pitchFamily="82" charset="0"/>
              </a:rPr>
              <a:t>MORDEKHAI MENGUNGKAP KEBENARAN</a:t>
            </a:r>
            <a:endParaRPr lang="id-ID" dirty="0">
              <a:latin typeface="Algerian" panose="04020705040A02060702" pitchFamily="82" charset="0"/>
            </a:endParaRPr>
          </a:p>
        </p:txBody>
      </p:sp>
      <p:pic>
        <p:nvPicPr>
          <p:cNvPr id="1026" name="Picture 2" descr="Hasil gambar untuk MORDEKH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6" y="1004552"/>
            <a:ext cx="4575958" cy="561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231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-36512"/>
            <a:ext cx="11977353" cy="1723644"/>
          </a:xfrm>
        </p:spPr>
        <p:txBody>
          <a:bodyPr>
            <a:normAutofit/>
          </a:bodyPr>
          <a:lstStyle/>
          <a:p>
            <a:r>
              <a:rPr lang="id-ID" sz="7200" i="1" dirty="0" smtClean="0">
                <a:latin typeface="Bahnschrift SemiBold" panose="020B0502040204020203" pitchFamily="34" charset="0"/>
              </a:rPr>
              <a:t>ESTER</a:t>
            </a:r>
            <a:endParaRPr lang="id-ID" sz="7200" i="1" dirty="0">
              <a:latin typeface="Bahnschrift SemiBold" panose="020B0502040204020203" pitchFamily="34" charset="0"/>
            </a:endParaRPr>
          </a:p>
        </p:txBody>
      </p:sp>
      <p:pic>
        <p:nvPicPr>
          <p:cNvPr id="2052" name="Picture 4" descr="http://media.sabda.org/ilustrasi/dsmedia/kitab/17_ester/17_Est_02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" y="1687132"/>
            <a:ext cx="6709893" cy="492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23741" y="1918930"/>
            <a:ext cx="11668259" cy="17236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7200" i="1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2: 21-23</a:t>
            </a:r>
            <a:endParaRPr lang="id-ID" sz="7200" i="1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3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-36512"/>
            <a:ext cx="11977353" cy="1723644"/>
          </a:xfrm>
        </p:spPr>
        <p:txBody>
          <a:bodyPr>
            <a:normAutofit fontScale="90000"/>
          </a:bodyPr>
          <a:lstStyle/>
          <a:p>
            <a:r>
              <a:rPr lang="id-ID" sz="6000" i="1" dirty="0" smtClean="0">
                <a:latin typeface="Arial Black" panose="020B0A04020102020204" pitchFamily="34" charset="0"/>
              </a:rPr>
              <a:t>1. PEKA AKAN </a:t>
            </a:r>
            <a:br>
              <a:rPr lang="id-ID" sz="6000" i="1" dirty="0" smtClean="0">
                <a:latin typeface="Arial Black" panose="020B0A04020102020204" pitchFamily="34" charset="0"/>
              </a:rPr>
            </a:br>
            <a:r>
              <a:rPr lang="id-ID" sz="6000" i="1" dirty="0" smtClean="0">
                <a:latin typeface="Arial Black" panose="020B0A04020102020204" pitchFamily="34" charset="0"/>
              </a:rPr>
              <a:t>TUNTUNAN TUHAN</a:t>
            </a:r>
            <a:endParaRPr lang="id-ID" sz="6000" i="1" dirty="0">
              <a:latin typeface="Arial Black" panose="020B0A04020102020204" pitchFamily="34" charset="0"/>
            </a:endParaRPr>
          </a:p>
        </p:txBody>
      </p:sp>
      <p:pic>
        <p:nvPicPr>
          <p:cNvPr id="3074" name="Picture 2" descr="Hasil gambar untuk JEJAK JEJAK KA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5" y="1906072"/>
            <a:ext cx="8382976" cy="461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0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2962141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ORANG YANG TERTEKAN </a:t>
            </a:r>
            <a:br>
              <a:rPr lang="id-ID" sz="4800" b="1" dirty="0" smtClean="0"/>
            </a:br>
            <a:r>
              <a:rPr lang="id-ID" sz="4800" b="1" dirty="0" smtClean="0"/>
              <a:t>DAN MENEKAN, </a:t>
            </a:r>
            <a:br>
              <a:rPr lang="id-ID" sz="4800" b="1" dirty="0" smtClean="0"/>
            </a:br>
            <a:r>
              <a:rPr lang="id-ID" sz="4800" b="1" dirty="0" smtClean="0"/>
              <a:t>AKAN MENJADI ORANG </a:t>
            </a:r>
            <a:br>
              <a:rPr lang="id-ID" sz="4800" b="1" dirty="0" smtClean="0"/>
            </a:br>
            <a:r>
              <a:rPr lang="id-ID" sz="4800" b="1" dirty="0" smtClean="0"/>
              <a:t>YANG MURKA/ GUSAR</a:t>
            </a:r>
            <a:endParaRPr lang="id-ID" sz="4800" b="1" dirty="0"/>
          </a:p>
        </p:txBody>
      </p:sp>
      <p:pic>
        <p:nvPicPr>
          <p:cNvPr id="4098" name="Picture 2" descr="Hasil gambar untuk MUR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1314" y="2962140"/>
            <a:ext cx="7419863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194698"/>
            <a:ext cx="476518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BIGTAN; BERADA PADA PEMERASAN ANGGUR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8630" y="4397740"/>
            <a:ext cx="47651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TERESH;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KEKERASAN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575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sz="5400" b="1" dirty="0" smtClean="0"/>
              <a:t>ORANG YANG MENJADI MURKA/ GUSAR</a:t>
            </a:r>
            <a:endParaRPr lang="id-ID" sz="5400" b="1" dirty="0"/>
          </a:p>
        </p:txBody>
      </p:sp>
      <p:pic>
        <p:nvPicPr>
          <p:cNvPr id="4098" name="Picture 2" descr="Hasil gambar untuk MUR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6396" y="685800"/>
            <a:ext cx="6910034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9854" y="3401443"/>
            <a:ext cx="476518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GAGAL MENJADI PENJAGA KOTA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26817" y="3248888"/>
            <a:ext cx="476518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JUSTRU MAU MENJADI PEMBUNUH RAJA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878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93614"/>
            <a:ext cx="12192000" cy="1932566"/>
          </a:xfrm>
        </p:spPr>
        <p:txBody>
          <a:bodyPr>
            <a:normAutofit/>
          </a:bodyPr>
          <a:lstStyle/>
          <a:p>
            <a:r>
              <a:rPr lang="id-ID" sz="4800" i="1" dirty="0" smtClean="0">
                <a:latin typeface="Bahnschrift SemiBold" panose="020B0502040204020203" pitchFamily="34" charset="0"/>
              </a:rPr>
              <a:t>MORDEKAI </a:t>
            </a:r>
            <a:br>
              <a:rPr lang="id-ID" sz="4800" i="1" dirty="0" smtClean="0">
                <a:latin typeface="Bahnschrift SemiBold" panose="020B0502040204020203" pitchFamily="34" charset="0"/>
              </a:rPr>
            </a:br>
            <a:r>
              <a:rPr lang="id-ID" sz="4800" i="1" dirty="0" smtClean="0">
                <a:latin typeface="Bahnschrift SemiBold" panose="020B0502040204020203" pitchFamily="34" charset="0"/>
              </a:rPr>
              <a:t>MENGUNGKAPKAN KEBENARAN</a:t>
            </a:r>
            <a:endParaRPr lang="id-ID" sz="4800" i="1" dirty="0">
              <a:latin typeface="Bahnschrift SemiBold" panose="020B0502040204020203" pitchFamily="34" charset="0"/>
            </a:endParaRPr>
          </a:p>
        </p:txBody>
      </p:sp>
      <p:pic>
        <p:nvPicPr>
          <p:cNvPr id="2052" name="Picture 4" descr="http://media.sabda.org/ilustrasi/dsmedia/kitab/17_ester/17_Est_02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09893" cy="492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709893" y="249893"/>
            <a:ext cx="528926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SEGERA TAHU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KETIKA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ADA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KETIDAKBERESAN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1854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4800" b="1" dirty="0" smtClean="0"/>
              <a:t>ROH KUDUS ADALAH ROH KEBENARAN</a:t>
            </a:r>
            <a:endParaRPr lang="id-ID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665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7200" dirty="0" smtClean="0">
                <a:latin typeface="Tw Cen MT Condensed Extra Bold" panose="020B0803020202020204" pitchFamily="34" charset="0"/>
              </a:rPr>
              <a:t>I YOHANES 5:6</a:t>
            </a:r>
          </a:p>
          <a:p>
            <a:pPr marL="0" indent="0" algn="ctr">
              <a:buNone/>
            </a:pPr>
            <a:r>
              <a:rPr lang="id-ID" sz="7200" dirty="0" smtClean="0">
                <a:latin typeface="Tw Cen MT Condensed Extra Bold" panose="020B0803020202020204" pitchFamily="34" charset="0"/>
              </a:rPr>
              <a:t>Karena Roh adalah kebenaran</a:t>
            </a:r>
            <a:endParaRPr lang="id-ID" sz="7200" dirty="0">
              <a:latin typeface="Tw Cen MT Condensed Extra Bold" panose="020B08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18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5455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8000" dirty="0" smtClean="0"/>
              <a:t>PEKA AKAN ROH KUDUS</a:t>
            </a:r>
            <a:endParaRPr lang="id-ID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67292"/>
            <a:ext cx="12192000" cy="489070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400" dirty="0" smtClean="0"/>
              <a:t>MORDEKHAI MENGUNGKAPKAN KEBENARAN</a:t>
            </a:r>
          </a:p>
          <a:p>
            <a:pPr marL="0" indent="0" algn="ctr">
              <a:buNone/>
            </a:pPr>
            <a:r>
              <a:rPr lang="id-ID" sz="4400" dirty="0" smtClean="0"/>
              <a:t>SAAT PEKA ADA YANG MEMBAHAYAKAN RAJA</a:t>
            </a:r>
          </a:p>
          <a:p>
            <a:pPr marL="0" indent="0" algn="ctr">
              <a:buNone/>
            </a:pPr>
            <a:r>
              <a:rPr lang="id-ID" sz="4400" dirty="0" smtClean="0"/>
              <a:t>KEPEKAAN INI </a:t>
            </a:r>
          </a:p>
          <a:p>
            <a:pPr marL="0" indent="0" algn="ctr">
              <a:buNone/>
            </a:pPr>
            <a:r>
              <a:rPr lang="id-ID" sz="4400" dirty="0" smtClean="0"/>
              <a:t>MENYELAMATKAN RAJA, KOTA, BANGSA.</a:t>
            </a:r>
          </a:p>
          <a:p>
            <a:pPr marL="0" indent="0" algn="ctr">
              <a:buNone/>
            </a:pPr>
            <a:r>
              <a:rPr lang="id-ID" sz="4400" dirty="0" smtClean="0"/>
              <a:t>AMSAL 16:32</a:t>
            </a:r>
          </a:p>
          <a:p>
            <a:pPr marL="0" indent="0" algn="ctr">
              <a:buNone/>
            </a:pPr>
            <a:r>
              <a:rPr lang="id-ID" sz="4400" dirty="0" smtClean="0"/>
              <a:t>I YOHANES 4:1, 5-6 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136783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6975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r>
              <a:rPr lang="id-ID" b="1" dirty="0" smtClean="0"/>
              <a:t>CONTOH LAIN;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974"/>
            <a:ext cx="12192000" cy="6111025"/>
          </a:xfrm>
          <a:solidFill>
            <a:schemeClr val="bg1">
              <a:lumMod val="65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id-ID" sz="4000" b="1" dirty="0" smtClean="0"/>
          </a:p>
          <a:p>
            <a:pPr marL="0" indent="0" algn="ctr">
              <a:buNone/>
            </a:pPr>
            <a:r>
              <a:rPr lang="id-ID" sz="4000" b="1" dirty="0" smtClean="0"/>
              <a:t>YOSUA PEKA AKAN TUHAN, SAAT MENGUNGKAP </a:t>
            </a:r>
          </a:p>
          <a:p>
            <a:pPr marL="0" indent="0" algn="ctr">
              <a:buNone/>
            </a:pPr>
            <a:r>
              <a:rPr lang="id-ID" sz="4000" b="1" dirty="0" smtClean="0"/>
              <a:t>SUKU, KAUM, KELUARGA, DAN PRIBADI </a:t>
            </a:r>
          </a:p>
          <a:p>
            <a:pPr marL="0" indent="0" algn="ctr">
              <a:buNone/>
            </a:pPr>
            <a:r>
              <a:rPr lang="id-ID" sz="4000" b="1" dirty="0" smtClean="0"/>
              <a:t>YANG MENCURI JARAHAN DI YERIKHO.</a:t>
            </a:r>
          </a:p>
          <a:p>
            <a:pPr marL="0" indent="0" algn="ctr">
              <a:buNone/>
            </a:pPr>
            <a:endParaRPr lang="id-ID" sz="4000" b="1" dirty="0" smtClean="0"/>
          </a:p>
          <a:p>
            <a:pPr marL="0" indent="0" algn="ctr">
              <a:buNone/>
            </a:pPr>
            <a:r>
              <a:rPr lang="id-ID" sz="4000" b="1" dirty="0" smtClean="0"/>
              <a:t>YUSUF PEKA AKAN TUHAN, SAAT MENYINGKAPKAN </a:t>
            </a:r>
          </a:p>
          <a:p>
            <a:pPr marL="0" indent="0" algn="ctr">
              <a:buNone/>
            </a:pPr>
            <a:r>
              <a:rPr lang="id-ID" sz="4000" b="1" dirty="0" smtClean="0"/>
              <a:t>RAHASIA MIMPI RAJA </a:t>
            </a:r>
          </a:p>
          <a:p>
            <a:pPr marL="0" indent="0" algn="ctr">
              <a:buNone/>
            </a:pPr>
            <a:r>
              <a:rPr lang="id-ID" sz="4000" b="1" dirty="0" smtClean="0"/>
              <a:t>TENTANG TAHUN KELIMPAHAN DAN KEKERINGAN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364230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0221"/>
          </a:xfrm>
        </p:spPr>
        <p:txBody>
          <a:bodyPr>
            <a:normAutofit/>
          </a:bodyPr>
          <a:lstStyle/>
          <a:p>
            <a:pPr algn="ctr"/>
            <a:r>
              <a:rPr lang="id-ID" sz="11800" b="1" dirty="0">
                <a:latin typeface="Algerian" panose="04020705040A02060702" pitchFamily="82" charset="0"/>
              </a:rPr>
              <a:t>Ester </a:t>
            </a:r>
            <a:r>
              <a:rPr lang="id-ID" sz="11800" b="1" dirty="0" smtClean="0">
                <a:latin typeface="Algerian" panose="04020705040A02060702" pitchFamily="82" charset="0"/>
              </a:rPr>
              <a:t/>
            </a:r>
            <a:br>
              <a:rPr lang="id-ID" sz="11800" b="1" dirty="0" smtClean="0">
                <a:latin typeface="Algerian" panose="04020705040A02060702" pitchFamily="82" charset="0"/>
              </a:rPr>
            </a:br>
            <a:r>
              <a:rPr lang="id-ID" sz="11800" b="1" dirty="0" smtClean="0">
                <a:latin typeface="Algerian" panose="04020705040A02060702" pitchFamily="82" charset="0"/>
              </a:rPr>
              <a:t>4</a:t>
            </a:r>
            <a:r>
              <a:rPr lang="id-ID" sz="11800" b="1" dirty="0">
                <a:latin typeface="Algerian" panose="04020705040A02060702" pitchFamily="82" charset="0"/>
              </a:rPr>
              <a:t>: 8, 13-14</a:t>
            </a:r>
            <a:r>
              <a:rPr lang="id-ID" sz="4800" dirty="0">
                <a:latin typeface="Algerian" panose="04020705040A02060702" pitchFamily="82" charset="0"/>
              </a:rPr>
              <a:t/>
            </a:r>
            <a:br>
              <a:rPr lang="id-ID" sz="4800" dirty="0">
                <a:latin typeface="Algerian" panose="04020705040A02060702" pitchFamily="82" charset="0"/>
              </a:rPr>
            </a:br>
            <a:endParaRPr lang="id-ID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997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b="1" dirty="0" smtClean="0"/>
              <a:t>2. KELUAR DARI ZONA NYAMAN/ COMFORT ZONE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743" y="1162965"/>
            <a:ext cx="2920374" cy="5456775"/>
          </a:xfrm>
          <a:solidFill>
            <a:srgbClr val="92D050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d-ID" sz="4400" b="1" dirty="0"/>
              <a:t>"Jangan </a:t>
            </a:r>
            <a:endParaRPr lang="id-ID" sz="4400" b="1" dirty="0" smtClean="0"/>
          </a:p>
          <a:p>
            <a:pPr marL="0" indent="0" algn="ctr">
              <a:buNone/>
            </a:pPr>
            <a:r>
              <a:rPr lang="id-ID" sz="4400" b="1" dirty="0" smtClean="0"/>
              <a:t>kira</a:t>
            </a:r>
            <a:r>
              <a:rPr lang="id-ID" sz="4400" b="1" dirty="0"/>
              <a:t>, </a:t>
            </a:r>
            <a:endParaRPr lang="id-ID" sz="4400" b="1" dirty="0" smtClean="0"/>
          </a:p>
          <a:p>
            <a:pPr marL="0" indent="0" algn="ctr">
              <a:buNone/>
            </a:pPr>
            <a:r>
              <a:rPr lang="id-ID" sz="4400" b="1" dirty="0" smtClean="0"/>
              <a:t>karena </a:t>
            </a:r>
          </a:p>
          <a:p>
            <a:pPr marL="0" indent="0" algn="ctr">
              <a:buNone/>
            </a:pPr>
            <a:r>
              <a:rPr lang="id-ID" sz="4400" b="1" dirty="0" smtClean="0"/>
              <a:t>engkau </a:t>
            </a:r>
          </a:p>
          <a:p>
            <a:pPr marL="0" indent="0" algn="ctr">
              <a:buNone/>
            </a:pPr>
            <a:r>
              <a:rPr lang="id-ID" sz="4400" b="1" dirty="0" smtClean="0"/>
              <a:t>di </a:t>
            </a:r>
          </a:p>
          <a:p>
            <a:pPr marL="0" indent="0" algn="ctr">
              <a:buNone/>
            </a:pPr>
            <a:r>
              <a:rPr lang="id-ID" sz="4400" b="1" dirty="0" smtClean="0"/>
              <a:t>dalam </a:t>
            </a:r>
          </a:p>
          <a:p>
            <a:pPr marL="0" indent="0" algn="ctr">
              <a:buNone/>
            </a:pPr>
            <a:r>
              <a:rPr lang="id-ID" sz="4400" b="1" dirty="0" smtClean="0"/>
              <a:t>istana </a:t>
            </a:r>
          </a:p>
          <a:p>
            <a:pPr marL="0" indent="0" algn="ctr">
              <a:buNone/>
            </a:pPr>
            <a:r>
              <a:rPr lang="id-ID" sz="4400" b="1" dirty="0" smtClean="0"/>
              <a:t>raja</a:t>
            </a:r>
            <a:endParaRPr lang="id-ID" sz="4400" b="1" dirty="0"/>
          </a:p>
          <a:p>
            <a:pPr algn="ctr"/>
            <a:endParaRPr lang="id-ID" b="1" dirty="0"/>
          </a:p>
        </p:txBody>
      </p:sp>
      <p:pic>
        <p:nvPicPr>
          <p:cNvPr id="5122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087" y="1162966"/>
            <a:ext cx="7617943" cy="522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643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id-ID" sz="4400" b="1" dirty="0" smtClean="0">
                <a:latin typeface="Bahnschrift SemiLight" panose="020B0502040204020203" pitchFamily="34" charset="0"/>
              </a:rPr>
              <a:t>ESTER MEMBERI RESPON YANG TEPAT</a:t>
            </a:r>
            <a:endParaRPr lang="id-ID" sz="4400" b="1" dirty="0">
              <a:latin typeface="Bahnschrift SemiLight" panose="020B0502040204020203" pitchFamily="34" charset="0"/>
            </a:endParaRPr>
          </a:p>
        </p:txBody>
      </p:sp>
      <p:pic>
        <p:nvPicPr>
          <p:cNvPr id="8194" name="Picture 2" descr="Hasil gambar untuk ESTER BERPUA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11" y="1325563"/>
            <a:ext cx="5150879" cy="512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54179" y="2203999"/>
            <a:ext cx="507703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BERPUASA</a:t>
            </a:r>
          </a:p>
          <a:p>
            <a:pPr algn="ctr"/>
            <a:endParaRPr lang="id-ID" sz="5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BERANI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MENINGGALKAN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RASA NYAMAN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869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r"/>
            <a:r>
              <a:rPr lang="id-ID" b="1" dirty="0" smtClean="0">
                <a:solidFill>
                  <a:schemeClr val="bg1"/>
                </a:solidFill>
              </a:rPr>
              <a:t>CONTOH LAIN;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MENGUNGKAPKAN KEBENARAN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UNTUK MENYAMPAIKAN FIRMAN TUHAN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Hasil gambar untuk YUN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4" y="1825625"/>
            <a:ext cx="6351982" cy="485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45166" y="3651250"/>
            <a:ext cx="5646833" cy="3046988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YUNUS 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HARUS MAU</a:t>
            </a:r>
          </a:p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MENINGGALKAN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ZONA NYAMAN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8818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2885"/>
          </a:xfrm>
        </p:spPr>
        <p:txBody>
          <a:bodyPr/>
          <a:lstStyle/>
          <a:p>
            <a:r>
              <a:rPr lang="id-ID" dirty="0"/>
              <a:t>3</a:t>
            </a:r>
            <a:r>
              <a:rPr lang="id-ID" dirty="0" smtClean="0"/>
              <a:t>. </a:t>
            </a:r>
            <a:r>
              <a:rPr lang="id-ID" b="1" dirty="0" smtClean="0"/>
              <a:t>KELUAR DARI AREA AMAN/ SAFE AREA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162965"/>
            <a:ext cx="3307813" cy="555980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id-ID" sz="4400" b="1" dirty="0" smtClean="0"/>
              <a:t>JANGAN KIRA </a:t>
            </a:r>
          </a:p>
          <a:p>
            <a:pPr marL="0" indent="0" algn="ctr">
              <a:buNone/>
            </a:pPr>
            <a:r>
              <a:rPr lang="id-ID" sz="4400" b="1" dirty="0" smtClean="0"/>
              <a:t>HANYA ENGKAU YANG AKAN TERLUPUT DARI ANTARA SEMUA ORANG YAHUDI.</a:t>
            </a:r>
            <a:r>
              <a:rPr lang="id-ID" sz="4400" dirty="0" smtClean="0"/>
              <a:t> </a:t>
            </a:r>
          </a:p>
          <a:p>
            <a:pPr algn="ctr"/>
            <a:endParaRPr lang="id-ID" dirty="0"/>
          </a:p>
        </p:txBody>
      </p:sp>
      <p:pic>
        <p:nvPicPr>
          <p:cNvPr id="10242" name="Picture 2" descr="Hasil gambar untuk NAIK GENTENG KARENA BANJ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25" y="1058326"/>
            <a:ext cx="8307150" cy="467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262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4851"/>
            <a:ext cx="12192000" cy="1325563"/>
          </a:xfrm>
        </p:spPr>
        <p:txBody>
          <a:bodyPr/>
          <a:lstStyle/>
          <a:p>
            <a:pPr algn="ctr"/>
            <a:r>
              <a:rPr lang="id-ID" dirty="0" smtClean="0">
                <a:latin typeface="Bahnschrift SemiLight" panose="020B0502040204020203" pitchFamily="34" charset="0"/>
              </a:rPr>
              <a:t>ESTER MEMBERI RESPON YANG TEPAT</a:t>
            </a:r>
            <a:endParaRPr lang="id-ID" dirty="0">
              <a:latin typeface="Bahnschrift SemiLight" panose="020B0502040204020203" pitchFamily="34" charset="0"/>
            </a:endParaRPr>
          </a:p>
        </p:txBody>
      </p:sp>
      <p:pic>
        <p:nvPicPr>
          <p:cNvPr id="11268" name="Picture 4" descr="Hasil gambar untuk TONGKAT RAJ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47" y="1325562"/>
            <a:ext cx="5468367" cy="546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615187" y="1486265"/>
            <a:ext cx="50770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BERANI MATI</a:t>
            </a:r>
          </a:p>
          <a:p>
            <a:pPr algn="ctr"/>
            <a:endParaRPr lang="id-ID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MENINGGALKAN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RASA AMAN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2916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r"/>
            <a:r>
              <a:rPr lang="id-ID" b="1" dirty="0" smtClean="0">
                <a:solidFill>
                  <a:schemeClr val="bg1"/>
                </a:solidFill>
              </a:rPr>
              <a:t>CONTOH LAIN;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MENGUNGKAPKAN KEBENARAN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UNTUK MENEGUR DENGAN KERAS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Hasil gambar untuk STEFANUS DIRAJAM BAT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74040"/>
            <a:ext cx="6722772" cy="378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22773" y="3074040"/>
            <a:ext cx="5469228" cy="3785652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STEFANUS </a:t>
            </a:r>
          </a:p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HARUS BERANI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MENINGGALKAN</a:t>
            </a:r>
          </a:p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TITIK AMAN</a:t>
            </a:r>
          </a:p>
          <a:p>
            <a:pPr algn="ctr"/>
            <a:r>
              <a:rPr lang="id-ID" sz="4800" b="1" dirty="0" smtClean="0">
                <a:solidFill>
                  <a:schemeClr val="bg1"/>
                </a:solidFill>
              </a:rPr>
              <a:t>KIS 7: 51-53. 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893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4</a:t>
            </a:r>
            <a:r>
              <a:rPr lang="id-ID" b="1" dirty="0" smtClean="0">
                <a:solidFill>
                  <a:schemeClr val="bg1"/>
                </a:solidFill>
              </a:rPr>
              <a:t>. MENANGKAP MOMENTUM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742" y="1325562"/>
            <a:ext cx="4944415" cy="52941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4000" dirty="0">
                <a:solidFill>
                  <a:schemeClr val="bg1"/>
                </a:solidFill>
              </a:rPr>
              <a:t>Sebab sekalipun engkau </a:t>
            </a:r>
            <a:r>
              <a:rPr lang="id-ID" sz="4000" b="1" dirty="0">
                <a:solidFill>
                  <a:schemeClr val="bg1"/>
                </a:solidFill>
              </a:rPr>
              <a:t>pada saat ini </a:t>
            </a:r>
            <a:r>
              <a:rPr lang="id-ID" sz="4000" b="1" dirty="0" smtClean="0">
                <a:solidFill>
                  <a:schemeClr val="bg1"/>
                </a:solidFill>
              </a:rPr>
              <a:t>..</a:t>
            </a:r>
          </a:p>
          <a:p>
            <a:pPr marL="0" indent="0" algn="ctr">
              <a:buNone/>
            </a:pPr>
            <a:endParaRPr lang="id-ID" sz="4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d-ID" sz="4000" dirty="0">
                <a:solidFill>
                  <a:schemeClr val="bg1"/>
                </a:solidFill>
              </a:rPr>
              <a:t>Siapa tahu, mungkin justru untuk </a:t>
            </a:r>
            <a:r>
              <a:rPr lang="id-ID" sz="4000" b="1" dirty="0">
                <a:solidFill>
                  <a:schemeClr val="bg1"/>
                </a:solidFill>
              </a:rPr>
              <a:t>saat yang seperti ini</a:t>
            </a:r>
            <a:r>
              <a:rPr lang="id-ID" sz="4000" b="1" baseline="30000" dirty="0">
                <a:solidFill>
                  <a:schemeClr val="bg1"/>
                </a:solidFill>
              </a:rPr>
              <a:t> </a:t>
            </a:r>
            <a:endParaRPr lang="id-ID" sz="4000" dirty="0">
              <a:solidFill>
                <a:schemeClr val="bg1"/>
              </a:solidFill>
            </a:endParaRPr>
          </a:p>
        </p:txBody>
      </p:sp>
      <p:pic>
        <p:nvPicPr>
          <p:cNvPr id="13314" name="Picture 2" descr="Hasil gambar untuk JAM KU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220" y="1325562"/>
            <a:ext cx="6191645" cy="412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7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230"/>
            <a:ext cx="9107935" cy="2108003"/>
          </a:xfrm>
        </p:spPr>
        <p:txBody>
          <a:bodyPr/>
          <a:lstStyle/>
          <a:p>
            <a:pPr algn="ctr"/>
            <a:r>
              <a:rPr lang="id-ID" dirty="0" smtClean="0">
                <a:latin typeface="Bahnschrift SemiLight" panose="020B0502040204020203" pitchFamily="34" charset="0"/>
              </a:rPr>
              <a:t>ESTER MEMBERI </a:t>
            </a:r>
            <a:br>
              <a:rPr lang="id-ID" dirty="0" smtClean="0">
                <a:latin typeface="Bahnschrift SemiLight" panose="020B0502040204020203" pitchFamily="34" charset="0"/>
              </a:rPr>
            </a:br>
            <a:r>
              <a:rPr lang="id-ID" dirty="0" smtClean="0">
                <a:latin typeface="Bahnschrift SemiLight" panose="020B0502040204020203" pitchFamily="34" charset="0"/>
              </a:rPr>
              <a:t>RESPON YANG TEPAT</a:t>
            </a:r>
            <a:endParaRPr lang="id-ID" dirty="0">
              <a:latin typeface="Bahnschrift SemiLight" panose="020B0502040204020203" pitchFamily="34" charset="0"/>
            </a:endParaRPr>
          </a:p>
        </p:txBody>
      </p:sp>
      <p:pic>
        <p:nvPicPr>
          <p:cNvPr id="14338" name="Picture 2" descr="At the royal feast, Queen Esther tells King Ahasuerus of Hamanâs plot against the Israeli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14" y="2511380"/>
            <a:ext cx="7997780" cy="399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93994" y="0"/>
            <a:ext cx="3898006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TIDAK </a:t>
            </a: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TERBURU-BURU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TIDAK MENUNDA-NUNDA</a:t>
            </a:r>
          </a:p>
          <a:p>
            <a:pPr algn="ctr"/>
            <a:endParaRPr lang="id-ID" sz="44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MENUNGGU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SAAT 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YANG TEPAT</a:t>
            </a:r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9676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40834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r"/>
            <a:r>
              <a:rPr lang="id-ID" b="1" dirty="0" smtClean="0"/>
              <a:t>CONTOH LAIN;</a:t>
            </a:r>
            <a:br>
              <a:rPr lang="id-ID" b="1" dirty="0" smtClean="0"/>
            </a:br>
            <a:r>
              <a:rPr lang="id-ID" b="1" dirty="0" smtClean="0"/>
              <a:t>MENGUNGKAPKAN KEBENARAN </a:t>
            </a:r>
            <a:br>
              <a:rPr lang="id-ID" b="1" dirty="0" smtClean="0"/>
            </a:br>
            <a:r>
              <a:rPr lang="id-ID" b="1" dirty="0" smtClean="0"/>
              <a:t>UNTUK MENYADARKAN SESEORANG DARI CARA BERPIKIR YANG SALAH</a:t>
            </a:r>
            <a:endParaRPr lang="id-ID" b="1" dirty="0"/>
          </a:p>
        </p:txBody>
      </p:sp>
      <p:sp>
        <p:nvSpPr>
          <p:cNvPr id="4" name="Rectangle 3"/>
          <p:cNvSpPr/>
          <p:nvPr/>
        </p:nvSpPr>
        <p:spPr>
          <a:xfrm>
            <a:off x="6722773" y="2417217"/>
            <a:ext cx="5469228" cy="4524315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DAUD MENGUNGKAPKAN PADA WAKTU YANG PAS</a:t>
            </a:r>
          </a:p>
          <a:p>
            <a:pPr algn="ctr"/>
            <a:r>
              <a:rPr lang="id-ID" sz="4800" dirty="0"/>
              <a:t>I Sam 24: 9-16, </a:t>
            </a:r>
            <a:endParaRPr lang="id-ID" sz="4800" dirty="0" smtClean="0"/>
          </a:p>
          <a:p>
            <a:pPr algn="ctr"/>
            <a:r>
              <a:rPr lang="id-ID" sz="4800" dirty="0" smtClean="0"/>
              <a:t>I </a:t>
            </a:r>
            <a:r>
              <a:rPr lang="id-ID" sz="4800" dirty="0"/>
              <a:t>Sam 26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5362" name="Picture 2" descr="Hasil gambar untuk DAVID AND S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0" y="1738648"/>
            <a:ext cx="6490953" cy="497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612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8125"/>
          </a:xfrm>
        </p:spPr>
        <p:txBody>
          <a:bodyPr/>
          <a:lstStyle/>
          <a:p>
            <a:pPr algn="ctr"/>
            <a:r>
              <a:rPr lang="id-ID" b="1" dirty="0" smtClean="0"/>
              <a:t>5. MENGGUNAKAN LOGIKA</a:t>
            </a:r>
            <a:endParaRPr lang="id-ID" b="1" dirty="0"/>
          </a:p>
        </p:txBody>
      </p:sp>
      <p:pic>
        <p:nvPicPr>
          <p:cNvPr id="16386" name="Picture 2" descr="Hasil gambar untuk QUEEN ES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48125"/>
            <a:ext cx="12192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71990"/>
            <a:ext cx="12192000" cy="3747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4800" b="1" dirty="0">
                <a:solidFill>
                  <a:srgbClr val="FFFF00"/>
                </a:solidFill>
              </a:rPr>
              <a:t>Siapa tahu, </a:t>
            </a:r>
            <a:endParaRPr lang="id-ID" sz="4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id-ID" sz="4800" b="1" dirty="0" smtClean="0">
                <a:solidFill>
                  <a:srgbClr val="FFFF00"/>
                </a:solidFill>
              </a:rPr>
              <a:t>mungkin </a:t>
            </a:r>
            <a:r>
              <a:rPr lang="id-ID" sz="4800" b="1" dirty="0">
                <a:solidFill>
                  <a:srgbClr val="FFFF00"/>
                </a:solidFill>
              </a:rPr>
              <a:t>justru </a:t>
            </a:r>
            <a:endParaRPr lang="id-ID" sz="4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id-ID" sz="4800" b="1" dirty="0" smtClean="0">
                <a:solidFill>
                  <a:srgbClr val="FFFF00"/>
                </a:solidFill>
              </a:rPr>
              <a:t>untuk </a:t>
            </a:r>
            <a:r>
              <a:rPr lang="id-ID" sz="4800" b="1" dirty="0">
                <a:solidFill>
                  <a:srgbClr val="FFFF00"/>
                </a:solidFill>
              </a:rPr>
              <a:t>saat yang seperti ini</a:t>
            </a:r>
            <a:r>
              <a:rPr lang="id-ID" sz="4800" b="1" baseline="30000" dirty="0">
                <a:solidFill>
                  <a:srgbClr val="FFFF00"/>
                </a:solidFill>
              </a:rPr>
              <a:t> </a:t>
            </a:r>
            <a:endParaRPr lang="id-ID" sz="4800" b="1" baseline="30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id-ID" sz="4800" b="1" dirty="0" smtClean="0">
                <a:solidFill>
                  <a:srgbClr val="FFFF00"/>
                </a:solidFill>
              </a:rPr>
              <a:t>engkau </a:t>
            </a:r>
            <a:r>
              <a:rPr lang="id-ID" sz="4800" b="1" dirty="0">
                <a:solidFill>
                  <a:srgbClr val="FFFF00"/>
                </a:solidFill>
              </a:rPr>
              <a:t>beroleh kedudukan </a:t>
            </a:r>
            <a:endParaRPr lang="id-ID" sz="4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id-ID" sz="4800" b="1" dirty="0" smtClean="0">
                <a:solidFill>
                  <a:srgbClr val="FFFF00"/>
                </a:solidFill>
              </a:rPr>
              <a:t>sebagai </a:t>
            </a:r>
            <a:r>
              <a:rPr lang="id-ID" sz="4800" b="1" dirty="0">
                <a:solidFill>
                  <a:srgbClr val="FFFF00"/>
                </a:solidFill>
              </a:rPr>
              <a:t>ratu."</a:t>
            </a:r>
          </a:p>
        </p:txBody>
      </p:sp>
    </p:spTree>
    <p:extLst>
      <p:ext uri="{BB962C8B-B14F-4D97-AF65-F5344CB8AC3E}">
        <p14:creationId xmlns:p14="http://schemas.microsoft.com/office/powerpoint/2010/main" val="3658589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230"/>
            <a:ext cx="9107935" cy="1325563"/>
          </a:xfrm>
        </p:spPr>
        <p:txBody>
          <a:bodyPr/>
          <a:lstStyle/>
          <a:p>
            <a:pPr algn="ctr"/>
            <a:r>
              <a:rPr lang="id-ID" dirty="0" smtClean="0">
                <a:latin typeface="Bahnschrift SemiLight" panose="020B0502040204020203" pitchFamily="34" charset="0"/>
              </a:rPr>
              <a:t>ESTER MEMBERI </a:t>
            </a:r>
            <a:br>
              <a:rPr lang="id-ID" dirty="0" smtClean="0">
                <a:latin typeface="Bahnschrift SemiLight" panose="020B0502040204020203" pitchFamily="34" charset="0"/>
              </a:rPr>
            </a:br>
            <a:r>
              <a:rPr lang="id-ID" dirty="0" smtClean="0">
                <a:latin typeface="Bahnschrift SemiLight" panose="020B0502040204020203" pitchFamily="34" charset="0"/>
              </a:rPr>
              <a:t>RESPON YANG TEPAT</a:t>
            </a:r>
            <a:endParaRPr lang="id-ID" dirty="0">
              <a:latin typeface="Bahnschrift SemiLight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93994" y="1422959"/>
            <a:ext cx="389800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MENGGUNAKAN PAKAIAN RATU</a:t>
            </a:r>
          </a:p>
          <a:p>
            <a:pPr algn="ctr"/>
            <a:endParaRPr lang="id-ID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MENGIKUTI PROTOKOLER ISTANA</a:t>
            </a:r>
          </a:p>
          <a:p>
            <a:pPr algn="ctr"/>
            <a:endParaRPr lang="id-ID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ESTER 5:1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7410" name="Picture 2" descr="Hasil gambar untuk QUEEN ESTHE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2" y="1422959"/>
            <a:ext cx="8248661" cy="528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6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40834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r"/>
            <a:r>
              <a:rPr lang="id-ID" b="1" dirty="0" smtClean="0"/>
              <a:t>CONTOH LAIN;</a:t>
            </a:r>
            <a:br>
              <a:rPr lang="id-ID" b="1" dirty="0" smtClean="0"/>
            </a:br>
            <a:r>
              <a:rPr lang="id-ID" b="1" dirty="0" smtClean="0"/>
              <a:t>MENGUNGKAPKAN KEBENARAN </a:t>
            </a:r>
            <a:br>
              <a:rPr lang="id-ID" b="1" dirty="0" smtClean="0"/>
            </a:br>
            <a:r>
              <a:rPr lang="id-ID" b="1" dirty="0" smtClean="0"/>
              <a:t>UNTUK MENYADARKAN SESEORANG DARI SIKAP/ EMOSINYA YANG SALAH</a:t>
            </a:r>
            <a:endParaRPr lang="id-ID" b="1" dirty="0"/>
          </a:p>
        </p:txBody>
      </p:sp>
      <p:sp>
        <p:nvSpPr>
          <p:cNvPr id="4" name="Rectangle 3"/>
          <p:cNvSpPr/>
          <p:nvPr/>
        </p:nvSpPr>
        <p:spPr>
          <a:xfrm>
            <a:off x="6722773" y="2417217"/>
            <a:ext cx="5469228" cy="3046988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PEGAWAI NAAMAN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II RAJ 5:10-14</a:t>
            </a:r>
          </a:p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RASUL PETRUS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KIS 2:15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8434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5921"/>
            <a:ext cx="6722773" cy="504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380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8125"/>
          </a:xfrm>
        </p:spPr>
        <p:txBody>
          <a:bodyPr/>
          <a:lstStyle/>
          <a:p>
            <a:pPr algn="ctr"/>
            <a:r>
              <a:rPr lang="id-ID" b="1" dirty="0"/>
              <a:t>6</a:t>
            </a:r>
            <a:r>
              <a:rPr lang="id-ID" b="1" dirty="0" smtClean="0"/>
              <a:t>. MENGGUNAKAN HUBUNGAN/ POSISI STRATEGIS</a:t>
            </a:r>
            <a:endParaRPr lang="id-ID" b="1" dirty="0"/>
          </a:p>
        </p:txBody>
      </p:sp>
      <p:pic>
        <p:nvPicPr>
          <p:cNvPr id="16386" name="Picture 2" descr="Hasil gambar untuk QUEEN ES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48125"/>
            <a:ext cx="12192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71990"/>
            <a:ext cx="12192000" cy="374775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d-ID" sz="4800" dirty="0" smtClean="0"/>
          </a:p>
          <a:p>
            <a:pPr marL="0" indent="0">
              <a:buNone/>
            </a:pPr>
            <a:endParaRPr lang="id-ID" sz="4800" dirty="0"/>
          </a:p>
          <a:p>
            <a:pPr marL="0" indent="0">
              <a:buNone/>
            </a:pPr>
            <a:r>
              <a:rPr lang="id-ID" sz="7200" b="1" dirty="0" smtClean="0">
                <a:solidFill>
                  <a:srgbClr val="FFFF00"/>
                </a:solidFill>
              </a:rPr>
              <a:t>sebagai </a:t>
            </a:r>
            <a:r>
              <a:rPr lang="id-ID" sz="7200" b="1" dirty="0">
                <a:solidFill>
                  <a:srgbClr val="FFFF00"/>
                </a:solidFill>
              </a:rPr>
              <a:t>ratu."</a:t>
            </a:r>
          </a:p>
        </p:txBody>
      </p:sp>
    </p:spTree>
    <p:extLst>
      <p:ext uri="{BB962C8B-B14F-4D97-AF65-F5344CB8AC3E}">
        <p14:creationId xmlns:p14="http://schemas.microsoft.com/office/powerpoint/2010/main" val="2853219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dirty="0" smtClean="0"/>
              <a:t>MENGGUNAKAN HUBUNGAN </a:t>
            </a:r>
            <a:br>
              <a:rPr lang="id-ID" dirty="0" smtClean="0"/>
            </a:br>
            <a:r>
              <a:rPr lang="id-ID" dirty="0" smtClean="0"/>
              <a:t>ATAU POSISI STRATEGIS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24884"/>
            <a:ext cx="12192000" cy="5223646"/>
          </a:xfrm>
        </p:spPr>
        <p:txBody>
          <a:bodyPr>
            <a:noAutofit/>
          </a:bodyPr>
          <a:lstStyle/>
          <a:p>
            <a:r>
              <a:rPr lang="id-ID" sz="4000" b="1" dirty="0" smtClean="0"/>
              <a:t>HUBUNGAN DEKAT</a:t>
            </a:r>
          </a:p>
          <a:p>
            <a:r>
              <a:rPr lang="id-ID" sz="4000" b="1" dirty="0" smtClean="0"/>
              <a:t>KOMUNIKASI YANG BAIK</a:t>
            </a:r>
          </a:p>
          <a:p>
            <a:r>
              <a:rPr lang="id-ID" sz="4000" b="1" dirty="0" smtClean="0"/>
              <a:t>INTEGRITAS YANG MELUAS/ TERKENAL BAIK </a:t>
            </a:r>
          </a:p>
          <a:p>
            <a:pPr marL="0" indent="0">
              <a:buNone/>
            </a:pPr>
            <a:r>
              <a:rPr lang="id-ID" sz="4000" b="1" dirty="0" smtClean="0"/>
              <a:t>   ( JADI TIDAK HARUS KENAL LANGSUNG) </a:t>
            </a:r>
          </a:p>
          <a:p>
            <a:r>
              <a:rPr lang="id-ID" sz="4000" b="1" dirty="0" smtClean="0"/>
              <a:t>MOTIVASI YANG MURNI</a:t>
            </a:r>
          </a:p>
          <a:p>
            <a:r>
              <a:rPr lang="id-ID" sz="4000" b="1" dirty="0" smtClean="0"/>
              <a:t>KEPEDULIAN TERHADAP ORANG LAIN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2223556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901557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MENGGUNAKAN HUBUNGAN </a:t>
            </a:r>
            <a:br>
              <a:rPr lang="id-ID" sz="5400" b="1" dirty="0" smtClean="0"/>
            </a:br>
            <a:r>
              <a:rPr lang="id-ID" sz="5400" b="1" dirty="0" smtClean="0"/>
              <a:t>ATAU POSISI STRATEGIS</a:t>
            </a:r>
            <a:endParaRPr lang="id-ID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66682"/>
            <a:ext cx="12192000" cy="459131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d-ID" sz="4000" b="1" dirty="0" smtClean="0"/>
          </a:p>
          <a:p>
            <a:pPr marL="0" indent="0" algn="ctr">
              <a:buNone/>
            </a:pPr>
            <a:r>
              <a:rPr lang="id-ID" sz="4000" b="1" dirty="0" smtClean="0"/>
              <a:t>TIDAK JARANG </a:t>
            </a:r>
          </a:p>
          <a:p>
            <a:pPr marL="0" indent="0" algn="ctr">
              <a:buNone/>
            </a:pPr>
            <a:r>
              <a:rPr lang="id-ID" sz="4000" b="1" dirty="0" smtClean="0"/>
              <a:t>HAL INI MENGHASILKAN CARA-CARA YANG KREATIF</a:t>
            </a:r>
          </a:p>
          <a:p>
            <a:pPr marL="0" indent="0" algn="ctr">
              <a:buNone/>
            </a:pPr>
            <a:r>
              <a:rPr lang="id-ID" sz="4000" b="1" dirty="0" smtClean="0"/>
              <a:t>UNTUK MENGUNGKAPKAN KEBENARAN</a:t>
            </a:r>
          </a:p>
          <a:p>
            <a:pPr marL="0" indent="0" algn="ctr">
              <a:buNone/>
            </a:pPr>
            <a:r>
              <a:rPr lang="id-ID" sz="4000" b="1" dirty="0" smtClean="0"/>
              <a:t>KARENA LAHIR DARI </a:t>
            </a:r>
          </a:p>
          <a:p>
            <a:pPr marL="0" indent="0" algn="ctr">
              <a:buNone/>
            </a:pPr>
            <a:r>
              <a:rPr lang="id-ID" sz="4000" b="1" dirty="0" smtClean="0"/>
              <a:t>KEUNIKAN SEBUAH HUBUNGAN EMOSIONAL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3859535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>
                <a:latin typeface="Bahnschrift SemiLight" panose="020B0502040204020203" pitchFamily="34" charset="0"/>
              </a:rPr>
              <a:t/>
            </a:r>
            <a:br>
              <a:rPr lang="id-ID" dirty="0" smtClean="0">
                <a:latin typeface="Bahnschrift SemiLight" panose="020B0502040204020203" pitchFamily="34" charset="0"/>
              </a:rPr>
            </a:br>
            <a:r>
              <a:rPr lang="id-ID" dirty="0" smtClean="0">
                <a:latin typeface="Bahnschrift SemiLight" panose="020B0502040204020203" pitchFamily="34" charset="0"/>
              </a:rPr>
              <a:t>ESTER MEMBERI  RESPON YANG TEPAT</a:t>
            </a:r>
            <a:endParaRPr lang="id-ID" dirty="0">
              <a:latin typeface="Bahnschrift SemiLight" panose="020B0502040204020203" pitchFamily="34" charset="0"/>
            </a:endParaRPr>
          </a:p>
        </p:txBody>
      </p:sp>
      <p:pic>
        <p:nvPicPr>
          <p:cNvPr id="19458" name="Picture 2" descr="Hasil gambar untuk ESTHER HAMAN AND K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165"/>
            <a:ext cx="9199862" cy="516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99863" y="2659331"/>
            <a:ext cx="2992137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MENGADAKAN </a:t>
            </a:r>
          </a:p>
          <a:p>
            <a:pPr algn="ctr"/>
            <a:r>
              <a:rPr lang="id-ID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JAMUAN </a:t>
            </a:r>
          </a:p>
          <a:p>
            <a:pPr algn="ctr"/>
            <a:r>
              <a:rPr lang="id-ID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MAKAN</a:t>
            </a:r>
          </a:p>
          <a:p>
            <a:pPr algn="ctr"/>
            <a:r>
              <a:rPr lang="id-ID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BAGI RAJA</a:t>
            </a:r>
          </a:p>
          <a:p>
            <a:pPr algn="ctr"/>
            <a:r>
              <a:rPr lang="id-ID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DAN</a:t>
            </a:r>
          </a:p>
          <a:p>
            <a:pPr algn="ctr"/>
            <a:r>
              <a:rPr lang="id-ID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HAMAN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9743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40834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r"/>
            <a:r>
              <a:rPr lang="id-ID" b="1" dirty="0" smtClean="0">
                <a:solidFill>
                  <a:schemeClr val="bg1"/>
                </a:solidFill>
              </a:rPr>
              <a:t>CONTOH LAIN;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MENGUNGKAPKAN KEBENARAN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UNTUK MENGUNGKAP DOSA 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21506" name="Picture 2" descr="Hasil gambar untuk PROPHET NATHAN AND KING DAV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7" y="734095"/>
            <a:ext cx="4586425" cy="593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01555" y="2417217"/>
            <a:ext cx="6190446" cy="4524315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NABI NATAN MENGUNGKAPKAN DOSA DAUD</a:t>
            </a:r>
          </a:p>
          <a:p>
            <a:pPr algn="ctr"/>
            <a:r>
              <a:rPr lang="id-I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DENGAN CARA KREATIF</a:t>
            </a:r>
          </a:p>
          <a:p>
            <a:pPr algn="ctr"/>
            <a:r>
              <a:rPr lang="id-ID" sz="4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II SAM 12:1-4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6607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6858000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KESIMPULAN: 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JANGAN TAKUT MENGUNGKAPKAN KEBENARAN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KEBENARAN TERKADANG BERLAWANAN ARUS</a:t>
            </a:r>
            <a:br>
              <a:rPr lang="id-ID" b="1" dirty="0" smtClean="0"/>
            </a:br>
            <a:r>
              <a:rPr lang="id-ID" b="1" dirty="0" smtClean="0"/>
              <a:t>DENGAN YANG DIANUT</a:t>
            </a:r>
            <a:br>
              <a:rPr lang="id-ID" b="1" dirty="0" smtClean="0"/>
            </a:br>
            <a:r>
              <a:rPr lang="id-ID" b="1" dirty="0" smtClean="0"/>
              <a:t>ORANG BANYAK</a:t>
            </a:r>
            <a:endParaRPr lang="id-ID" b="1" dirty="0"/>
          </a:p>
        </p:txBody>
      </p:sp>
      <p:pic>
        <p:nvPicPr>
          <p:cNvPr id="22530" name="Picture 2" descr="Hasil gambar untuk SELAMA ITU TIDAK DOSA LAKUKAN JULIAN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-1"/>
            <a:ext cx="4876800" cy="68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502546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rlin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Sl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7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8.xml><?xml version="1.0" encoding="utf-8"?>
<a:theme xmlns:a="http://schemas.openxmlformats.org/drawingml/2006/main" name="2_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9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0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ange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375</Words>
  <Application>Microsoft Office PowerPoint</Application>
  <PresentationFormat>Widescreen</PresentationFormat>
  <Paragraphs>133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50" baseType="lpstr">
      <vt:lpstr>Algerian</vt:lpstr>
      <vt:lpstr>Arial</vt:lpstr>
      <vt:lpstr>Arial Black</vt:lpstr>
      <vt:lpstr>Bahnschrift SemiBold</vt:lpstr>
      <vt:lpstr>Bahnschrift SemiLight</vt:lpstr>
      <vt:lpstr>Calibri</vt:lpstr>
      <vt:lpstr>Calibri Light</vt:lpstr>
      <vt:lpstr>Century Gothic</vt:lpstr>
      <vt:lpstr>Garamond</vt:lpstr>
      <vt:lpstr>Trebuchet MS</vt:lpstr>
      <vt:lpstr>Tw Cen MT Condensed Extra Bold</vt:lpstr>
      <vt:lpstr>Wingdings 3</vt:lpstr>
      <vt:lpstr>Office Theme</vt:lpstr>
      <vt:lpstr>Berlin</vt:lpstr>
      <vt:lpstr>Facet</vt:lpstr>
      <vt:lpstr>Wisp</vt:lpstr>
      <vt:lpstr>Organic</vt:lpstr>
      <vt:lpstr>Slice</vt:lpstr>
      <vt:lpstr>1_Slice</vt:lpstr>
      <vt:lpstr>2_Slice</vt:lpstr>
      <vt:lpstr>Ion</vt:lpstr>
      <vt:lpstr>Ion Boardroom</vt:lpstr>
      <vt:lpstr>MORDEKHAI MENGUNGKAP KEBENARAN</vt:lpstr>
      <vt:lpstr>ESTER</vt:lpstr>
      <vt:lpstr>1. PEKA AKAN  TUNTUNAN TUHAN</vt:lpstr>
      <vt:lpstr>ORANG YANG TERTEKAN  DAN MENEKAN,  AKAN MENJADI ORANG  YANG MURKA/ GUSAR</vt:lpstr>
      <vt:lpstr>ORANG YANG MENJADI MURKA/ GUSAR</vt:lpstr>
      <vt:lpstr>MORDEKAI  MENGUNGKAPKAN KEBENARAN</vt:lpstr>
      <vt:lpstr>ROH KUDUS ADALAH ROH KEBENARAN</vt:lpstr>
      <vt:lpstr>PEKA AKAN ROH KUDUS</vt:lpstr>
      <vt:lpstr>CONTOH LAIN;</vt:lpstr>
      <vt:lpstr>Ester  4: 8, 13-14 </vt:lpstr>
      <vt:lpstr>2. KELUAR DARI ZONA NYAMAN/ COMFORT ZONE</vt:lpstr>
      <vt:lpstr>ESTER MEMBERI RESPON YANG TEPAT</vt:lpstr>
      <vt:lpstr>CONTOH LAIN; MENGUNGKAPKAN KEBENARAN  UNTUK MENYAMPAIKAN FIRMAN TUHAN</vt:lpstr>
      <vt:lpstr>3. KELUAR DARI AREA AMAN/ SAFE AREA</vt:lpstr>
      <vt:lpstr>ESTER MEMBERI RESPON YANG TEPAT</vt:lpstr>
      <vt:lpstr>CONTOH LAIN; MENGUNGKAPKAN KEBENARAN  UNTUK MENEGUR DENGAN KERAS</vt:lpstr>
      <vt:lpstr>4. MENANGKAP MOMENTUM</vt:lpstr>
      <vt:lpstr>ESTER MEMBERI  RESPON YANG TEPAT</vt:lpstr>
      <vt:lpstr>CONTOH LAIN; MENGUNGKAPKAN KEBENARAN  UNTUK MENYADARKAN SESEORANG DARI CARA BERPIKIR YANG SALAH</vt:lpstr>
      <vt:lpstr>5. MENGGUNAKAN LOGIKA</vt:lpstr>
      <vt:lpstr>ESTER MEMBERI  RESPON YANG TEPAT</vt:lpstr>
      <vt:lpstr>CONTOH LAIN; MENGUNGKAPKAN KEBENARAN  UNTUK MENYADARKAN SESEORANG DARI SIKAP/ EMOSINYA YANG SALAH</vt:lpstr>
      <vt:lpstr>6. MENGGUNAKAN HUBUNGAN/ POSISI STRATEGIS</vt:lpstr>
      <vt:lpstr>MENGGUNAKAN HUBUNGAN  ATAU POSISI STRATEGIS</vt:lpstr>
      <vt:lpstr>MENGGUNAKAN HUBUNGAN  ATAU POSISI STRATEGIS</vt:lpstr>
      <vt:lpstr> ESTER MEMBERI  RESPON YANG TEPAT</vt:lpstr>
      <vt:lpstr>CONTOH LAIN; MENGUNGKAPKAN KEBENARAN  UNTUK MENGUNGKAP DOSA </vt:lpstr>
      <vt:lpstr>KESIMPULAN:   JANGAN TAKUT MENGUNGKAPKAN KEBENARAN  KEBENARAN TERKADANG BERLAWANAN ARUS DENGAN YANG DIANUT ORANG BANYAK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MORDEKHAI MENGUNGKAP KEBENARAN</dc:title>
  <dc:creator>Grace Sumilat</dc:creator>
  <cp:lastModifiedBy>Grace Sumilat</cp:lastModifiedBy>
  <cp:revision>17</cp:revision>
  <cp:lastPrinted>2018-08-04T16:33:43Z</cp:lastPrinted>
  <dcterms:created xsi:type="dcterms:W3CDTF">2018-08-03T12:45:00Z</dcterms:created>
  <dcterms:modified xsi:type="dcterms:W3CDTF">2018-08-04T17:16:01Z</dcterms:modified>
</cp:coreProperties>
</file>