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93.xml" ContentType="application/vnd.openxmlformats-officedocument.presentationml.slideLayout+xml"/>
  <Override PartName="/ppt/slideLayouts/slideLayout1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Override PartName="/ppt/slideLayouts/slideLayout106.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slideLayouts/slideLayout120.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slideLayouts/slideLayout114.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Masters/slideMaster9.xml" ContentType="application/vnd.openxmlformats-officedocument.presentationml.slideMaster+xml"/>
  <Override PartName="/ppt/slideLayouts/slideLayout10.xml" ContentType="application/vnd.openxmlformats-officedocument.presentationml.slideLayout+xml"/>
  <Default Extension="gif" ContentType="image/gif"/>
  <Override PartName="/ppt/slideLayouts/slideLayout99.xml" ContentType="application/vnd.openxmlformats-officedocument.presentationml.slideLayout+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heme/theme11.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slideLayouts/slideLayout10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 id="2147483744" r:id="rId9"/>
    <p:sldMasterId id="2147483756" r:id="rId10"/>
    <p:sldMasterId id="2147483768" r:id="rId11"/>
  </p:sld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80" r:id="rId30"/>
    <p:sldId id="275" r:id="rId31"/>
    <p:sldId id="276" r:id="rId32"/>
    <p:sldId id="277" r:id="rId33"/>
    <p:sldId id="278" r:id="rId34"/>
    <p:sldId id="279" r:id="rId35"/>
    <p:sldId id="281" r:id="rId36"/>
    <p:sldId id="282" r:id="rId37"/>
    <p:sldId id="283" r:id="rId38"/>
    <p:sldId id="284" r:id="rId39"/>
    <p:sldId id="285" r:id="rId40"/>
    <p:sldId id="286" r:id="rId41"/>
    <p:sldId id="287" r:id="rId42"/>
    <p:sldId id="301" r:id="rId43"/>
    <p:sldId id="288" r:id="rId44"/>
    <p:sldId id="295" r:id="rId45"/>
    <p:sldId id="289" r:id="rId46"/>
    <p:sldId id="290" r:id="rId47"/>
    <p:sldId id="291" r:id="rId48"/>
    <p:sldId id="292" r:id="rId49"/>
    <p:sldId id="293" r:id="rId50"/>
    <p:sldId id="294" r:id="rId51"/>
    <p:sldId id="296" r:id="rId52"/>
    <p:sldId id="297" r:id="rId53"/>
    <p:sldId id="298" r:id="rId54"/>
    <p:sldId id="299" r:id="rId55"/>
    <p:sldId id="300" r:id="rId56"/>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slide" Target="slides/slide30.xml"/><Relationship Id="rId54" Type="http://schemas.openxmlformats.org/officeDocument/2006/relationships/slide" Target="slides/slide4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8" Type="http://schemas.openxmlformats.org/officeDocument/2006/relationships/slideMaster" Target="slideMasters/slideMaster8.xml"/><Relationship Id="rId51" Type="http://schemas.openxmlformats.org/officeDocument/2006/relationships/slide" Target="slides/slide40.xml"/><Relationship Id="rId3" Type="http://schemas.openxmlformats.org/officeDocument/2006/relationships/slideMaster" Target="slideMasters/slideMaster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E7DDC19-E6EF-46F2-A404-C4E74E295C65}"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E7DDC19-E6EF-46F2-A404-C4E74E295C65}"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E7DDC19-E6EF-46F2-A404-C4E74E295C65}"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E7DDC19-E6EF-46F2-A404-C4E74E295C65}"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0E7DDC19-E6EF-46F2-A404-C4E74E295C65}"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0E7DDC19-E6EF-46F2-A404-C4E74E295C65}"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0E7DDC19-E6EF-46F2-A404-C4E74E295C65}"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E7DDC19-E6EF-46F2-A404-C4E74E295C65}"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E7DDC19-E6EF-46F2-A404-C4E74E295C65}"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E7DDC19-E6EF-46F2-A404-C4E74E295C65}"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E7DDC19-E6EF-46F2-A404-C4E74E295C65}" type="slidenum">
              <a:rPr lang="id-ID" smtClean="0"/>
              <a:pPr/>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17" name="Footer Placeholder 16"/>
          <p:cNvSpPr>
            <a:spLocks noGrp="1"/>
          </p:cNvSpPr>
          <p:nvPr>
            <p:ph type="ftr" sz="quarter" idx="11"/>
          </p:nvPr>
        </p:nvSpPr>
        <p:spPr/>
        <p:txBody>
          <a:bodyPr/>
          <a:lstStyle>
            <a:extLst/>
          </a:lstStyle>
          <a:p>
            <a:endParaRPr lang="id-ID"/>
          </a:p>
        </p:txBody>
      </p:sp>
      <p:sp>
        <p:nvSpPr>
          <p:cNvPr id="29" name="Slide Number Placeholder 28"/>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a:xfrm>
            <a:off x="914400" y="55499"/>
            <a:ext cx="5562600" cy="365125"/>
          </a:xfrm>
        </p:spPr>
        <p:txBody>
          <a:bodyPr/>
          <a:lstStyle>
            <a:extLst/>
          </a:lstStyle>
          <a:p>
            <a:endParaRPr lang="id-ID"/>
          </a:p>
        </p:txBody>
      </p:sp>
      <p:sp>
        <p:nvSpPr>
          <p:cNvPr id="7" name="Slide Number Placeholder 6"/>
          <p:cNvSpPr>
            <a:spLocks noGrp="1"/>
          </p:cNvSpPr>
          <p:nvPr>
            <p:ph type="sldNum" sz="quarter" idx="12"/>
          </p:nvPr>
        </p:nvSpPr>
        <p:spPr>
          <a:xfrm>
            <a:off x="8610600" y="55499"/>
            <a:ext cx="457200" cy="365125"/>
          </a:xfrm>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17" name="Footer Placeholder 16"/>
          <p:cNvSpPr>
            <a:spLocks noGrp="1"/>
          </p:cNvSpPr>
          <p:nvPr>
            <p:ph type="ftr" sz="quarter" idx="11"/>
          </p:nvPr>
        </p:nvSpPr>
        <p:spPr/>
        <p:txBody>
          <a:bodyPr/>
          <a:lstStyle>
            <a:extLst/>
          </a:lstStyle>
          <a:p>
            <a:endParaRPr lang="id-ID"/>
          </a:p>
        </p:txBody>
      </p:sp>
      <p:sp>
        <p:nvSpPr>
          <p:cNvPr id="29" name="Slide Number Placeholder 28"/>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a:xfrm>
            <a:off x="914400" y="55499"/>
            <a:ext cx="5562600" cy="365125"/>
          </a:xfrm>
        </p:spPr>
        <p:txBody>
          <a:bodyPr/>
          <a:lstStyle>
            <a:extLst/>
          </a:lstStyle>
          <a:p>
            <a:endParaRPr lang="id-ID"/>
          </a:p>
        </p:txBody>
      </p:sp>
      <p:sp>
        <p:nvSpPr>
          <p:cNvPr id="7" name="Slide Number Placeholder 6"/>
          <p:cNvSpPr>
            <a:spLocks noGrp="1"/>
          </p:cNvSpPr>
          <p:nvPr>
            <p:ph type="sldNum" sz="quarter" idx="12"/>
          </p:nvPr>
        </p:nvSpPr>
        <p:spPr>
          <a:xfrm>
            <a:off x="8610600" y="55499"/>
            <a:ext cx="457200" cy="365125"/>
          </a:xfrm>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17" name="Footer Placeholder 16"/>
          <p:cNvSpPr>
            <a:spLocks noGrp="1"/>
          </p:cNvSpPr>
          <p:nvPr>
            <p:ph type="ftr" sz="quarter" idx="11"/>
          </p:nvPr>
        </p:nvSpPr>
        <p:spPr/>
        <p:txBody>
          <a:bodyPr/>
          <a:lstStyle>
            <a:extLst/>
          </a:lstStyle>
          <a:p>
            <a:endParaRPr lang="id-ID"/>
          </a:p>
        </p:txBody>
      </p:sp>
      <p:sp>
        <p:nvSpPr>
          <p:cNvPr id="29" name="Slide Number Placeholder 28"/>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a:xfrm>
            <a:off x="914400" y="55499"/>
            <a:ext cx="5562600" cy="365125"/>
          </a:xfrm>
        </p:spPr>
        <p:txBody>
          <a:bodyPr/>
          <a:lstStyle>
            <a:extLst/>
          </a:lstStyle>
          <a:p>
            <a:endParaRPr lang="id-ID"/>
          </a:p>
        </p:txBody>
      </p:sp>
      <p:sp>
        <p:nvSpPr>
          <p:cNvPr id="7" name="Slide Number Placeholder 6"/>
          <p:cNvSpPr>
            <a:spLocks noGrp="1"/>
          </p:cNvSpPr>
          <p:nvPr>
            <p:ph type="sldNum" sz="quarter" idx="12"/>
          </p:nvPr>
        </p:nvSpPr>
        <p:spPr>
          <a:xfrm>
            <a:off x="8610600" y="55499"/>
            <a:ext cx="457200" cy="365125"/>
          </a:xfrm>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DF01E951-8A31-45F5-94A1-06635723DE5F}" type="datetimeFigureOut">
              <a:rPr lang="id-ID" smtClean="0"/>
              <a:pPr/>
              <a:t>09/01/2016</a:t>
            </a:fld>
            <a:endParaRPr lang="id-ID"/>
          </a:p>
        </p:txBody>
      </p:sp>
      <p:sp>
        <p:nvSpPr>
          <p:cNvPr id="17" name="Footer Placeholder 16"/>
          <p:cNvSpPr>
            <a:spLocks noGrp="1"/>
          </p:cNvSpPr>
          <p:nvPr>
            <p:ph type="ftr" sz="quarter" idx="11"/>
          </p:nvPr>
        </p:nvSpPr>
        <p:spPr>
          <a:xfrm>
            <a:off x="5410200" y="4205288"/>
            <a:ext cx="1295400" cy="457200"/>
          </a:xfrm>
        </p:spPr>
        <p:txBody>
          <a:bodyPr/>
          <a:lstStyle/>
          <a:p>
            <a:endParaRPr lang="id-ID"/>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0E7DDC19-E6EF-46F2-A404-C4E74E295C65}" type="slidenum">
              <a:rPr lang="id-ID" smtClean="0"/>
              <a:pPr/>
              <a:t>‹#›</a:t>
            </a:fld>
            <a:endParaRPr lang="id-ID"/>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E7DDC19-E6EF-46F2-A404-C4E74E295C65}" type="slidenum">
              <a:rPr lang="id-ID" smtClean="0"/>
              <a:pPr/>
              <a:t>‹#›</a:t>
            </a:fld>
            <a:endParaRPr lang="id-ID"/>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E7DDC19-E6EF-46F2-A404-C4E74E295C65}" type="slidenum">
              <a:rPr lang="id-ID" smtClean="0"/>
              <a:pPr/>
              <a:t>‹#›</a:t>
            </a:fld>
            <a:endParaRPr lang="id-ID"/>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E7DDC19-E6EF-46F2-A404-C4E74E295C65}" type="slidenum">
              <a:rPr lang="id-ID" smtClean="0"/>
              <a:pPr/>
              <a:t>‹#›</a:t>
            </a:fld>
            <a:endParaRPr lang="id-ID"/>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DF01E951-8A31-45F5-94A1-06635723DE5F}" type="datetimeFigureOut">
              <a:rPr lang="id-ID" smtClean="0"/>
              <a:pPr/>
              <a:t>09/01/2016</a:t>
            </a:fld>
            <a:endParaRPr lang="id-ID"/>
          </a:p>
        </p:txBody>
      </p:sp>
      <p:sp>
        <p:nvSpPr>
          <p:cNvPr id="27" name="Slide Number Placeholder 26"/>
          <p:cNvSpPr>
            <a:spLocks noGrp="1"/>
          </p:cNvSpPr>
          <p:nvPr>
            <p:ph type="sldNum" sz="quarter" idx="11"/>
          </p:nvPr>
        </p:nvSpPr>
        <p:spPr/>
        <p:txBody>
          <a:bodyPr rtlCol="0"/>
          <a:lstStyle/>
          <a:p>
            <a:fld id="{0E7DDC19-E6EF-46F2-A404-C4E74E295C65}" type="slidenum">
              <a:rPr lang="id-ID" smtClean="0"/>
              <a:pPr/>
              <a:t>‹#›</a:t>
            </a:fld>
            <a:endParaRPr lang="id-ID"/>
          </a:p>
        </p:txBody>
      </p:sp>
      <p:sp>
        <p:nvSpPr>
          <p:cNvPr id="28" name="Footer Placeholder 27"/>
          <p:cNvSpPr>
            <a:spLocks noGrp="1"/>
          </p:cNvSpPr>
          <p:nvPr>
            <p:ph type="ftr" sz="quarter" idx="12"/>
          </p:nvPr>
        </p:nvSpPr>
        <p:spPr/>
        <p:txBody>
          <a:bodyPr rtlCol="0"/>
          <a:lstStyle/>
          <a:p>
            <a:endParaRPr lang="id-ID"/>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DF01E951-8A31-45F5-94A1-06635723DE5F}" type="datetimeFigureOut">
              <a:rPr lang="id-ID" smtClean="0"/>
              <a:pPr/>
              <a:t>09/01/2016</a:t>
            </a:fld>
            <a:endParaRPr lang="id-ID"/>
          </a:p>
        </p:txBody>
      </p:sp>
      <p:sp>
        <p:nvSpPr>
          <p:cNvPr id="4" name="Footer Placeholder 3"/>
          <p:cNvSpPr>
            <a:spLocks noGrp="1"/>
          </p:cNvSpPr>
          <p:nvPr>
            <p:ph type="ftr" sz="quarter" idx="11"/>
          </p:nvPr>
        </p:nvSpPr>
        <p:spPr>
          <a:xfrm>
            <a:off x="5257800" y="612648"/>
            <a:ext cx="1325880" cy="457200"/>
          </a:xfrm>
        </p:spPr>
        <p:txBody>
          <a:bodyPr/>
          <a:lstStyle/>
          <a:p>
            <a:endParaRPr lang="id-ID"/>
          </a:p>
        </p:txBody>
      </p:sp>
      <p:sp>
        <p:nvSpPr>
          <p:cNvPr id="5" name="Slide Number Placeholder 4"/>
          <p:cNvSpPr>
            <a:spLocks noGrp="1"/>
          </p:cNvSpPr>
          <p:nvPr>
            <p:ph type="sldNum" sz="quarter" idx="12"/>
          </p:nvPr>
        </p:nvSpPr>
        <p:spPr>
          <a:xfrm>
            <a:off x="8174736" y="2272"/>
            <a:ext cx="762000" cy="365760"/>
          </a:xfrm>
        </p:spPr>
        <p:txBody>
          <a:bodyPr/>
          <a:lstStyle/>
          <a:p>
            <a:fld id="{0E7DDC19-E6EF-46F2-A404-C4E74E295C65}" type="slidenum">
              <a:rPr lang="id-ID" smtClean="0"/>
              <a:pPr/>
              <a:t>‹#›</a:t>
            </a:fld>
            <a:endParaRPr lang="id-ID"/>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0E7DDC19-E6EF-46F2-A404-C4E74E295C65}" type="slidenum">
              <a:rPr lang="id-ID" smtClean="0"/>
              <a:pPr/>
              <a:t>‹#›</a:t>
            </a:fld>
            <a:endParaRPr lang="id-ID"/>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E7DDC19-E6EF-46F2-A404-C4E74E295C65}" type="slidenum">
              <a:rPr lang="id-ID" smtClean="0"/>
              <a:pPr/>
              <a:t>‹#›</a:t>
            </a:fld>
            <a:endParaRPr lang="id-ID"/>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E7DDC19-E6EF-46F2-A404-C4E74E295C65}" type="slidenum">
              <a:rPr lang="id-ID" smtClean="0"/>
              <a:pPr/>
              <a:t>‹#›</a:t>
            </a:fld>
            <a:endParaRPr lang="id-ID"/>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E7DDC19-E6EF-46F2-A404-C4E74E295C65}" type="slidenum">
              <a:rPr lang="id-ID" smtClean="0"/>
              <a:pPr/>
              <a:t>‹#›</a:t>
            </a:fld>
            <a:endParaRPr lang="id-ID"/>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E7DDC19-E6EF-46F2-A404-C4E74E295C65}" type="slidenum">
              <a:rPr lang="id-ID" smtClean="0"/>
              <a:pPr/>
              <a:t>‹#›</a:t>
            </a:fld>
            <a:endParaRPr lang="id-ID"/>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F01E951-8A31-45F5-94A1-06635723DE5F}" type="datetimeFigureOut">
              <a:rPr lang="id-ID" smtClean="0"/>
              <a:pPr/>
              <a:t>09/01/2016</a:t>
            </a:fld>
            <a:endParaRPr lang="id-ID"/>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id-ID"/>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E7DDC19-E6EF-46F2-A404-C4E74E295C65}" type="slidenum">
              <a:rPr lang="id-ID" smtClean="0"/>
              <a:pPr/>
              <a:t>‹#›</a:t>
            </a:fld>
            <a:endParaRPr lang="id-ID"/>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id-ID"/>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E7DDC19-E6EF-46F2-A404-C4E74E295C65}" type="slidenum">
              <a:rPr lang="id-ID" smtClean="0"/>
              <a:pPr/>
              <a:t>‹#›</a:t>
            </a:fld>
            <a:endParaRPr lang="id-ID"/>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F01E951-8A31-45F5-94A1-06635723DE5F}" type="datetimeFigureOut">
              <a:rPr lang="id-ID" smtClean="0"/>
              <a:pPr/>
              <a:t>09/01/2016</a:t>
            </a:fld>
            <a:endParaRPr lang="id-ID"/>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id-ID"/>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E7DDC19-E6EF-46F2-A404-C4E74E295C65}" type="slidenum">
              <a:rPr lang="id-ID" smtClean="0"/>
              <a:pPr/>
              <a:t>‹#›</a:t>
            </a:fld>
            <a:endParaRPr lang="id-ID"/>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id-ID"/>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E7DDC19-E6EF-46F2-A404-C4E74E295C65}" type="slidenum">
              <a:rPr lang="id-ID" smtClean="0"/>
              <a:pPr/>
              <a:t>‹#›</a:t>
            </a:fld>
            <a:endParaRPr lang="id-ID"/>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F01E951-8A31-45F5-94A1-06635723DE5F}" type="datetimeFigureOut">
              <a:rPr lang="id-ID" smtClean="0"/>
              <a:pPr/>
              <a:t>09/01/2016</a:t>
            </a:fld>
            <a:endParaRPr lang="id-ID"/>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id-ID"/>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E7DDC19-E6EF-46F2-A404-C4E74E295C65}" type="slidenum">
              <a:rPr lang="id-ID" smtClean="0"/>
              <a:pPr/>
              <a:t>‹#›</a:t>
            </a:fld>
            <a:endParaRPr lang="id-ID"/>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id-ID"/>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E7DDC19-E6EF-46F2-A404-C4E74E295C65}" type="slidenum">
              <a:rPr lang="id-ID" smtClean="0"/>
              <a:pPr/>
              <a:t>‹#›</a:t>
            </a:fld>
            <a:endParaRPr lang="id-ID"/>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11" name="Slide Number Placeholder 10"/>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DF01E951-8A31-45F5-94A1-06635723DE5F}" type="datetimeFigureOut">
              <a:rPr lang="id-ID" smtClean="0"/>
              <a:pPr/>
              <a:t>09/01/2016</a:t>
            </a:fld>
            <a:endParaRPr lang="id-ID"/>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id-ID"/>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0E7DDC19-E6EF-46F2-A404-C4E74E295C65}"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id-ID"/>
          </a:p>
        </p:txBody>
      </p:sp>
      <p:sp>
        <p:nvSpPr>
          <p:cNvPr id="6" name="Slide Number Placeholder 5"/>
          <p:cNvSpPr>
            <a:spLocks noGrp="1"/>
          </p:cNvSpPr>
          <p:nvPr>
            <p:ph type="sldNum" sz="quarter" idx="12"/>
          </p:nvPr>
        </p:nvSpPr>
        <p:spPr>
          <a:xfrm>
            <a:off x="6733952" y="6555112"/>
            <a:ext cx="588336" cy="228600"/>
          </a:xfrm>
        </p:spPr>
        <p:txBody>
          <a:bodyPr/>
          <a:lstStyle>
            <a:extLst/>
          </a:lstStyle>
          <a:p>
            <a:fld id="{0E7DDC19-E6EF-46F2-A404-C4E74E295C65}"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DF01E951-8A31-45F5-94A1-06635723DE5F}" type="datetimeFigureOut">
              <a:rPr lang="id-ID" smtClean="0"/>
              <a:pPr/>
              <a:t>09/01/2016</a:t>
            </a:fld>
            <a:endParaRPr lang="id-ID"/>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id-ID"/>
          </a:p>
        </p:txBody>
      </p:sp>
      <p:sp>
        <p:nvSpPr>
          <p:cNvPr id="4" name="Slide Number Placeholder 3"/>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E7DDC19-E6EF-46F2-A404-C4E74E295C65}" type="slidenum">
              <a:rPr lang="id-ID" smtClean="0"/>
              <a:pPr/>
              <a:t>‹#›</a:t>
            </a:fld>
            <a:endParaRPr lang="id-ID"/>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E7DDC19-E6EF-46F2-A404-C4E74E295C65}" type="slidenum">
              <a:rPr lang="id-ID" smtClean="0"/>
              <a:pPr/>
              <a:t>‹#›</a:t>
            </a:fld>
            <a:endParaRPr lang="id-ID"/>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a:xfrm>
            <a:off x="457200" y="6556248"/>
            <a:ext cx="3657600" cy="228600"/>
          </a:xfrm>
        </p:spPr>
        <p:txBody>
          <a:bodyPr/>
          <a:lstStyle>
            <a:extLst/>
          </a:lstStyle>
          <a:p>
            <a:endParaRPr lang="id-ID"/>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0E7DDC19-E6EF-46F2-A404-C4E74E295C65}" type="slidenum">
              <a:rPr lang="id-ID" smtClean="0"/>
              <a:pPr/>
              <a:t>‹#›</a:t>
            </a:fld>
            <a:endParaRPr lang="id-ID"/>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DF01E951-8A31-45F5-94A1-06635723DE5F}" type="datetimeFigureOut">
              <a:rPr lang="id-ID" smtClean="0"/>
              <a:pPr/>
              <a:t>09/01/2016</a:t>
            </a:fld>
            <a:endParaRPr lang="id-ID"/>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id-ID"/>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0E7DDC19-E6EF-46F2-A404-C4E74E295C65}"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DF01E951-8A31-45F5-94A1-06635723DE5F}" type="datetimeFigureOut">
              <a:rPr lang="id-ID" smtClean="0"/>
              <a:pPr/>
              <a:t>09/01/2016</a:t>
            </a:fld>
            <a:endParaRPr lang="id-ID"/>
          </a:p>
        </p:txBody>
      </p:sp>
      <p:sp>
        <p:nvSpPr>
          <p:cNvPr id="9" name="Slide Number Placeholder 8"/>
          <p:cNvSpPr>
            <a:spLocks noGrp="1"/>
          </p:cNvSpPr>
          <p:nvPr>
            <p:ph type="sldNum" sz="quarter" idx="15"/>
          </p:nvPr>
        </p:nvSpPr>
        <p:spPr/>
        <p:txBody>
          <a:bodyPr rtlCol="0"/>
          <a:lstStyle/>
          <a:p>
            <a:fld id="{0E7DDC19-E6EF-46F2-A404-C4E74E295C65}" type="slidenum">
              <a:rPr lang="id-ID" smtClean="0"/>
              <a:pPr/>
              <a:t>‹#›</a:t>
            </a:fld>
            <a:endParaRPr lang="id-ID"/>
          </a:p>
        </p:txBody>
      </p:sp>
      <p:sp>
        <p:nvSpPr>
          <p:cNvPr id="10" name="Footer Placeholder 9"/>
          <p:cNvSpPr>
            <a:spLocks noGrp="1"/>
          </p:cNvSpPr>
          <p:nvPr>
            <p:ph type="ftr" sz="quarter" idx="16"/>
          </p:nvPr>
        </p:nvSpPr>
        <p:spPr/>
        <p:txBody>
          <a:bodyPr rtlCol="0"/>
          <a:lstStyle/>
          <a:p>
            <a:endParaRPr lang="id-ID"/>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id-ID"/>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0E7DDC19-E6EF-46F2-A404-C4E74E295C65}"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E7DDC19-E6EF-46F2-A404-C4E74E295C65}" type="slidenum">
              <a:rPr lang="id-ID" smtClean="0"/>
              <a:pPr/>
              <a:t>‹#›</a:t>
            </a:fld>
            <a:endParaRPr lang="id-ID"/>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0E7DDC19-E6EF-46F2-A404-C4E74E295C65}" type="slidenum">
              <a:rPr lang="id-ID" smtClean="0"/>
              <a:pPr/>
              <a:t>‹#›</a:t>
            </a:fld>
            <a:endParaRPr lang="id-ID"/>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DF01E951-8A31-45F5-94A1-06635723DE5F}" type="datetimeFigureOut">
              <a:rPr lang="id-ID" smtClean="0"/>
              <a:pPr/>
              <a:t>09/01/2016</a:t>
            </a:fld>
            <a:endParaRPr lang="id-ID"/>
          </a:p>
        </p:txBody>
      </p:sp>
      <p:sp>
        <p:nvSpPr>
          <p:cNvPr id="7" name="Slide Number Placeholder 6"/>
          <p:cNvSpPr>
            <a:spLocks noGrp="1"/>
          </p:cNvSpPr>
          <p:nvPr>
            <p:ph type="sldNum" sz="quarter" idx="11"/>
          </p:nvPr>
        </p:nvSpPr>
        <p:spPr/>
        <p:txBody>
          <a:bodyPr rtlCol="0"/>
          <a:lstStyle/>
          <a:p>
            <a:fld id="{0E7DDC19-E6EF-46F2-A404-C4E74E295C65}" type="slidenum">
              <a:rPr lang="id-ID" smtClean="0"/>
              <a:pPr/>
              <a:t>‹#›</a:t>
            </a:fld>
            <a:endParaRPr lang="id-ID"/>
          </a:p>
        </p:txBody>
      </p:sp>
      <p:sp>
        <p:nvSpPr>
          <p:cNvPr id="8" name="Footer Placeholder 7"/>
          <p:cNvSpPr>
            <a:spLocks noGrp="1"/>
          </p:cNvSpPr>
          <p:nvPr>
            <p:ph type="ftr" sz="quarter" idx="12"/>
          </p:nvPr>
        </p:nvSpPr>
        <p:spPr/>
        <p:txBody>
          <a:bodyPr rtlCol="0"/>
          <a:lstStyle/>
          <a:p>
            <a:endParaRPr lang="id-ID"/>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0E7DDC19-E6EF-46F2-A404-C4E74E295C65}" type="slidenum">
              <a:rPr lang="id-ID" smtClean="0"/>
              <a:pPr/>
              <a:t>‹#›</a:t>
            </a:fld>
            <a:endParaRPr lang="id-ID"/>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DF01E951-8A31-45F5-94A1-06635723DE5F}" type="datetimeFigureOut">
              <a:rPr lang="id-ID" smtClean="0"/>
              <a:pPr/>
              <a:t>09/01/2016</a:t>
            </a:fld>
            <a:endParaRPr lang="id-ID"/>
          </a:p>
        </p:txBody>
      </p:sp>
      <p:sp>
        <p:nvSpPr>
          <p:cNvPr id="22" name="Slide Number Placeholder 21"/>
          <p:cNvSpPr>
            <a:spLocks noGrp="1"/>
          </p:cNvSpPr>
          <p:nvPr>
            <p:ph type="sldNum" sz="quarter" idx="15"/>
          </p:nvPr>
        </p:nvSpPr>
        <p:spPr/>
        <p:txBody>
          <a:bodyPr rtlCol="0"/>
          <a:lstStyle/>
          <a:p>
            <a:fld id="{0E7DDC19-E6EF-46F2-A404-C4E74E295C65}" type="slidenum">
              <a:rPr lang="id-ID" smtClean="0"/>
              <a:pPr/>
              <a:t>‹#›</a:t>
            </a:fld>
            <a:endParaRPr lang="id-ID"/>
          </a:p>
        </p:txBody>
      </p:sp>
      <p:sp>
        <p:nvSpPr>
          <p:cNvPr id="23" name="Footer Placeholder 22"/>
          <p:cNvSpPr>
            <a:spLocks noGrp="1"/>
          </p:cNvSpPr>
          <p:nvPr>
            <p:ph type="ftr" sz="quarter" idx="16"/>
          </p:nvPr>
        </p:nvSpPr>
        <p:spPr/>
        <p:txBody>
          <a:bodyPr rtlCol="0"/>
          <a:lstStyle/>
          <a:p>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DF01E951-8A31-45F5-94A1-06635723DE5F}" type="datetimeFigureOut">
              <a:rPr lang="id-ID" smtClean="0"/>
              <a:pPr/>
              <a:t>09/01/2016</a:t>
            </a:fld>
            <a:endParaRPr lang="id-ID"/>
          </a:p>
        </p:txBody>
      </p:sp>
      <p:sp>
        <p:nvSpPr>
          <p:cNvPr id="18" name="Slide Number Placeholder 17"/>
          <p:cNvSpPr>
            <a:spLocks noGrp="1"/>
          </p:cNvSpPr>
          <p:nvPr>
            <p:ph type="sldNum" sz="quarter" idx="11"/>
          </p:nvPr>
        </p:nvSpPr>
        <p:spPr/>
        <p:txBody>
          <a:bodyPr rtlCol="0"/>
          <a:lstStyle/>
          <a:p>
            <a:fld id="{0E7DDC19-E6EF-46F2-A404-C4E74E295C65}" type="slidenum">
              <a:rPr lang="id-ID" smtClean="0"/>
              <a:pPr/>
              <a:t>‹#›</a:t>
            </a:fld>
            <a:endParaRPr lang="id-ID"/>
          </a:p>
        </p:txBody>
      </p:sp>
      <p:sp>
        <p:nvSpPr>
          <p:cNvPr id="21" name="Footer Placeholder 20"/>
          <p:cNvSpPr>
            <a:spLocks noGrp="1"/>
          </p:cNvSpPr>
          <p:nvPr>
            <p:ph type="ftr" sz="quarter" idx="12"/>
          </p:nvPr>
        </p:nvSpPr>
        <p:spPr/>
        <p:txBody>
          <a:bodyPr rtlCol="0"/>
          <a:lstStyle/>
          <a:p>
            <a:endParaRPr lang="id-ID"/>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E7DDC19-E6EF-46F2-A404-C4E74E295C65}" type="slidenum">
              <a:rPr lang="id-ID" smtClean="0"/>
              <a:pPr/>
              <a:t>‹#›</a:t>
            </a:fld>
            <a:endParaRPr lang="id-ID"/>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01E951-8A31-45F5-94A1-06635723DE5F}" type="datetimeFigureOut">
              <a:rPr lang="id-ID" smtClean="0"/>
              <a:pPr/>
              <a:t>09/01/2016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E7DDC19-E6EF-46F2-A404-C4E74E295C65}"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3.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3.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3.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5.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01E951-8A31-45F5-94A1-06635723DE5F}" type="datetimeFigureOut">
              <a:rPr lang="id-ID" smtClean="0"/>
              <a:pPr/>
              <a:t>09/01/2016</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7DDC19-E6EF-46F2-A404-C4E74E295C65}"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DF01E951-8A31-45F5-94A1-06635723DE5F}" type="datetimeFigureOut">
              <a:rPr lang="id-ID" smtClean="0"/>
              <a:pPr/>
              <a:t>09/01/2016</a:t>
            </a:fld>
            <a:endParaRPr lang="id-ID"/>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id-ID"/>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0E7DDC19-E6EF-46F2-A404-C4E74E295C65}" type="slidenum">
              <a:rPr lang="id-ID" smtClean="0"/>
              <a:pPr/>
              <a:t>‹#›</a:t>
            </a:fld>
            <a:endParaRPr lang="id-ID"/>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DF01E951-8A31-45F5-94A1-06635723DE5F}" type="datetimeFigureOut">
              <a:rPr lang="id-ID" smtClean="0"/>
              <a:pPr/>
              <a:t>09/01/2016</a:t>
            </a:fld>
            <a:endParaRPr lang="id-ID"/>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id-ID"/>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0E7DDC19-E6EF-46F2-A404-C4E74E295C65}" type="slidenum">
              <a:rPr lang="id-ID" smtClean="0"/>
              <a:pPr/>
              <a:t>‹#›</a:t>
            </a:fld>
            <a:endParaRPr lang="id-ID"/>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DF01E951-8A31-45F5-94A1-06635723DE5F}" type="datetimeFigureOut">
              <a:rPr lang="id-ID" smtClean="0"/>
              <a:pPr/>
              <a:t>09/01/2016</a:t>
            </a:fld>
            <a:endParaRPr lang="id-ID"/>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id-ID"/>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0E7DDC19-E6EF-46F2-A404-C4E74E295C65}" type="slidenum">
              <a:rPr lang="id-ID" smtClean="0"/>
              <a:pPr/>
              <a:t>‹#›</a:t>
            </a:fld>
            <a:endParaRPr lang="id-ID"/>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DF01E951-8A31-45F5-94A1-06635723DE5F}" type="datetimeFigureOut">
              <a:rPr lang="id-ID" smtClean="0"/>
              <a:pPr/>
              <a:t>09/01/2016</a:t>
            </a:fld>
            <a:endParaRPr lang="id-ID"/>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id-ID"/>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0E7DDC19-E6EF-46F2-A404-C4E74E295C65}"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F01E951-8A31-45F5-94A1-06635723DE5F}" type="datetimeFigureOut">
              <a:rPr lang="id-ID" smtClean="0"/>
              <a:pPr/>
              <a:t>09/01/2016</a:t>
            </a:fld>
            <a:endParaRPr lang="id-ID"/>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id-ID"/>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E7DDC19-E6EF-46F2-A404-C4E74E295C65}"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F01E951-8A31-45F5-94A1-06635723DE5F}" type="datetimeFigureOut">
              <a:rPr lang="id-ID" smtClean="0"/>
              <a:pPr/>
              <a:t>09/01/2016</a:t>
            </a:fld>
            <a:endParaRPr lang="id-ID"/>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id-ID"/>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E7DDC19-E6EF-46F2-A404-C4E74E295C65}"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F01E951-8A31-45F5-94A1-06635723DE5F}" type="datetimeFigureOut">
              <a:rPr lang="id-ID" smtClean="0"/>
              <a:pPr/>
              <a:t>09/01/2016</a:t>
            </a:fld>
            <a:endParaRPr lang="id-ID"/>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id-ID"/>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E7DDC19-E6EF-46F2-A404-C4E74E295C65}"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DF01E951-8A31-45F5-94A1-06635723DE5F}" type="datetimeFigureOut">
              <a:rPr lang="id-ID" smtClean="0"/>
              <a:pPr/>
              <a:t>09/01/2016</a:t>
            </a:fld>
            <a:endParaRPr lang="id-ID"/>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id-ID"/>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0E7DDC19-E6EF-46F2-A404-C4E74E295C65}"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DF01E951-8A31-45F5-94A1-06635723DE5F}" type="datetimeFigureOut">
              <a:rPr lang="id-ID" smtClean="0"/>
              <a:pPr/>
              <a:t>09/01/2016</a:t>
            </a:fld>
            <a:endParaRPr lang="id-ID"/>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id-ID"/>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0E7DDC19-E6EF-46F2-A404-C4E74E295C65}"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DF01E951-8A31-45F5-94A1-06635723DE5F}" type="datetimeFigureOut">
              <a:rPr lang="id-ID" smtClean="0"/>
              <a:pPr/>
              <a:t>09/01/2016</a:t>
            </a:fld>
            <a:endParaRPr lang="id-ID"/>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id-ID"/>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E7DDC19-E6EF-46F2-A404-C4E74E295C65}"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photos-e.ak.fbcdn.net/hphotos-ak-ash4/375030_347278298728162_155683649_n.jpg"/>
          <p:cNvPicPr>
            <a:picLocks noChangeAspect="1" noChangeArrowheads="1"/>
          </p:cNvPicPr>
          <p:nvPr/>
        </p:nvPicPr>
        <p:blipFill>
          <a:blip r:embed="rId2"/>
          <a:srcRect/>
          <a:stretch>
            <a:fillRect/>
          </a:stretch>
        </p:blipFill>
        <p:spPr bwMode="auto">
          <a:xfrm>
            <a:off x="0" y="0"/>
            <a:ext cx="9144000" cy="6858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Title 1"/>
          <p:cNvSpPr>
            <a:spLocks noGrp="1"/>
          </p:cNvSpPr>
          <p:nvPr>
            <p:ph type="ctrTitle"/>
          </p:nvPr>
        </p:nvSpPr>
        <p:spPr>
          <a:xfrm>
            <a:off x="685800" y="1"/>
            <a:ext cx="7772400" cy="3600450"/>
          </a:xfrm>
        </p:spPr>
        <p:txBody>
          <a:bodyPr>
            <a:noAutofit/>
          </a:bodyPr>
          <a:lstStyle/>
          <a:p>
            <a:r>
              <a:rPr lang="id-ID" sz="6600" dirty="0" smtClean="0">
                <a:solidFill>
                  <a:srgbClr val="FF0000"/>
                </a:solidFill>
                <a:latin typeface="Algerian" pitchFamily="82" charset="0"/>
              </a:rPr>
              <a:t>PERJUMPAAN ILAHI </a:t>
            </a:r>
            <a:br>
              <a:rPr lang="id-ID" sz="6600" dirty="0" smtClean="0">
                <a:solidFill>
                  <a:srgbClr val="FF0000"/>
                </a:solidFill>
                <a:latin typeface="Algerian" pitchFamily="82" charset="0"/>
              </a:rPr>
            </a:br>
            <a:r>
              <a:rPr lang="id-ID" sz="6600" dirty="0" smtClean="0">
                <a:solidFill>
                  <a:srgbClr val="FF0000"/>
                </a:solidFill>
                <a:latin typeface="Algerian" pitchFamily="82" charset="0"/>
              </a:rPr>
              <a:t>YANG DAHSYAT</a:t>
            </a:r>
            <a:endParaRPr lang="id-ID" sz="6600" dirty="0">
              <a:solidFill>
                <a:srgbClr val="FF0000"/>
              </a:solidFill>
              <a:latin typeface="Algerian" pitchFamily="82" charset="0"/>
            </a:endParaRPr>
          </a:p>
        </p:txBody>
      </p:sp>
      <p:sp>
        <p:nvSpPr>
          <p:cNvPr id="4" name="Rectangle 3"/>
          <p:cNvSpPr/>
          <p:nvPr/>
        </p:nvSpPr>
        <p:spPr>
          <a:xfrm>
            <a:off x="0" y="3714752"/>
            <a:ext cx="9144000" cy="1754326"/>
          </a:xfrm>
          <a:prstGeom prst="rect">
            <a:avLst/>
          </a:prstGeom>
          <a:noFill/>
        </p:spPr>
        <p:txBody>
          <a:bodyPr wrap="square" lIns="91440" tIns="45720" rIns="91440" bIns="45720">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r>
              <a:rPr lang="id-ID" sz="5400" b="1" cap="none" spc="0" dirty="0" smtClean="0">
                <a:ln/>
                <a:solidFill>
                  <a:schemeClr val="accent6">
                    <a:lumMod val="75000"/>
                  </a:schemeClr>
                </a:solidFill>
                <a:effectLst/>
              </a:rPr>
              <a:t>GPdI KHARISMA</a:t>
            </a:r>
          </a:p>
          <a:p>
            <a:pPr algn="ctr"/>
            <a:r>
              <a:rPr lang="id-ID" sz="5400" b="1" dirty="0" smtClean="0">
                <a:ln/>
                <a:solidFill>
                  <a:schemeClr val="accent6">
                    <a:lumMod val="75000"/>
                  </a:schemeClr>
                </a:solidFill>
              </a:rPr>
              <a:t>KALINEGORO, JANUARI  2016</a:t>
            </a:r>
            <a:endParaRPr lang="en-US" sz="5400" b="1" cap="none" spc="0" dirty="0">
              <a:ln/>
              <a:solidFill>
                <a:schemeClr val="accent6">
                  <a:lumMod val="75000"/>
                </a:schemeClr>
              </a:solidFill>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tatic.comicvine.com/uploads/scale_small/12/128795/3680565-joshua+001.jpg"/>
          <p:cNvPicPr>
            <a:picLocks noChangeAspect="1" noChangeArrowheads="1"/>
          </p:cNvPicPr>
          <p:nvPr/>
        </p:nvPicPr>
        <p:blipFill>
          <a:blip r:embed="rId2"/>
          <a:srcRect/>
          <a:stretch>
            <a:fillRect/>
          </a:stretch>
        </p:blipFill>
        <p:spPr bwMode="auto">
          <a:xfrm>
            <a:off x="1088572" y="-1"/>
            <a:ext cx="6966856" cy="6858001"/>
          </a:xfrm>
          <a:prstGeom prst="rect">
            <a:avLst/>
          </a:prstGeom>
          <a:noFill/>
        </p:spPr>
      </p:pic>
      <p:sp>
        <p:nvSpPr>
          <p:cNvPr id="2" name="Title 1"/>
          <p:cNvSpPr>
            <a:spLocks noGrp="1"/>
          </p:cNvSpPr>
          <p:nvPr>
            <p:ph type="title"/>
          </p:nvPr>
        </p:nvSpPr>
        <p:spPr>
          <a:xfrm>
            <a:off x="0" y="5715000"/>
            <a:ext cx="9144000" cy="1143000"/>
          </a:xfrm>
        </p:spPr>
        <p:style>
          <a:lnRef idx="3">
            <a:schemeClr val="lt1"/>
          </a:lnRef>
          <a:fillRef idx="1">
            <a:schemeClr val="dk1"/>
          </a:fillRef>
          <a:effectRef idx="1">
            <a:schemeClr val="dk1"/>
          </a:effectRef>
          <a:fontRef idx="minor">
            <a:schemeClr val="lt1"/>
          </a:fontRef>
        </p:style>
        <p:txBody>
          <a:bodyPr>
            <a:noAutofit/>
          </a:bodyPr>
          <a:lstStyle/>
          <a:p>
            <a:r>
              <a:rPr lang="id-ID" sz="9600" dirty="0" smtClean="0">
                <a:solidFill>
                  <a:srgbClr val="FFFF00"/>
                </a:solidFill>
                <a:latin typeface="Baskerville Old Face" pitchFamily="18" charset="0"/>
              </a:rPr>
              <a:t>YOSUA 5: 13-15</a:t>
            </a:r>
            <a:endParaRPr lang="id-ID" sz="9600" dirty="0">
              <a:solidFill>
                <a:srgbClr val="FFFF00"/>
              </a:solidFill>
              <a:latin typeface="Baskerville Old Face"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photos-g.ak.fbcdn.net/hphotos-ak-ash3/577624_346528685469790_743332877_n.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0"/>
            <a:ext cx="9144000" cy="6858000"/>
          </a:xfrm>
        </p:spPr>
        <p:txBody>
          <a:bodyPr>
            <a:normAutofit/>
          </a:bodyPr>
          <a:lstStyle/>
          <a:p>
            <a:r>
              <a:rPr lang="id-ID" sz="8000" b="1" dirty="0" smtClean="0">
                <a:solidFill>
                  <a:srgbClr val="0070C0"/>
                </a:solidFill>
              </a:rPr>
              <a:t>1. KAPANKAH </a:t>
            </a:r>
            <a:br>
              <a:rPr lang="id-ID" sz="8000" b="1" dirty="0" smtClean="0">
                <a:solidFill>
                  <a:srgbClr val="0070C0"/>
                </a:solidFill>
              </a:rPr>
            </a:br>
            <a:r>
              <a:rPr lang="id-ID" sz="8000" b="1" dirty="0" smtClean="0">
                <a:solidFill>
                  <a:srgbClr val="0070C0"/>
                </a:solidFill>
              </a:rPr>
              <a:t>PERJUMPAAN ILAHI </a:t>
            </a:r>
            <a:r>
              <a:rPr lang="id-ID" sz="8000" b="1" dirty="0" smtClean="0">
                <a:solidFill>
                  <a:srgbClr val="0070C0"/>
                </a:solidFill>
              </a:rPr>
              <a:t/>
            </a:r>
            <a:br>
              <a:rPr lang="id-ID" sz="8000" b="1" dirty="0" smtClean="0">
                <a:solidFill>
                  <a:srgbClr val="0070C0"/>
                </a:solidFill>
              </a:rPr>
            </a:br>
            <a:r>
              <a:rPr lang="id-ID" sz="8000" b="1" dirty="0" smtClean="0">
                <a:solidFill>
                  <a:srgbClr val="0070C0"/>
                </a:solidFill>
              </a:rPr>
              <a:t>YANG </a:t>
            </a:r>
            <a:r>
              <a:rPr lang="id-ID" sz="8000" b="1" dirty="0" smtClean="0">
                <a:solidFill>
                  <a:srgbClr val="0070C0"/>
                </a:solidFill>
              </a:rPr>
              <a:t>DAHSYAT ITU </a:t>
            </a:r>
            <a:br>
              <a:rPr lang="id-ID" sz="8000" b="1" dirty="0" smtClean="0">
                <a:solidFill>
                  <a:srgbClr val="0070C0"/>
                </a:solidFill>
              </a:rPr>
            </a:br>
            <a:r>
              <a:rPr lang="id-ID" sz="8000" b="1" dirty="0" smtClean="0">
                <a:solidFill>
                  <a:srgbClr val="0070C0"/>
                </a:solidFill>
              </a:rPr>
              <a:t>TERJADI?</a:t>
            </a:r>
            <a:endParaRPr lang="id-ID" sz="8000" b="1" dirty="0">
              <a:solidFill>
                <a:srgbClr val="0070C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8" descr="http://media.freebibleimages.org/stories/FB_Joshua_Jordan/overview_images/003-joshua-jordan.jpg?143694765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Title 3"/>
          <p:cNvSpPr>
            <a:spLocks noGrp="1"/>
          </p:cNvSpPr>
          <p:nvPr>
            <p:ph type="title"/>
          </p:nvPr>
        </p:nvSpPr>
        <p:spPr>
          <a:xfrm>
            <a:off x="563115" y="274638"/>
            <a:ext cx="8017771" cy="1446550"/>
          </a:xfrm>
          <a:prstGeom prst="rect">
            <a:avLst/>
          </a:prstGeom>
          <a:noFill/>
        </p:spPr>
        <p:txBody>
          <a:bodyPr wrap="none" lIns="91440" tIns="45720" rIns="91440" bIns="45720">
            <a:spAutoFit/>
          </a:bodyPr>
          <a:lstStyle/>
          <a:p>
            <a:pPr algn="ctr"/>
            <a:r>
              <a:rPr lang="id-ID"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BUKAN PADA SAAT SEBELUM </a:t>
            </a:r>
          </a:p>
          <a:p>
            <a:pPr algn="ctr"/>
            <a:r>
              <a:rPr lang="id-ID"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MENYEBERANG SUNGAI YORDAN</a:t>
            </a:r>
            <a:endParaRPr lang="en-US"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catholic-saints.net/misc/images/saints/st-joshua-in-the-bible.jpg"/>
          <p:cNvPicPr>
            <a:picLocks noChangeAspect="1" noChangeArrowheads="1"/>
          </p:cNvPicPr>
          <p:nvPr/>
        </p:nvPicPr>
        <p:blipFill>
          <a:blip r:embed="rId2"/>
          <a:srcRect/>
          <a:stretch>
            <a:fillRect/>
          </a:stretch>
        </p:blipFill>
        <p:spPr bwMode="auto">
          <a:xfrm>
            <a:off x="1811655" y="0"/>
            <a:ext cx="5520690" cy="6858000"/>
          </a:xfrm>
          <a:prstGeom prst="rect">
            <a:avLst/>
          </a:prstGeom>
          <a:noFill/>
        </p:spPr>
      </p:pic>
      <p:sp>
        <p:nvSpPr>
          <p:cNvPr id="2" name="Title 1"/>
          <p:cNvSpPr>
            <a:spLocks noGrp="1"/>
          </p:cNvSpPr>
          <p:nvPr>
            <p:ph type="title"/>
          </p:nvPr>
        </p:nvSpPr>
        <p:spPr>
          <a:xfrm>
            <a:off x="0" y="3929066"/>
            <a:ext cx="9144000" cy="2928934"/>
          </a:xfrm>
        </p:spPr>
        <p:txBody>
          <a:bodyPr>
            <a:noAutofit/>
          </a:bodyPr>
          <a:lstStyle/>
          <a:p>
            <a:r>
              <a:rPr lang="id-ID" sz="6000" b="1" dirty="0" smtClean="0">
                <a:solidFill>
                  <a:schemeClr val="accent6">
                    <a:lumMod val="75000"/>
                  </a:schemeClr>
                </a:solidFill>
              </a:rPr>
              <a:t>BUKAN PADA SAAT </a:t>
            </a:r>
            <a:br>
              <a:rPr lang="id-ID" sz="6000" b="1" dirty="0" smtClean="0">
                <a:solidFill>
                  <a:schemeClr val="accent6">
                    <a:lumMod val="75000"/>
                  </a:schemeClr>
                </a:solidFill>
              </a:rPr>
            </a:br>
            <a:r>
              <a:rPr lang="id-ID" sz="6000" b="1" dirty="0" smtClean="0">
                <a:solidFill>
                  <a:schemeClr val="accent6">
                    <a:lumMod val="75000"/>
                  </a:schemeClr>
                </a:solidFill>
              </a:rPr>
              <a:t>PENYUNATAN MASSAL </a:t>
            </a:r>
            <a:r>
              <a:rPr lang="id-ID" sz="6000" b="1" dirty="0" smtClean="0">
                <a:solidFill>
                  <a:schemeClr val="accent6">
                    <a:lumMod val="75000"/>
                  </a:schemeClr>
                </a:solidFill>
              </a:rPr>
              <a:t/>
            </a:r>
            <a:br>
              <a:rPr lang="id-ID" sz="6000" b="1" dirty="0" smtClean="0">
                <a:solidFill>
                  <a:schemeClr val="accent6">
                    <a:lumMod val="75000"/>
                  </a:schemeClr>
                </a:solidFill>
              </a:rPr>
            </a:br>
            <a:r>
              <a:rPr lang="id-ID" sz="6000" b="1" dirty="0" smtClean="0">
                <a:solidFill>
                  <a:schemeClr val="accent6">
                    <a:lumMod val="75000"/>
                  </a:schemeClr>
                </a:solidFill>
              </a:rPr>
              <a:t>DI </a:t>
            </a:r>
            <a:r>
              <a:rPr lang="id-ID" sz="6000" b="1" dirty="0" smtClean="0">
                <a:solidFill>
                  <a:schemeClr val="accent6">
                    <a:lumMod val="75000"/>
                  </a:schemeClr>
                </a:solidFill>
              </a:rPr>
              <a:t>GILGAL</a:t>
            </a:r>
            <a:endParaRPr lang="id-ID" sz="6000" b="1" dirty="0">
              <a:solidFill>
                <a:schemeClr val="accent6">
                  <a:lumMod val="75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photos-e.ak.fbcdn.net/hphotos-ak-prn1/23910_341712692618056_1158520562_n.jpg"/>
          <p:cNvPicPr>
            <a:picLocks noChangeAspect="1" noChangeArrowheads="1"/>
          </p:cNvPicPr>
          <p:nvPr/>
        </p:nvPicPr>
        <p:blipFill>
          <a:blip r:embed="rId2"/>
          <a:srcRect/>
          <a:stretch>
            <a:fillRect/>
          </a:stretch>
        </p:blipFill>
        <p:spPr bwMode="auto">
          <a:xfrm>
            <a:off x="0" y="0"/>
            <a:ext cx="9164269" cy="6143644"/>
          </a:xfrm>
          <a:prstGeom prst="rect">
            <a:avLst/>
          </a:prstGeom>
          <a:noFill/>
        </p:spPr>
      </p:pic>
      <p:sp>
        <p:nvSpPr>
          <p:cNvPr id="2" name="Title 1"/>
          <p:cNvSpPr>
            <a:spLocks noGrp="1"/>
          </p:cNvSpPr>
          <p:nvPr>
            <p:ph type="title"/>
          </p:nvPr>
        </p:nvSpPr>
        <p:spPr>
          <a:xfrm>
            <a:off x="0" y="5715000"/>
            <a:ext cx="9144000" cy="1143000"/>
          </a:xfrm>
        </p:spPr>
        <p:txBody>
          <a:bodyPr>
            <a:normAutofit fontScale="90000"/>
          </a:bodyPr>
          <a:lstStyle/>
          <a:p>
            <a:r>
              <a:rPr lang="id-ID" b="1" dirty="0" smtClean="0"/>
              <a:t>JUGA BUKAN PADA SAAT </a:t>
            </a:r>
            <a:br>
              <a:rPr lang="id-ID" b="1" dirty="0" smtClean="0"/>
            </a:br>
            <a:r>
              <a:rPr lang="id-ID" b="1" dirty="0" smtClean="0"/>
              <a:t>MERAYAKAN PASKAH</a:t>
            </a:r>
            <a:endParaRPr lang="id-ID"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descr="http://eborg3.com/Graphics/06-Joshua/01/800-Joshua-06-Walls%20Shut.jpg"/>
          <p:cNvPicPr>
            <a:picLocks noGrp="1"/>
          </p:cNvPicPr>
          <p:nvPr>
            <p:ph idx="1"/>
          </p:nvPr>
        </p:nvPicPr>
        <p:blipFill>
          <a:blip r:embed="rId2"/>
          <a:srcRect/>
          <a:stretch>
            <a:fillRect/>
          </a:stretch>
        </p:blipFill>
        <p:spPr bwMode="auto">
          <a:xfrm>
            <a:off x="214282" y="214290"/>
            <a:ext cx="8715436" cy="6429420"/>
          </a:xfrm>
          <a:prstGeom prst="rect">
            <a:avLst/>
          </a:prstGeom>
          <a:noFill/>
          <a:ln w="9525">
            <a:noFill/>
            <a:miter lim="800000"/>
            <a:headEnd/>
            <a:tailEnd/>
          </a:ln>
        </p:spPr>
      </p:pic>
      <p:sp>
        <p:nvSpPr>
          <p:cNvPr id="2" name="Title 1"/>
          <p:cNvSpPr>
            <a:spLocks noGrp="1"/>
          </p:cNvSpPr>
          <p:nvPr>
            <p:ph type="title"/>
          </p:nvPr>
        </p:nvSpPr>
        <p:spPr>
          <a:xfrm>
            <a:off x="0" y="274638"/>
            <a:ext cx="9144000" cy="5869006"/>
          </a:xfrm>
        </p:spPr>
        <p:txBody>
          <a:bodyPr>
            <a:normAutofit/>
          </a:bodyPr>
          <a:lstStyle/>
          <a:p>
            <a:r>
              <a:rPr lang="id-ID" sz="5400" b="1" dirty="0" smtClean="0">
                <a:solidFill>
                  <a:srgbClr val="FFFF00"/>
                </a:solidFill>
              </a:rPr>
              <a:t>TETAPI PADA SAAT SEBELUM</a:t>
            </a:r>
            <a:br>
              <a:rPr lang="id-ID" sz="5400" b="1" dirty="0" smtClean="0">
                <a:solidFill>
                  <a:srgbClr val="FFFF00"/>
                </a:solidFill>
              </a:rPr>
            </a:br>
            <a:r>
              <a:rPr lang="id-ID" sz="5400" b="1" dirty="0" smtClean="0">
                <a:solidFill>
                  <a:srgbClr val="FFFF00"/>
                </a:solidFill>
              </a:rPr>
              <a:t>BERPERANG MENGALAHKAN </a:t>
            </a:r>
            <a:br>
              <a:rPr lang="id-ID" sz="5400" b="1" dirty="0" smtClean="0">
                <a:solidFill>
                  <a:srgbClr val="FFFF00"/>
                </a:solidFill>
              </a:rPr>
            </a:br>
            <a:r>
              <a:rPr lang="id-ID" sz="5400" b="1" dirty="0" smtClean="0">
                <a:solidFill>
                  <a:srgbClr val="FFFF00"/>
                </a:solidFill>
              </a:rPr>
              <a:t>KOTA PERTAMA</a:t>
            </a:r>
            <a:br>
              <a:rPr lang="id-ID" sz="5400" b="1" dirty="0" smtClean="0">
                <a:solidFill>
                  <a:srgbClr val="FFFF00"/>
                </a:solidFill>
              </a:rPr>
            </a:br>
            <a:r>
              <a:rPr lang="id-ID" sz="5400" b="1" dirty="0" smtClean="0">
                <a:solidFill>
                  <a:srgbClr val="FFFF00"/>
                </a:solidFill>
              </a:rPr>
              <a:t>YAITU KOTA YERIKHO</a:t>
            </a:r>
            <a:endParaRPr lang="id-ID" sz="5400" b="1" dirty="0">
              <a:solidFill>
                <a:srgbClr val="FFFF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www.johnpratt.com/items/docs/lds/meridian/2006/images/jordan_crossing.gif"/>
          <p:cNvPicPr>
            <a:picLocks noChangeAspect="1" noChangeArrowheads="1"/>
          </p:cNvPicPr>
          <p:nvPr/>
        </p:nvPicPr>
        <p:blipFill>
          <a:blip r:embed="rId2"/>
          <a:srcRect/>
          <a:stretch>
            <a:fillRect/>
          </a:stretch>
        </p:blipFill>
        <p:spPr bwMode="auto">
          <a:xfrm>
            <a:off x="0" y="714356"/>
            <a:ext cx="9112272" cy="5500702"/>
          </a:xfrm>
          <a:prstGeom prst="rect">
            <a:avLst/>
          </a:prstGeom>
          <a:noFill/>
        </p:spPr>
      </p:pic>
      <p:sp>
        <p:nvSpPr>
          <p:cNvPr id="2" name="Title 1"/>
          <p:cNvSpPr>
            <a:spLocks noGrp="1"/>
          </p:cNvSpPr>
          <p:nvPr>
            <p:ph type="title"/>
          </p:nvPr>
        </p:nvSpPr>
        <p:spPr>
          <a:xfrm>
            <a:off x="0" y="0"/>
            <a:ext cx="9144000" cy="6858000"/>
          </a:xfrm>
        </p:spPr>
        <p:txBody>
          <a:bodyPr>
            <a:noAutofit/>
          </a:bodyPr>
          <a:lstStyle/>
          <a:p>
            <a:r>
              <a:rPr lang="id-ID" sz="3200" b="1" dirty="0" smtClean="0">
                <a:solidFill>
                  <a:srgbClr val="00B0F0"/>
                </a:solidFill>
              </a:rPr>
              <a:t>MENYEBERANGI SUNGAI YORDAN LAMBANG AIR </a:t>
            </a:r>
            <a:r>
              <a:rPr lang="id-ID" sz="3200" b="1" dirty="0" smtClean="0">
                <a:solidFill>
                  <a:srgbClr val="FFFF00"/>
                </a:solidFill>
              </a:rPr>
              <a:t/>
            </a:r>
            <a:br>
              <a:rPr lang="id-ID" sz="3200" b="1" dirty="0" smtClean="0">
                <a:solidFill>
                  <a:srgbClr val="FFFF00"/>
                </a:solidFill>
              </a:rPr>
            </a:br>
            <a:r>
              <a:rPr lang="id-ID" sz="3200" b="1" dirty="0" smtClean="0">
                <a:solidFill>
                  <a:srgbClr val="002060"/>
                </a:solidFill>
              </a:rPr>
              <a:t>( KITA DIBASUH/DICUCI/DIBERSIHKAN DARI DOSA)</a:t>
            </a:r>
            <a:br>
              <a:rPr lang="id-ID" sz="3200" b="1" dirty="0" smtClean="0">
                <a:solidFill>
                  <a:srgbClr val="002060"/>
                </a:solidFill>
              </a:rPr>
            </a:br>
            <a:r>
              <a:rPr lang="id-ID" sz="3200" b="1" dirty="0" smtClean="0">
                <a:solidFill>
                  <a:srgbClr val="FFFF00"/>
                </a:solidFill>
              </a:rPr>
              <a:t/>
            </a:r>
            <a:br>
              <a:rPr lang="id-ID" sz="3200" b="1" dirty="0" smtClean="0">
                <a:solidFill>
                  <a:srgbClr val="FFFF00"/>
                </a:solidFill>
              </a:rPr>
            </a:br>
            <a:r>
              <a:rPr lang="id-ID" sz="3200" b="1" dirty="0" smtClean="0">
                <a:solidFill>
                  <a:srgbClr val="FFFF00"/>
                </a:solidFill>
              </a:rPr>
              <a:t>PENYUNATAN DI GILGAL LAMBANG DARAH </a:t>
            </a:r>
            <a:br>
              <a:rPr lang="id-ID" sz="3200" b="1" dirty="0" smtClean="0">
                <a:solidFill>
                  <a:srgbClr val="FFFF00"/>
                </a:solidFill>
              </a:rPr>
            </a:br>
            <a:r>
              <a:rPr lang="id-ID" sz="3200" b="1" dirty="0" smtClean="0">
                <a:solidFill>
                  <a:srgbClr val="FF0000"/>
                </a:solidFill>
              </a:rPr>
              <a:t>(KITA DIHAPUSKAN DARI CELA MESIR)</a:t>
            </a:r>
            <a:r>
              <a:rPr lang="id-ID" sz="3200" b="1" dirty="0" smtClean="0">
                <a:solidFill>
                  <a:srgbClr val="002060"/>
                </a:solidFill>
              </a:rPr>
              <a:t/>
            </a:r>
            <a:br>
              <a:rPr lang="id-ID" sz="3200" b="1" dirty="0" smtClean="0">
                <a:solidFill>
                  <a:srgbClr val="002060"/>
                </a:solidFill>
              </a:rPr>
            </a:br>
            <a:r>
              <a:rPr lang="id-ID" sz="3200" b="1" dirty="0" smtClean="0">
                <a:solidFill>
                  <a:srgbClr val="002060"/>
                </a:solidFill>
              </a:rPr>
              <a:t/>
            </a:r>
            <a:br>
              <a:rPr lang="id-ID" sz="3200" b="1" dirty="0" smtClean="0">
                <a:solidFill>
                  <a:srgbClr val="002060"/>
                </a:solidFill>
              </a:rPr>
            </a:br>
            <a:r>
              <a:rPr lang="id-ID" sz="3200" b="1" dirty="0" smtClean="0">
                <a:solidFill>
                  <a:srgbClr val="FF0000"/>
                </a:solidFill>
              </a:rPr>
              <a:t>PASKAH= LAMBANG AIR DAN DARAH</a:t>
            </a:r>
            <a:br>
              <a:rPr lang="id-ID" sz="3200" b="1" dirty="0" smtClean="0">
                <a:solidFill>
                  <a:srgbClr val="FF0000"/>
                </a:solidFill>
              </a:rPr>
            </a:br>
            <a:r>
              <a:rPr lang="id-ID" sz="3200" b="1" dirty="0" smtClean="0">
                <a:solidFill>
                  <a:srgbClr val="FF0000"/>
                </a:solidFill>
              </a:rPr>
              <a:t>LAMBANG KELAHIRAN BARU</a:t>
            </a:r>
            <a:br>
              <a:rPr lang="id-ID" sz="3200" b="1" dirty="0" smtClean="0">
                <a:solidFill>
                  <a:srgbClr val="FF0000"/>
                </a:solidFill>
              </a:rPr>
            </a:br>
            <a:r>
              <a:rPr lang="id-ID" sz="3200" b="1" dirty="0">
                <a:solidFill>
                  <a:srgbClr val="002060"/>
                </a:solidFill>
              </a:rPr>
              <a:t/>
            </a:r>
            <a:br>
              <a:rPr lang="id-ID" sz="3200" b="1" dirty="0">
                <a:solidFill>
                  <a:srgbClr val="002060"/>
                </a:solidFill>
              </a:rPr>
            </a:br>
            <a:r>
              <a:rPr lang="id-ID" sz="3200" b="1" dirty="0" smtClean="0">
                <a:solidFill>
                  <a:srgbClr val="FFFF00"/>
                </a:solidFill>
              </a:rPr>
              <a:t>PADA SAAT YESUS DITOMBAK, </a:t>
            </a:r>
            <a:br>
              <a:rPr lang="id-ID" sz="3200" b="1" dirty="0" smtClean="0">
                <a:solidFill>
                  <a:srgbClr val="FFFF00"/>
                </a:solidFill>
              </a:rPr>
            </a:br>
            <a:r>
              <a:rPr lang="id-ID" sz="3200" b="1" dirty="0" smtClean="0">
                <a:solidFill>
                  <a:srgbClr val="FFFF00"/>
                </a:solidFill>
              </a:rPr>
              <a:t>DIA MENGELUARKAN DARAH DAN AIR</a:t>
            </a:r>
            <a:br>
              <a:rPr lang="id-ID" sz="3200" b="1" dirty="0" smtClean="0">
                <a:solidFill>
                  <a:srgbClr val="FFFF00"/>
                </a:solidFill>
              </a:rPr>
            </a:br>
            <a:r>
              <a:rPr lang="id-ID" sz="3200" b="1" dirty="0" smtClean="0">
                <a:solidFill>
                  <a:srgbClr val="FFFF00"/>
                </a:solidFill>
              </a:rPr>
              <a:t>SAMA SEPERTI PROSES SEORANG IBU YANG </a:t>
            </a:r>
            <a:r>
              <a:rPr lang="id-ID" sz="3200" b="1" dirty="0" smtClean="0">
                <a:solidFill>
                  <a:srgbClr val="002060"/>
                </a:solidFill>
              </a:rPr>
              <a:t>MELAHIRKAN</a:t>
            </a:r>
            <a:endParaRPr lang="id-ID" sz="3200" b="1" dirty="0">
              <a:solidFill>
                <a:srgbClr val="00206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gdefon.com/wallpapers_original/wallpapers/384028_pejzazh_izrail_pustynya_pesok_gory_nebo_1680x1050_(www.GdeFon.ru).jpg"/>
          <p:cNvPicPr>
            <a:picLocks noChangeAspect="1" noChangeArrowheads="1"/>
          </p:cNvPicPr>
          <p:nvPr/>
        </p:nvPicPr>
        <p:blipFill>
          <a:blip r:embed="rId2"/>
          <a:srcRect/>
          <a:stretch>
            <a:fillRect/>
          </a:stretch>
        </p:blipFill>
        <p:spPr bwMode="auto">
          <a:xfrm>
            <a:off x="-27" y="-214338"/>
            <a:ext cx="9144027" cy="7072338"/>
          </a:xfrm>
          <a:prstGeom prst="rect">
            <a:avLst/>
          </a:prstGeom>
          <a:noFill/>
        </p:spPr>
      </p:pic>
      <p:sp>
        <p:nvSpPr>
          <p:cNvPr id="3" name="Content Placeholder 2"/>
          <p:cNvSpPr>
            <a:spLocks noGrp="1"/>
          </p:cNvSpPr>
          <p:nvPr>
            <p:ph idx="1"/>
          </p:nvPr>
        </p:nvSpPr>
        <p:spPr>
          <a:xfrm>
            <a:off x="0" y="0"/>
            <a:ext cx="9144000" cy="6858000"/>
          </a:xfrm>
        </p:spPr>
        <p:txBody>
          <a:bodyPr>
            <a:normAutofit lnSpcReduction="10000"/>
          </a:bodyPr>
          <a:lstStyle/>
          <a:p>
            <a:pPr algn="ctr">
              <a:buNone/>
            </a:pPr>
            <a:r>
              <a:rPr lang="id-ID" sz="4400" b="1" dirty="0"/>
              <a:t>SETELAH KITA LAHIR BARU</a:t>
            </a:r>
            <a:br>
              <a:rPr lang="id-ID" sz="4400" b="1" dirty="0"/>
            </a:br>
            <a:r>
              <a:rPr lang="id-ID" sz="4400" b="1" dirty="0"/>
              <a:t>MENERIMA KUASA SALIB KRISTUS</a:t>
            </a:r>
            <a:br>
              <a:rPr lang="id-ID" sz="4400" b="1" dirty="0"/>
            </a:br>
            <a:r>
              <a:rPr lang="id-ID" sz="4400" b="1" dirty="0"/>
              <a:t>PADA SAAT ITU</a:t>
            </a:r>
            <a:br>
              <a:rPr lang="id-ID" sz="4400" b="1" dirty="0"/>
            </a:br>
            <a:r>
              <a:rPr lang="id-ID" sz="4400" b="1" dirty="0"/>
              <a:t>KITA MEMULAI ERA BARU</a:t>
            </a:r>
            <a:br>
              <a:rPr lang="id-ID" sz="4400" b="1" dirty="0"/>
            </a:br>
            <a:r>
              <a:rPr lang="id-ID" sz="4400" b="1" dirty="0"/>
              <a:t>YAITU PEPERANGAN ROHANI</a:t>
            </a:r>
            <a:br>
              <a:rPr lang="id-ID" sz="4400" b="1" dirty="0"/>
            </a:br>
            <a:r>
              <a:rPr lang="id-ID" sz="4400" b="1" dirty="0"/>
              <a:t>UNTUK MENDUDUKI TANAH KANAAN</a:t>
            </a:r>
            <a:br>
              <a:rPr lang="id-ID" sz="4400" b="1" dirty="0"/>
            </a:br>
            <a:r>
              <a:rPr lang="id-ID" sz="4400" b="1" dirty="0"/>
              <a:t>YANG TELAH KITA </a:t>
            </a:r>
            <a:r>
              <a:rPr lang="id-ID" sz="4400" b="1" dirty="0" smtClean="0"/>
              <a:t>INJAK</a:t>
            </a:r>
          </a:p>
          <a:p>
            <a:pPr algn="ctr">
              <a:buNone/>
            </a:pPr>
            <a:r>
              <a:rPr lang="id-ID" sz="4400" b="1" dirty="0" smtClean="0"/>
              <a:t>UNTUK MENAKLUKKAN YERIKHO DALAM HIDUP KITA</a:t>
            </a:r>
            <a:endParaRPr lang="id-ID" sz="44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4.bp.blogspot.com/--0Z3qgbaOyQ/TgOSglvVe1I/AAAAAAAADHQ/khXalQAL0xs/s1600/king_arthur_by_genzoman-d34hawp.jpg"/>
          <p:cNvPicPr>
            <a:picLocks noChangeAspect="1" noChangeArrowheads="1"/>
          </p:cNvPicPr>
          <p:nvPr/>
        </p:nvPicPr>
        <p:blipFill>
          <a:blip r:embed="rId2" cstate="print"/>
          <a:srcRect/>
          <a:stretch>
            <a:fillRect/>
          </a:stretch>
        </p:blipFill>
        <p:spPr bwMode="auto">
          <a:xfrm>
            <a:off x="7715272" y="5286388"/>
            <a:ext cx="1142976" cy="1480112"/>
          </a:xfrm>
          <a:prstGeom prst="rect">
            <a:avLst/>
          </a:prstGeom>
          <a:noFill/>
        </p:spPr>
      </p:pic>
      <p:sp>
        <p:nvSpPr>
          <p:cNvPr id="2" name="Title 1"/>
          <p:cNvSpPr>
            <a:spLocks noGrp="1"/>
          </p:cNvSpPr>
          <p:nvPr>
            <p:ph type="title"/>
          </p:nvPr>
        </p:nvSpPr>
        <p:spPr/>
        <p:txBody>
          <a:bodyPr>
            <a:normAutofit fontScale="90000"/>
          </a:bodyPr>
          <a:lstStyle/>
          <a:p>
            <a:r>
              <a:rPr lang="id-ID" dirty="0" smtClean="0"/>
              <a:t>3 MUSUH DALAM </a:t>
            </a:r>
            <a:br>
              <a:rPr lang="id-ID" dirty="0" smtClean="0"/>
            </a:br>
            <a:r>
              <a:rPr lang="id-ID" dirty="0" smtClean="0"/>
              <a:t>PEPERANGAN ROHANI</a:t>
            </a:r>
            <a:endParaRPr lang="id-ID" dirty="0"/>
          </a:p>
        </p:txBody>
      </p:sp>
      <p:sp>
        <p:nvSpPr>
          <p:cNvPr id="3" name="Content Placeholder 2"/>
          <p:cNvSpPr>
            <a:spLocks noGrp="1"/>
          </p:cNvSpPr>
          <p:nvPr>
            <p:ph idx="1"/>
          </p:nvPr>
        </p:nvSpPr>
        <p:spPr/>
        <p:txBody>
          <a:bodyPr>
            <a:normAutofit fontScale="92500"/>
          </a:bodyPr>
          <a:lstStyle/>
          <a:p>
            <a:pPr lvl="0"/>
            <a:r>
              <a:rPr lang="id-ID" sz="4000" dirty="0" smtClean="0"/>
              <a:t>ROH JAHAT EFESUS 6: 10-18</a:t>
            </a:r>
          </a:p>
          <a:p>
            <a:pPr lvl="0"/>
            <a:r>
              <a:rPr lang="id-ID" sz="4000" dirty="0" smtClean="0"/>
              <a:t>KEINGINAN DAGING/ SIFAT SIFAT JELEK DALAM DIRI KITA I PETRUS 2:11</a:t>
            </a:r>
          </a:p>
          <a:p>
            <a:pPr lvl="0"/>
            <a:r>
              <a:rPr lang="id-ID" sz="4000" dirty="0" smtClean="0"/>
              <a:t>PENGARUH DUNIA YANG JAHAT YAKOBUS 4:4</a:t>
            </a:r>
          </a:p>
          <a:p>
            <a:pPr lvl="0">
              <a:buNone/>
            </a:pPr>
            <a:r>
              <a:rPr lang="id-ID" sz="4000" dirty="0" smtClean="0"/>
              <a:t>INILAH YERIKHO-YERIKHO YANG HARUS KITA ROBOHKAN</a:t>
            </a:r>
          </a:p>
          <a:p>
            <a:pPr>
              <a:buNone/>
            </a:pPr>
            <a:endParaRPr lang="id-ID" sz="4000" dirty="0"/>
          </a:p>
        </p:txBody>
      </p:sp>
      <p:pic>
        <p:nvPicPr>
          <p:cNvPr id="5" name="Picture 2" descr="http://4.bp.blogspot.com/--0Z3qgbaOyQ/TgOSglvVe1I/AAAAAAAADHQ/khXalQAL0xs/s1600/king_arthur_by_genzoman-d34hawp.jpg"/>
          <p:cNvPicPr>
            <a:picLocks noChangeAspect="1" noChangeArrowheads="1"/>
          </p:cNvPicPr>
          <p:nvPr/>
        </p:nvPicPr>
        <p:blipFill>
          <a:blip r:embed="rId3" cstate="print"/>
          <a:srcRect/>
          <a:stretch>
            <a:fillRect/>
          </a:stretch>
        </p:blipFill>
        <p:spPr bwMode="auto">
          <a:xfrm>
            <a:off x="7286644" y="214289"/>
            <a:ext cx="1643042" cy="2127679"/>
          </a:xfrm>
          <a:prstGeom prst="rect">
            <a:avLst/>
          </a:prstGeom>
          <a:noFill/>
        </p:spPr>
      </p:pic>
      <p:pic>
        <p:nvPicPr>
          <p:cNvPr id="6" name="Picture 2" descr="http://4.bp.blogspot.com/--0Z3qgbaOyQ/TgOSglvVe1I/AAAAAAAADHQ/khXalQAL0xs/s1600/king_arthur_by_genzoman-d34hawp.jpg"/>
          <p:cNvPicPr>
            <a:picLocks noChangeAspect="1" noChangeArrowheads="1"/>
          </p:cNvPicPr>
          <p:nvPr/>
        </p:nvPicPr>
        <p:blipFill>
          <a:blip r:embed="rId4" cstate="print"/>
          <a:srcRect/>
          <a:stretch>
            <a:fillRect/>
          </a:stretch>
        </p:blipFill>
        <p:spPr bwMode="auto">
          <a:xfrm>
            <a:off x="571471" y="214290"/>
            <a:ext cx="1103321" cy="142876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b.ak.fbcdn.net/hphotos-ak-ash3/946149_348095398646452_800465173_n.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0"/>
            <a:ext cx="8229600" cy="1143000"/>
          </a:xfrm>
        </p:spPr>
        <p:style>
          <a:lnRef idx="1">
            <a:schemeClr val="accent2"/>
          </a:lnRef>
          <a:fillRef idx="2">
            <a:schemeClr val="accent2"/>
          </a:fillRef>
          <a:effectRef idx="1">
            <a:schemeClr val="accent2"/>
          </a:effectRef>
          <a:fontRef idx="minor">
            <a:schemeClr val="dk1"/>
          </a:fontRef>
        </p:style>
        <p:txBody>
          <a:bodyPr/>
          <a:lstStyle/>
          <a:p>
            <a:r>
              <a:rPr lang="id-ID" dirty="0" smtClean="0"/>
              <a:t>#KESIMPULAN 1</a:t>
            </a:r>
            <a:endParaRPr lang="id-ID" dirty="0"/>
          </a:p>
        </p:txBody>
      </p:sp>
      <p:sp>
        <p:nvSpPr>
          <p:cNvPr id="3" name="Content Placeholder 2"/>
          <p:cNvSpPr>
            <a:spLocks noGrp="1"/>
          </p:cNvSpPr>
          <p:nvPr>
            <p:ph idx="1"/>
          </p:nvPr>
        </p:nvSpPr>
        <p:spPr>
          <a:xfrm>
            <a:off x="914400" y="2332037"/>
            <a:ext cx="8229600" cy="4525963"/>
          </a:xfrm>
        </p:spPr>
        <p:style>
          <a:lnRef idx="1">
            <a:schemeClr val="dk1"/>
          </a:lnRef>
          <a:fillRef idx="2">
            <a:schemeClr val="dk1"/>
          </a:fillRef>
          <a:effectRef idx="1">
            <a:schemeClr val="dk1"/>
          </a:effectRef>
          <a:fontRef idx="minor">
            <a:schemeClr val="dk1"/>
          </a:fontRef>
        </p:style>
        <p:txBody>
          <a:bodyPr>
            <a:normAutofit fontScale="92500" lnSpcReduction="10000"/>
          </a:bodyPr>
          <a:lstStyle/>
          <a:p>
            <a:r>
              <a:rPr lang="id-ID" b="1" dirty="0" smtClean="0"/>
              <a:t>KAPANKAH YOSUA BERTEMU PANGLIMA BALATENTARA TUHAN?</a:t>
            </a:r>
          </a:p>
          <a:p>
            <a:r>
              <a:rPr lang="id-ID" b="1" dirty="0" smtClean="0"/>
              <a:t>TEPAT SEBELUM MENAKLUKKAN YERIKHO</a:t>
            </a:r>
          </a:p>
          <a:p>
            <a:r>
              <a:rPr lang="id-ID" b="1" dirty="0" smtClean="0"/>
              <a:t>TUHAN INGIN BAWA KITA MENDUDUKI KANAAN, DENGAN CARA MEMASUKI  ERA PEPERANGAN ROHANI DENGAN MENGALAHKAN 3 MUSUH</a:t>
            </a:r>
          </a:p>
          <a:p>
            <a:r>
              <a:rPr lang="id-ID" b="1" dirty="0" smtClean="0"/>
              <a:t>TEPAT SEBELUM KITA BERPERANG KITA HARUS MENGALAMI PERJUMPAAN ILAHI YANG DAHSYAT</a:t>
            </a:r>
            <a:endParaRPr lang="id-ID"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429256" cy="164305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id-ID" dirty="0" smtClean="0"/>
              <a:t>2. DENGAN SIAPA YOSUA BERTEMU?</a:t>
            </a:r>
            <a:endParaRPr lang="id-ID" dirty="0"/>
          </a:p>
        </p:txBody>
      </p:sp>
      <p:sp>
        <p:nvSpPr>
          <p:cNvPr id="3" name="Content Placeholder 2"/>
          <p:cNvSpPr>
            <a:spLocks noGrp="1"/>
          </p:cNvSpPr>
          <p:nvPr>
            <p:ph idx="1"/>
          </p:nvPr>
        </p:nvSpPr>
        <p:spPr>
          <a:xfrm>
            <a:off x="0" y="1600200"/>
            <a:ext cx="5429256" cy="5257800"/>
          </a:xfrm>
        </p:spPr>
        <p:style>
          <a:lnRef idx="1">
            <a:schemeClr val="accent1"/>
          </a:lnRef>
          <a:fillRef idx="2">
            <a:schemeClr val="accent1"/>
          </a:fillRef>
          <a:effectRef idx="1">
            <a:schemeClr val="accent1"/>
          </a:effectRef>
          <a:fontRef idx="minor">
            <a:schemeClr val="dk1"/>
          </a:fontRef>
        </p:style>
        <p:txBody>
          <a:bodyPr>
            <a:noAutofit/>
          </a:bodyPr>
          <a:lstStyle/>
          <a:p>
            <a:pPr algn="ctr">
              <a:buNone/>
            </a:pPr>
            <a:r>
              <a:rPr lang="id-ID" sz="4000" dirty="0" smtClean="0"/>
              <a:t>DENGAN PRIBADI </a:t>
            </a:r>
          </a:p>
          <a:p>
            <a:pPr algn="ctr">
              <a:buNone/>
            </a:pPr>
            <a:r>
              <a:rPr lang="id-ID" sz="4000" dirty="0" smtClean="0"/>
              <a:t>YANG MENYATAKAN DIRI </a:t>
            </a:r>
          </a:p>
          <a:p>
            <a:pPr algn="ctr">
              <a:buNone/>
            </a:pPr>
            <a:r>
              <a:rPr lang="id-ID" sz="4000" dirty="0" smtClean="0"/>
              <a:t>SEBAGAI PRIBADI YANG PAS </a:t>
            </a:r>
          </a:p>
          <a:p>
            <a:pPr algn="ctr">
              <a:buNone/>
            </a:pPr>
            <a:r>
              <a:rPr lang="id-ID" sz="4000" dirty="0" smtClean="0"/>
              <a:t>DENGAN HASRAT KITA/ PASSION KITA</a:t>
            </a:r>
          </a:p>
          <a:p>
            <a:pPr algn="ctr">
              <a:buNone/>
            </a:pPr>
            <a:endParaRPr lang="id-ID" sz="4000" dirty="0"/>
          </a:p>
        </p:txBody>
      </p:sp>
      <p:pic>
        <p:nvPicPr>
          <p:cNvPr id="4" name="Picture 4" descr="http://cghub.com/files/Image/222001-223000/222344/401_max.jpg"/>
          <p:cNvPicPr>
            <a:picLocks noChangeAspect="1" noChangeArrowheads="1"/>
          </p:cNvPicPr>
          <p:nvPr/>
        </p:nvPicPr>
        <p:blipFill>
          <a:blip r:embed="rId2"/>
          <a:srcRect/>
          <a:stretch>
            <a:fillRect/>
          </a:stretch>
        </p:blipFill>
        <p:spPr bwMode="auto">
          <a:xfrm>
            <a:off x="5429256" y="0"/>
            <a:ext cx="3714744" cy="68580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oto: MENJALIN PERSAHABATAN DENGAN TUHAN&#10;&#10;Saudaraku...&#10;&#10;Tuhan Yesus benar-benar mengasihi anda dan saya. Dia bukan hanya mengadakan hubungan sah antara kita dengan Bapa dan diri-Nya sendiri, tapi Dia juga ingin bersahabat dengan kita.&#10;&#10;Sebenarnya, Yesus telah menyediakan diri-Nya sebagai sahabat bagi kita. Itulah bukti dari keinginan-Nya itu. Ketika anda ingin bersahabat dengan seseorang, tentu itu artinya anda lebih dulu menyediakan diri menjadi sahabatnya, barulah kemudian meminta kesediaannya. Demikianlah Tuhan, telah menyediakan diri-Nya sebagai sahabat, dan selanjutnya Ia meminta anda bersedia.&#10;&#10;Sekarang bola ada di tangan anda, bersediakah anda bersahabat dengan Yesus?&#10;&#10;Saya gembira ketika orang-orang berkata bahwa mereka telah bersahabat dengan Tuhan. Saya berharap pengakuan itu benar dan bukan sekedar pernyataan dari rasa kekaguman sesaat di hari minggu atau di hari ibadah, sementara di hari sibuk sehari-hari, pernyataan itu sama sekali tak tercermin.&#10;&#10;Jadi kita harus mengerti apa itu persahabatan. Persahabatan adalah hubungan hati ke hati yang sangat dalam. Disana ada saling pengertian. Kita mengerti perasaan dan kehendak sahabat kita, demikian pula sebaliknya. Seorang sahabat biasanya mengerti bahasa tubuh sahabatnya. Tanpa harus bicara, dia tahu sahabatnya itu sedang berduka, sedang gembira, sedang tidak mood, dan sebagainya. Dia tahu apa yang tidak disukai dan apa yang paling disenangi sahabatnya. Dan bukan sekedar tahu, tapi dia melakukan seturut dengan pengetahuannya itu.&#10;&#10;Yesus tahu semua hal tentang anda seperti saya terangkan itu. Itulah sebabnya Dia bersikap sebagai sahabat bagi anda. Persoalannya adalah, apakah anda memiliki jiwa yang seperti itu pula kepada-Nya? Yesus adalah sahabat kita, tapi apakah kita sudah menjadi sahabat bagi Dia? Anda tahu, itu dua hal yang berbeda.&#10;&#10;Anda hanya dapat mulai disebut menjadi sahabat Yesus, apabila anda mengerti perasaan-Nya, mengetahui hal-hal apa yang disukai-Nya dan yang tidak disenangi-Nya. Feeling anda harus peka, sehingga anda tahu &quot;bahasa tubuh&quot; Yesus. Apa maksudnya? Maksudnya adalah anda tahu reaksi hati (yeah... bahasa tubuh adalah reaksi hati -reaksi yang tidak diutarakan melainkan muncul di hati) Tuhan Yesus, atas segala tindak tanduk anda. &#10;Perlu saya terangkan kepada anda, perhatian Yesus kepada anda sangatlah mendalam, begitu mendetail, sehingga hal terkecil sekalipun yang terjadi pada anda, atau yang anda lakukan, itu diperhatikan dengan sungguh-sungguh. Perkataan-perkataan anda kepada siapa saja, dalam situasi apa saja, sikap-sikap anda kepada siapa saja, dan sebagainya, semua itu tidak luput dari perhatian-Nya. Jadi anda mestinya tahu, jenis &quot;bahasa tubuh&quot; Yesus atas segala hal di hidup anda. Saya tidak berkata bahwa Ia cengeng, rewel dan mudah sakit hati. Ketika kita jatuh dalam dosa, atau mengerjakan hal  yang kurang layak, umumnya kita tahu bahwa Yesus tidak akan membenci kita. Ia tetap mengasihi kita dan tidak menutup diri. Tapi anda mengerti arti bahasa tubuh, bukan? Dan seorang sahabat, memperhatikan bahasa tubuh sahabatnya. Ketika kepekaan rohani anda sudah berada disana, artinya anda sudah menjalani persahabatan yang intim dengan Tuhan.&#10;&#10;Perlu saya beritahukan juga, Yesus mengerti bahasa tubuh anda.&#10;&#10;Saya mau cerita sedikit pengertian Tuhan Yesus terhadap bahasa tubuh saya. Bagi anda yang masih berada di level akademik teologistis  dan belum masuk ke tahap bersahabat dengan Yesus, cerita saya ini mungkin bertentangan dengan pandangan anda.&#10;&#10;Saya tahu, sepakbola adalah olahraga yang sangat kental dengan dunia okultisme, perjimatan, benda-benda pembawa keberuntungan, mafia perjudian, dan ritual-ritual rahasia di luar lapangan. Hal-hal ini tidak saja terjadi di level liga antar kampung, tapi juga di liga-liga terbaik Eropa, bahkan Piala Dunia. Ada banyak dukun atau paranormal yang berada di sekitar sepakbola, entah menjadi pendukung fanatik sebuah negara atau klub, maupun pemain bintang. Di Eropa, konon orang-orang mistik dari India dan Afrika umumnya menjadi &quot;penasehat spiritual&quot;  bagi tim-tim maupun pemain-pemain bintang.&#10;&#10;Jadi ketika saya membaca satu kesaksian di internet tentang dunia kegelapan sepakbola, saya percaya.&#10;&#10;Meski demikian, karena olahraga ini sangat menarik, sejak dulu saya menyukainya. Saya termasuk fasih bola dan penggemar beberapa klub, terutama Manchester United dan Inter Milan.&#10;&#10;Tetapi akhir-akhir ini, saya telah mundur cukup jauh, karena Tuhan. Ditambah lagi dengan pendeta gereja dimana saya beribadah, dengan jujur di mimbar mengakui dosanya berupa kecanduan terhadap sepakbola, tekad saya meninggalkan sepakbola makin kuat.&#10;Tapi beberapa minggu lalu, TV menyiarkan langsung MU vs Manchester City, derbi Liga Inggris yang lagi panas. Saya ingin sekali menonton. Sayangnya, siaran TV di rumah selalu diacak, sehingga kalau ingin menonton, saya harus pergi ke sebuah warung kopi yang jauhnya sekitar 2 km. Masalah utamanya adalah, pertandingan itu mulai jam 2 pagi!&#10;&#10;Seorang hamba Tuhan ngendap-ngendap tanpa sepengetahuan istri meninggalkan rumahnya hanya untuk nonton bola di warung kopi, pagi buta, bukankah itu akan menjadi kesaksian yang buruk? Jika ada saudara yang melihat, itu dapat membuatnya tersandung. &#10;&#10;Jadi tengah malam itu, di jam doa pribadi saya, setelah istri saya tidur, saya ceritakan juga pada Tuhan. &quot;Yesus,&quot; saya bilang, &quot;itu jelas sangat tidak baik. Aku tidak akan kesana, supaya jangan ada yang tersandung, atau menimbulkan masalah dengan istriku nantinya. Tapi tidak ada yang tersembunyi di hadapan-Mu. Engkau tahu yang tersimpan hatiku ini, aku ingin sekali nonton, paling tidak satu babak saja. Tapi tentu saja aku tidak akan memaksakan diriku. Jikalau Engkau memang mengizinkan, aku akan pergi nonton. Tapi jika tidak, aku sangat mengerti. Aku ini hamba-Mu.&quot;&#10;&#10;Lalu saya pergi tidur dan melupakan sepakbola. Beberapa jam kemudian, saya terbangun secara mendadak. Di hati saya seperti ada suara yang damai, &quot;Tidakkah kamu ingin menonton sepakbola? Pergilah.&quot;  Saya lihat jam, sekitar 03.00 pagi. Ini persis babak kedua dimulai. Istri saya masih terlelap. Sejenak saya menguji suara di hati saya itu suara Tuhan atau bukan, dan saya merasa damai sejahtera. Roh Kudus tidak membuat nurani saya merasa bersalah. Lalu saya pergi, tentu saja seperti gambaran tadi, diam-diam, ngendap-endap mengeluarkan motor, supaya istri tidak terganggu.&#10;&#10;Tentu saja selama nonton itu, fokus hati saya jadi lebih tertuju kepada Tuhan. Di warung kopi yang ramai itu, saya merenungkan pengalaman itu dan termangu-mangu: Yesus mengizinkan saya pergi nonton bola...? Kalau hal ini saya tulis dan dibaca orang-orang kristen teologis, apa komentar mereka...? Saya sebenarnya tidak berniat menceritakan itu pada siapapun, sebab pengalaman itu bersifat pribadi. Tapi terlalu kontekstual dengan tema saya kali ini.&#10;&#10;Tentu saya tidak berkata bahwa Yesus mengizinkan kita kecanduan sepakbola. Saya sendiri tetap bergerak menjauhi candu sepakbola, atau hal apapun di dunia ini, dan itu pun saya sarankan pada anda. Sejak hari itu sampai sekarang, saya tak lagi menonton sepakbola. Kita tahu tidak ada yang haram, tapi anda juga tahu apa itu kecanduan, sebuah dosa kedagingan. Dan saya juga tidak berani memastikan bahwa anda akan mendapat ijin yang sama dengan saya kala itu. Pengalaman ini bukanlah suatu peyingkapan kebenaran mengenai sepakbola, bukan, tetapi mengenai persahabatan dengan Tuhan, pengertian-pengertian terhadap bahasa tubuh seorang sahabat. Tuhan melihat hati anda. Saya mau anda ingat ini: dari dua orang pria yang sama-sama berkata pada seorang gadis yang sama: &quot;Wah, cantik banget kamu hari ini, dek!&quot;, bukan tidak mungkin seorang akan dihitung berdosa, seorang lagi tidak. Ingat juga ini: Kain dan Habel sama-sama mempersembahkan perpuluhan kepada Tuhan, Habel diterima, tapi Kain ditolak. Manusia umumnya menghakimi dari apa yang terlihat dan apa yang terdengar, tapi Tuhan melihat hati manusia. Cara pandang Tuhan berbeda dengan cara pandang kita. Yesus menilai dari apa yang tergerak di hati kita. Lagipula Ia tahu masa depan.&#10;&#10;Jika anda membangun persahabatan dengan Yesus, peka terhadap &quot;bahasa tubuh&quot;-Nya, anda akan memperoleh pengalaman-pengalaman mengherankan. Anda akan tahu bahwa Yesus tidak hanya tentang mukjizat yang dasyat, tapi juga tentang detail-detail kehidupan yang kadang terlihat sepele.&#10;&#10;Seorang penginjil bernama David E. Taylor punya sepatu baru merek tertentu yang sangat disukainya.Kemudian  suatu kali,  ia dikunjungi Yesus hanya untuk menyampaikan suatu hal yang membuat hamba-Nya ini terbengong-bengong. Anda tahu apa itu? Tuhan datang hanya untuk berkata: &quot;David, Aku juga suka sepatumu itu.&quot;&#10;&#10;Anda kaget? Jiwa agamawi (akademik teologistis) kita akan berteriak sekarang: &quot;Hei, tunggu dulu! Yesus -Allah semesta alam itu- mengomentari sepatu...? Yang benar saja, Bro!!&quot;&#10;&#10;David pun mula-mula tercengang, seperti anda. Ia tidak pernah terpikir bahwa Tuhan memperhatikan hal-hal di seputar diri kita secara mendetail. Sekali lagi ini bukanlah pewahyuan mengenai sepatu, supaya jangan sampai anda jadi bodoh lalu mencari-cari tahu model dan merek sepatu apa gerangan yang Yesus sukai. Sobat, ini semua pewahyuan tentang persahabatan dengan Tuhan.&#10; &#10;Selama ini kita semua dididik untuk membayangkan bahwa Yesus tentulah hanya tertarik pada bidang-bidang rohani saja dari kehidupan kita. Tapi anda salah. Yesus peduli pada keseluruhan hidup anda, secara mendetail. Harap anda mencatat ini: dia tahu warna favoritmu, dia tahu model rambut kesukaanmu, dia tahu hal yang paling membuatmu tidak suka. Bahkan Dia juga memberi komentar pada bentuk wajahmu. Alkitab berkali-kali menyebutkan Tuhan mengomentari rupa atau sosok orang-orang. Ia menyebut Saul tampan. Ia mengomentari wajah Daud, kemerah-merahan, dan masih banyak lagi. Di bawah ini saya kutip ayat Alkitab yang menggambarkan bagaimana Tuhan juga berbicara tentang rupa-rupa aksesoris terbaik yang dikenal peradaban manusia waktu itu.&#10;&#10;Yehezkiel 16 : 10-11 &#10;Aku (TUHAN) mengenakan pakaian berwarna-warna kepadamu dan memberikan engkau sandal-sandal dari kulit lumba-lumba dan tutup kepala dari lenan halus dan selendang dari sutera. Dan Aku menghiasi engkau dengan perhiasan-perhiasan dan mengenakan gelang pada tanganmu dan kalung pada lehermu.&#10;&#10;Jadi jangan heran bila Tuhan juga dapat berbicara tentang sepatu, Liga Inggris, handphone, iPhone, laptop, Mitsubishi Pajero, tv layar datar, dan segala benda yang dikenal atau disukai  dalam peradaban kita sekarang.&#10;&#10;Mungkin anda bertanya: mengapa Yesus tertarik mengomentari atau memperhatikan secara mendetail seperti itu? Saya ingin memberitahu: itu bukti perkataan-Nya yang menyebut anda sahabat-Nya. Tidak dapat dikatakan sahabat jika anda tidak tertarik untuk peduli atau tidak tahu apa-apa kegemaran sahabatmu. Begitulah Yesus.&#10;&#10;Selanjutnya, bagaimana caranya membangun persahabatan dengan Tuhan?&#10;&#10;Media yang paling sahih adalah doa. Anda harus benar-benar manusia yang berdoa sepanjang hari. Tanpa kehidupan doa, berarti anda tidak benar bersahabat dengan Dia. Jika anda berdoa sedikit saja, saya sarankan anda jangan dulu mengklaim diri telah bersahabat dengan Tuhan. &#10;&#10;Ciri orang yang menjalin persahabatan dengan Tuhan Yesus adalah seseorang yang gemar sekali berdoa, sedikit-sedikit berdoa, ada waktu longgar sedikit berdoa, persis seperti orang-orang sekarang bersahabat dengan Facebook.&#10;&#10;Ada seorang janda tua sekalian penginjil keliling kecil-kecilan yang saya kenal bergaul erat dengan Tuhan. Suatu hari dia berkunjung ke rumah ibu saya. Saat itu, kami sedang menunggu seseorang lagi untuk berangkat ke sebuah tujuan. Karena agak lama, kami duduk-duduk di ruang tengah sambil membincangkan budaya jam karet. Tetapi janda tua ini menghardik kami dan mengajak kami untuk berdoa. Jadi kami berdoa dipimpin olehnya, yang isinya hanya untuk memuji-muji Tuhan Yesus. Ia menganggap keterlambatan orang itu sebagai kesempatan kecil untuk berdoa. Nah, itulah contoh seorang yang bergaul dengan Tuhan. &#10;&#10;Saudaraku, doa yang saya maksud disini tidak cuma dalam metode kaku formal, yang biasa kita dengarkan dalam ibadah resmi. Melainkan juga metode doa yang bergaul, bercakap-cakap. &#10;&#10;Saya bercakap-cakap dengan-Nya, ketika saya sedang mengenderai motor, sedang sendirian di kantor, bahkan sering juga ketika hendak menulis artikel semacam ini, saya tanya-tanya Dia apa yang harus saya tuliskan. Kita tidak harus memejamkan mata kita, tidak pula harus duduk bersila atau berlutut. Selain seperti itu, juga bersujud sampai mencium lantai, bahkan pula sampai  tiarap di hadapan-Nya, saya juga biasa berdoa sambil goyang kaki, atau kalau di lantai, sambil selonjor, memijit-mijit betis, sambil berjalan-jalan berputar-putar, bahkan pula sambil rebah-rebahan. Saya berbicara apa saja yang ada di hati saya kepada-Nya, mulai dari kerinduan-kerinduan saya, juga beberapa nama dari anda yang kerap saya doakan, tentang kaki saya yang pegal-pegal, kadang-kadang sampai acara TV pun saya sebutkan.&#10; &#10;Saudara...&#10;&#10;Jangan terlalu kaku dalam bingkai-bingkai agama, roh yang legalistik. Tidak usah pura-pura berwibawa atau jaga image di hadapan Tuhan Yesus. Dia melihat semuanya. Apa yang mau anda rahasiakan? Apa? Saya sudah lama menyerah kepada-Nya tentang hal itu. Bahkan ketika saya berpikir tidak patut pun, Engkau lihat dan tahu, begitu saya bilang. Jadi kesadaran itu membuat saya peka terhadap &quot;bahasa tubuh&quot;-Nya. Saya menghindari apa yang tidak Ia sukai. Saya belajar menjaga hubungan kami. Saya tahu tidak selamanya bahasa tubuh-Nya enak terhadap saya. Sesekali saya merasakan ketidaksukaan-Nya. Tapi karena saya belajar bersahabat dengan Dia, saya langsung bertobat. Hal yang cukup sering adalah manakala saya marah-marah di rumah sehingga istri menjadi diam dan mengunci kamar. Saat seperti itu, saya biasanya cepat tersadar bahwa Tuhan tidak suka hal itu.&#10;&#10;Juga saya mau beritahu, bahwa Yesus hadir di saat-saat doa pribadimu. Jam berapa engkau mempersembahkan doa pribadi bagi-Nya? Saya mau beritahu, Yesus menghafalnya, dan Ia sudah lebih dulu ada disana menunggumu. Selama ini saya mempersembahkan tengah malam, antara jam 23.00- 01.00 dini hari. Tetapi karena saya sering kali bermasalah dengan bangun pagi, belakangan saya mengubahnya. Saya mempersembahkan jam 05.00 - 06.00 pagi, dan hal itu saya beritahukan kepada-Nya. &#10;&#10;Apa yang terjadi? Ia selalu membangunkan saya jam sekitar 04.30, tanpa alarm. Saya tahu apa maksud-Nya. Ia memberi saya waktu untuk gerak badan sejenak dan cuci muka, supaya aliran darah lancar dan tidak mengantuk. Setelah itu, barulah tepat jam 05.00, saya dan Tuhan Yesus menikmati persekutuan yang mesra.&#10;&#10;Tetapi beberapa hari lalu, saya terlambat tidur, sudah hampir jam 1 malam. Seperti biasa, Tuhan membangunkan saya jam 04.30. Saya bangun dan duduk, tapi badan saya terasa berat serta mengantuk hebat. Antara sadar dan tidur, saya bilang: “Tuhan Yesus, aku tahu ini jam doaku untuk-Mu, aku ingin berdoa, tapi izinkan aku rebah sebentar lagi saja, lima menit saja ya...” Lalu saya rebah dan segera terlelap, lupa pada semuanya.&#10;&#10;Lewat jam 06.00, istri saya bangun, dan segera membangunkan saya, bertanya apakah saya tadi berdoa atau tidak. Saya bilang tidak, balik tanya kenapa dia tiba-tiba tanya begitu. Dia cerita bahwa di dalam tidur, dia mendengar suara yang berkali-kali berkata: “bangunkanlah suamimu, suruh dia berdoa.” Tetapi karena dia yakin bahwa saya sudah berdoa, dia tidak menuruti suara itu. Mendengar itu, saya segera pergi keluar, berdoa dan menyesal. &#10;&#10;Saudaraku, Yesus hafal pada jam-jam doa pribadimu, dan Ia sangat suka akan itu. Hadirat-Nya akan lebih dulu hadir di tempat doamu, menunggumu bangun. Saya mau beritahu anda, Yesus sangat berharap dapat menjalin persahabatan yang intim dengan anda dan saya. Ia telah menyediakan diri-Nya sebagai sahabat bagi kita, dan berharap agar kita mau menjadi sahabat-Nya pula. Ia sangat mengasihi anda. Sangat.&#10;&#10;Saudaraku dalam kasih Tuhan...&#10;Marilah berdoa. Bangunlah kehidupan doa pribadimu. Berdoalah siang dan malam, lagi dan lagi. Bergaullah dengan Dia, dengan merendahkan diri dan penyerahan hati yang total. Percayalah, bahwa Tuhan bukan saja disenangkan oleh doamu, tapi Ia bahkan sangat mengharapkannya. Ia mengharapkannya, karena Ia sangat menyayangimu. Sama seperti kekasih mengharapkan kemunculan kekasihnya, demikianlah Yesus mengharapkan kedatanganmu.&#10;&#10;Yesus sungguh sahabat yang baik. Anda akan dibawa-Nya mengalami pengalaman-pengalaman rohani yang tak terlupakan, yang membuat anda akan semakin mencintai-Nya. Engkau akan kuat, dan potensi untuk jatuh dalam doa akan merosot. Engkau akan kuat untuk mengendalikan kedaginganmu, serta egomu pelan-pelan akan mengerdil. Ia akan membuka pikiranmu kepada hikmat-hikmat yang selama ini tersembunyi bagimu. Imanmu akan diteguhkan, iman yang menggetarkan, iman yang memindahkan gunung. Urapan Roh-Nya akan memenuhi hatimu. Api nyalamu tidak akan kehabisan minyak, dan anda akan dapat mengendalikan diri terhadap segala hal yang tidak kudus. Bahkan ketika sangkakala dibunyikan untuk menjemput orang-orang kudus-Nya, jika engkau kedapatan kudus dan berjaga, engkau akan ikut disana.&#10;&#10;Tuhan Yesus mengasihimu."/>
          <p:cNvPicPr>
            <a:picLocks noChangeAspect="1" noChangeArrowheads="1"/>
          </p:cNvPicPr>
          <p:nvPr/>
        </p:nvPicPr>
        <p:blipFill>
          <a:blip r:embed="rId2"/>
          <a:srcRect/>
          <a:stretch>
            <a:fillRect/>
          </a:stretch>
        </p:blipFill>
        <p:spPr bwMode="auto">
          <a:xfrm>
            <a:off x="464331" y="0"/>
            <a:ext cx="8215338" cy="6849515"/>
          </a:xfrm>
          <a:prstGeom prst="rect">
            <a:avLst/>
          </a:prstGeom>
          <a:noFill/>
        </p:spPr>
      </p:pic>
      <p:sp>
        <p:nvSpPr>
          <p:cNvPr id="2" name="Title 1"/>
          <p:cNvSpPr>
            <a:spLocks noGrp="1"/>
          </p:cNvSpPr>
          <p:nvPr>
            <p:ph type="title"/>
          </p:nvPr>
        </p:nvSpPr>
        <p:spPr/>
        <p:txBody>
          <a:bodyPr/>
          <a:lstStyle/>
          <a:p>
            <a:r>
              <a:rPr lang="id-ID" dirty="0" smtClean="0">
                <a:solidFill>
                  <a:srgbClr val="FF0000"/>
                </a:solidFill>
              </a:rPr>
              <a:t>APA SIH PASSION/HASRAT YOSUA?</a:t>
            </a:r>
            <a:endParaRPr lang="id-ID" dirty="0">
              <a:solidFill>
                <a:srgbClr val="FF0000"/>
              </a:solidFill>
            </a:endParaRPr>
          </a:p>
        </p:txBody>
      </p:sp>
      <p:sp>
        <p:nvSpPr>
          <p:cNvPr id="3" name="Content Placeholder 2"/>
          <p:cNvSpPr>
            <a:spLocks noGrp="1"/>
          </p:cNvSpPr>
          <p:nvPr>
            <p:ph idx="1"/>
          </p:nvPr>
        </p:nvSpPr>
        <p:spPr>
          <a:xfrm>
            <a:off x="0" y="1600200"/>
            <a:ext cx="9144000" cy="5257800"/>
          </a:xfrm>
        </p:spPr>
        <p:txBody>
          <a:bodyPr>
            <a:normAutofit lnSpcReduction="10000"/>
          </a:bodyPr>
          <a:lstStyle/>
          <a:p>
            <a:pPr>
              <a:buNone/>
            </a:pPr>
            <a:endParaRPr lang="id-ID" b="1" dirty="0" smtClean="0">
              <a:solidFill>
                <a:srgbClr val="FFFF00"/>
              </a:solidFill>
            </a:endParaRPr>
          </a:p>
          <a:p>
            <a:pPr>
              <a:buNone/>
            </a:pPr>
            <a:endParaRPr lang="id-ID" b="1" dirty="0" smtClean="0">
              <a:solidFill>
                <a:srgbClr val="FFFF00"/>
              </a:solidFill>
            </a:endParaRPr>
          </a:p>
          <a:p>
            <a:pPr>
              <a:buNone/>
            </a:pPr>
            <a:endParaRPr lang="id-ID" b="1" dirty="0" smtClean="0">
              <a:solidFill>
                <a:srgbClr val="FFFF00"/>
              </a:solidFill>
            </a:endParaRPr>
          </a:p>
          <a:p>
            <a:pPr>
              <a:buNone/>
            </a:pPr>
            <a:r>
              <a:rPr lang="id-ID" b="1" dirty="0" smtClean="0">
                <a:solidFill>
                  <a:srgbClr val="FF0000"/>
                </a:solidFill>
              </a:rPr>
              <a:t>PEPERANGAN:</a:t>
            </a:r>
          </a:p>
          <a:p>
            <a:pPr marL="514350" indent="-514350">
              <a:buNone/>
            </a:pPr>
            <a:r>
              <a:rPr lang="id-ID" b="1" dirty="0" smtClean="0">
                <a:solidFill>
                  <a:srgbClr val="FF0000"/>
                </a:solidFill>
              </a:rPr>
              <a:t>A.  </a:t>
            </a:r>
            <a:r>
              <a:rPr lang="id-ID" b="1" dirty="0" smtClean="0">
                <a:solidFill>
                  <a:srgbClr val="FFFF00"/>
                </a:solidFill>
              </a:rPr>
              <a:t>DIALAH YANG </a:t>
            </a:r>
            <a:r>
              <a:rPr lang="id-ID" b="1" dirty="0" smtClean="0">
                <a:solidFill>
                  <a:srgbClr val="FF0000"/>
                </a:solidFill>
              </a:rPr>
              <a:t>DITUNJUK</a:t>
            </a:r>
            <a:r>
              <a:rPr lang="id-ID" b="1" dirty="0" smtClean="0">
                <a:solidFill>
                  <a:srgbClr val="FFFF00"/>
                </a:solidFill>
              </a:rPr>
              <a:t> MUSA UNTUK MEMIMPIN </a:t>
            </a:r>
            <a:r>
              <a:rPr lang="id-ID" b="1" dirty="0" smtClean="0">
                <a:solidFill>
                  <a:srgbClr val="FF0000"/>
                </a:solidFill>
              </a:rPr>
              <a:t>PEPERANGAN</a:t>
            </a:r>
            <a:r>
              <a:rPr lang="id-ID" b="1" dirty="0" smtClean="0">
                <a:solidFill>
                  <a:srgbClr val="FFFF00"/>
                </a:solidFill>
              </a:rPr>
              <a:t> MELAWAN AMALEK , PADA SAAT ITU </a:t>
            </a:r>
            <a:r>
              <a:rPr lang="id-ID" b="1" dirty="0" smtClean="0">
                <a:solidFill>
                  <a:srgbClr val="FF0000"/>
                </a:solidFill>
              </a:rPr>
              <a:t>BANGSA ISRAEL </a:t>
            </a:r>
            <a:r>
              <a:rPr lang="id-ID" b="1" dirty="0" smtClean="0">
                <a:solidFill>
                  <a:srgbClr val="FFFF00"/>
                </a:solidFill>
              </a:rPr>
              <a:t>BARU 3 BULAN KELUAR </a:t>
            </a:r>
            <a:r>
              <a:rPr lang="id-ID" b="1" dirty="0" smtClean="0">
                <a:solidFill>
                  <a:srgbClr val="FF0000"/>
                </a:solidFill>
              </a:rPr>
              <a:t>DARI MESIR. (KEL 17:8-10). </a:t>
            </a:r>
            <a:r>
              <a:rPr lang="id-ID" b="1" dirty="0" smtClean="0">
                <a:solidFill>
                  <a:srgbClr val="FFFF00"/>
                </a:solidFill>
              </a:rPr>
              <a:t>MENGAPA YOSUA TERPILIH? KARENA YOSUA-LAH YANG PALING SIAP BERPERANG – KEL 13:18</a:t>
            </a:r>
            <a:endParaRPr lang="id-ID" b="1" dirty="0">
              <a:solidFill>
                <a:srgbClr val="FFFF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oto: MENJALIN PERSAHABATAN DENGAN TUHAN&#10;&#10;Saudaraku...&#10;&#10;Tuhan Yesus benar-benar mengasihi anda dan saya. Dia bukan hanya mengadakan hubungan sah antara kita dengan Bapa dan diri-Nya sendiri, tapi Dia juga ingin bersahabat dengan kita.&#10;&#10;Sebenarnya, Yesus telah menyediakan diri-Nya sebagai sahabat bagi kita. Itulah bukti dari keinginan-Nya itu. Ketika anda ingin bersahabat dengan seseorang, tentu itu artinya anda lebih dulu menyediakan diri menjadi sahabatnya, barulah kemudian meminta kesediaannya. Demikianlah Tuhan, telah menyediakan diri-Nya sebagai sahabat, dan selanjutnya Ia meminta anda bersedia.&#10;&#10;Sekarang bola ada di tangan anda, bersediakah anda bersahabat dengan Yesus?&#10;&#10;Saya gembira ketika orang-orang berkata bahwa mereka telah bersahabat dengan Tuhan. Saya berharap pengakuan itu benar dan bukan sekedar pernyataan dari rasa kekaguman sesaat di hari minggu atau di hari ibadah, sementara di hari sibuk sehari-hari, pernyataan itu sama sekali tak tercermin.&#10;&#10;Jadi kita harus mengerti apa itu persahabatan. Persahabatan adalah hubungan hati ke hati yang sangat dalam. Disana ada saling pengertian. Kita mengerti perasaan dan kehendak sahabat kita, demikian pula sebaliknya. Seorang sahabat biasanya mengerti bahasa tubuh sahabatnya. Tanpa harus bicara, dia tahu sahabatnya itu sedang berduka, sedang gembira, sedang tidak mood, dan sebagainya. Dia tahu apa yang tidak disukai dan apa yang paling disenangi sahabatnya. Dan bukan sekedar tahu, tapi dia melakukan seturut dengan pengetahuannya itu.&#10;&#10;Yesus tahu semua hal tentang anda seperti saya terangkan itu. Itulah sebabnya Dia bersikap sebagai sahabat bagi anda. Persoalannya adalah, apakah anda memiliki jiwa yang seperti itu pula kepada-Nya? Yesus adalah sahabat kita, tapi apakah kita sudah menjadi sahabat bagi Dia? Anda tahu, itu dua hal yang berbeda.&#10;&#10;Anda hanya dapat mulai disebut menjadi sahabat Yesus, apabila anda mengerti perasaan-Nya, mengetahui hal-hal apa yang disukai-Nya dan yang tidak disenangi-Nya. Feeling anda harus peka, sehingga anda tahu &quot;bahasa tubuh&quot; Yesus. Apa maksudnya? Maksudnya adalah anda tahu reaksi hati (yeah... bahasa tubuh adalah reaksi hati -reaksi yang tidak diutarakan melainkan muncul di hati) Tuhan Yesus, atas segala tindak tanduk anda. &#10;Perlu saya terangkan kepada anda, perhatian Yesus kepada anda sangatlah mendalam, begitu mendetail, sehingga hal terkecil sekalipun yang terjadi pada anda, atau yang anda lakukan, itu diperhatikan dengan sungguh-sungguh. Perkataan-perkataan anda kepada siapa saja, dalam situasi apa saja, sikap-sikap anda kepada siapa saja, dan sebagainya, semua itu tidak luput dari perhatian-Nya. Jadi anda mestinya tahu, jenis &quot;bahasa tubuh&quot; Yesus atas segala hal di hidup anda. Saya tidak berkata bahwa Ia cengeng, rewel dan mudah sakit hati. Ketika kita jatuh dalam dosa, atau mengerjakan hal  yang kurang layak, umumnya kita tahu bahwa Yesus tidak akan membenci kita. Ia tetap mengasihi kita dan tidak menutup diri. Tapi anda mengerti arti bahasa tubuh, bukan? Dan seorang sahabat, memperhatikan bahasa tubuh sahabatnya. Ketika kepekaan rohani anda sudah berada disana, artinya anda sudah menjalani persahabatan yang intim dengan Tuhan.&#10;&#10;Perlu saya beritahukan juga, Yesus mengerti bahasa tubuh anda.&#10;&#10;Saya mau cerita sedikit pengertian Tuhan Yesus terhadap bahasa tubuh saya. Bagi anda yang masih berada di level akademik teologistis  dan belum masuk ke tahap bersahabat dengan Yesus, cerita saya ini mungkin bertentangan dengan pandangan anda.&#10;&#10;Saya tahu, sepakbola adalah olahraga yang sangat kental dengan dunia okultisme, perjimatan, benda-benda pembawa keberuntungan, mafia perjudian, dan ritual-ritual rahasia di luar lapangan. Hal-hal ini tidak saja terjadi di level liga antar kampung, tapi juga di liga-liga terbaik Eropa, bahkan Piala Dunia. Ada banyak dukun atau paranormal yang berada di sekitar sepakbola, entah menjadi pendukung fanatik sebuah negara atau klub, maupun pemain bintang. Di Eropa, konon orang-orang mistik dari India dan Afrika umumnya menjadi &quot;penasehat spiritual&quot;  bagi tim-tim maupun pemain-pemain bintang.&#10;&#10;Jadi ketika saya membaca satu kesaksian di internet tentang dunia kegelapan sepakbola, saya percaya.&#10;&#10;Meski demikian, karena olahraga ini sangat menarik, sejak dulu saya menyukainya. Saya termasuk fasih bola dan penggemar beberapa klub, terutama Manchester United dan Inter Milan.&#10;&#10;Tetapi akhir-akhir ini, saya telah mundur cukup jauh, karena Tuhan. Ditambah lagi dengan pendeta gereja dimana saya beribadah, dengan jujur di mimbar mengakui dosanya berupa kecanduan terhadap sepakbola, tekad saya meninggalkan sepakbola makin kuat.&#10;Tapi beberapa minggu lalu, TV menyiarkan langsung MU vs Manchester City, derbi Liga Inggris yang lagi panas. Saya ingin sekali menonton. Sayangnya, siaran TV di rumah selalu diacak, sehingga kalau ingin menonton, saya harus pergi ke sebuah warung kopi yang jauhnya sekitar 2 km. Masalah utamanya adalah, pertandingan itu mulai jam 2 pagi!&#10;&#10;Seorang hamba Tuhan ngendap-ngendap tanpa sepengetahuan istri meninggalkan rumahnya hanya untuk nonton bola di warung kopi, pagi buta, bukankah itu akan menjadi kesaksian yang buruk? Jika ada saudara yang melihat, itu dapat membuatnya tersandung. &#10;&#10;Jadi tengah malam itu, di jam doa pribadi saya, setelah istri saya tidur, saya ceritakan juga pada Tuhan. &quot;Yesus,&quot; saya bilang, &quot;itu jelas sangat tidak baik. Aku tidak akan kesana, supaya jangan ada yang tersandung, atau menimbulkan masalah dengan istriku nantinya. Tapi tidak ada yang tersembunyi di hadapan-Mu. Engkau tahu yang tersimpan hatiku ini, aku ingin sekali nonton, paling tidak satu babak saja. Tapi tentu saja aku tidak akan memaksakan diriku. Jikalau Engkau memang mengizinkan, aku akan pergi nonton. Tapi jika tidak, aku sangat mengerti. Aku ini hamba-Mu.&quot;&#10;&#10;Lalu saya pergi tidur dan melupakan sepakbola. Beberapa jam kemudian, saya terbangun secara mendadak. Di hati saya seperti ada suara yang damai, &quot;Tidakkah kamu ingin menonton sepakbola? Pergilah.&quot;  Saya lihat jam, sekitar 03.00 pagi. Ini persis babak kedua dimulai. Istri saya masih terlelap. Sejenak saya menguji suara di hati saya itu suara Tuhan atau bukan, dan saya merasa damai sejahtera. Roh Kudus tidak membuat nurani saya merasa bersalah. Lalu saya pergi, tentu saja seperti gambaran tadi, diam-diam, ngendap-endap mengeluarkan motor, supaya istri tidak terganggu.&#10;&#10;Tentu saja selama nonton itu, fokus hati saya jadi lebih tertuju kepada Tuhan. Di warung kopi yang ramai itu, saya merenungkan pengalaman itu dan termangu-mangu: Yesus mengizinkan saya pergi nonton bola...? Kalau hal ini saya tulis dan dibaca orang-orang kristen teologis, apa komentar mereka...? Saya sebenarnya tidak berniat menceritakan itu pada siapapun, sebab pengalaman itu bersifat pribadi. Tapi terlalu kontekstual dengan tema saya kali ini.&#10;&#10;Tentu saya tidak berkata bahwa Yesus mengizinkan kita kecanduan sepakbola. Saya sendiri tetap bergerak menjauhi candu sepakbola, atau hal apapun di dunia ini, dan itu pun saya sarankan pada anda. Sejak hari itu sampai sekarang, saya tak lagi menonton sepakbola. Kita tahu tidak ada yang haram, tapi anda juga tahu apa itu kecanduan, sebuah dosa kedagingan. Dan saya juga tidak berani memastikan bahwa anda akan mendapat ijin yang sama dengan saya kala itu. Pengalaman ini bukanlah suatu peyingkapan kebenaran mengenai sepakbola, bukan, tetapi mengenai persahabatan dengan Tuhan, pengertian-pengertian terhadap bahasa tubuh seorang sahabat. Tuhan melihat hati anda. Saya mau anda ingat ini: dari dua orang pria yang sama-sama berkata pada seorang gadis yang sama: &quot;Wah, cantik banget kamu hari ini, dek!&quot;, bukan tidak mungkin seorang akan dihitung berdosa, seorang lagi tidak. Ingat juga ini: Kain dan Habel sama-sama mempersembahkan perpuluhan kepada Tuhan, Habel diterima, tapi Kain ditolak. Manusia umumnya menghakimi dari apa yang terlihat dan apa yang terdengar, tapi Tuhan melihat hati manusia. Cara pandang Tuhan berbeda dengan cara pandang kita. Yesus menilai dari apa yang tergerak di hati kita. Lagipula Ia tahu masa depan.&#10;&#10;Jika anda membangun persahabatan dengan Yesus, peka terhadap &quot;bahasa tubuh&quot;-Nya, anda akan memperoleh pengalaman-pengalaman mengherankan. Anda akan tahu bahwa Yesus tidak hanya tentang mukjizat yang dasyat, tapi juga tentang detail-detail kehidupan yang kadang terlihat sepele.&#10;&#10;Seorang penginjil bernama David E. Taylor punya sepatu baru merek tertentu yang sangat disukainya.Kemudian  suatu kali,  ia dikunjungi Yesus hanya untuk menyampaikan suatu hal yang membuat hamba-Nya ini terbengong-bengong. Anda tahu apa itu? Tuhan datang hanya untuk berkata: &quot;David, Aku juga suka sepatumu itu.&quot;&#10;&#10;Anda kaget? Jiwa agamawi (akademik teologistis) kita akan berteriak sekarang: &quot;Hei, tunggu dulu! Yesus -Allah semesta alam itu- mengomentari sepatu...? Yang benar saja, Bro!!&quot;&#10;&#10;David pun mula-mula tercengang, seperti anda. Ia tidak pernah terpikir bahwa Tuhan memperhatikan hal-hal di seputar diri kita secara mendetail. Sekali lagi ini bukanlah pewahyuan mengenai sepatu, supaya jangan sampai anda jadi bodoh lalu mencari-cari tahu model dan merek sepatu apa gerangan yang Yesus sukai. Sobat, ini semua pewahyuan tentang persahabatan dengan Tuhan.&#10; &#10;Selama ini kita semua dididik untuk membayangkan bahwa Yesus tentulah hanya tertarik pada bidang-bidang rohani saja dari kehidupan kita. Tapi anda salah. Yesus peduli pada keseluruhan hidup anda, secara mendetail. Harap anda mencatat ini: dia tahu warna favoritmu, dia tahu model rambut kesukaanmu, dia tahu hal yang paling membuatmu tidak suka. Bahkan Dia juga memberi komentar pada bentuk wajahmu. Alkitab berkali-kali menyebutkan Tuhan mengomentari rupa atau sosok orang-orang. Ia menyebut Saul tampan. Ia mengomentari wajah Daud, kemerah-merahan, dan masih banyak lagi. Di bawah ini saya kutip ayat Alkitab yang menggambarkan bagaimana Tuhan juga berbicara tentang rupa-rupa aksesoris terbaik yang dikenal peradaban manusia waktu itu.&#10;&#10;Yehezkiel 16 : 10-11 &#10;Aku (TUHAN) mengenakan pakaian berwarna-warna kepadamu dan memberikan engkau sandal-sandal dari kulit lumba-lumba dan tutup kepala dari lenan halus dan selendang dari sutera. Dan Aku menghiasi engkau dengan perhiasan-perhiasan dan mengenakan gelang pada tanganmu dan kalung pada lehermu.&#10;&#10;Jadi jangan heran bila Tuhan juga dapat berbicara tentang sepatu, Liga Inggris, handphone, iPhone, laptop, Mitsubishi Pajero, tv layar datar, dan segala benda yang dikenal atau disukai  dalam peradaban kita sekarang.&#10;&#10;Mungkin anda bertanya: mengapa Yesus tertarik mengomentari atau memperhatikan secara mendetail seperti itu? Saya ingin memberitahu: itu bukti perkataan-Nya yang menyebut anda sahabat-Nya. Tidak dapat dikatakan sahabat jika anda tidak tertarik untuk peduli atau tidak tahu apa-apa kegemaran sahabatmu. Begitulah Yesus.&#10;&#10;Selanjutnya, bagaimana caranya membangun persahabatan dengan Tuhan?&#10;&#10;Media yang paling sahih adalah doa. Anda harus benar-benar manusia yang berdoa sepanjang hari. Tanpa kehidupan doa, berarti anda tidak benar bersahabat dengan Dia. Jika anda berdoa sedikit saja, saya sarankan anda jangan dulu mengklaim diri telah bersahabat dengan Tuhan. &#10;&#10;Ciri orang yang menjalin persahabatan dengan Tuhan Yesus adalah seseorang yang gemar sekali berdoa, sedikit-sedikit berdoa, ada waktu longgar sedikit berdoa, persis seperti orang-orang sekarang bersahabat dengan Facebook.&#10;&#10;Ada seorang janda tua sekalian penginjil keliling kecil-kecilan yang saya kenal bergaul erat dengan Tuhan. Suatu hari dia berkunjung ke rumah ibu saya. Saat itu, kami sedang menunggu seseorang lagi untuk berangkat ke sebuah tujuan. Karena agak lama, kami duduk-duduk di ruang tengah sambil membincangkan budaya jam karet. Tetapi janda tua ini menghardik kami dan mengajak kami untuk berdoa. Jadi kami berdoa dipimpin olehnya, yang isinya hanya untuk memuji-muji Tuhan Yesus. Ia menganggap keterlambatan orang itu sebagai kesempatan kecil untuk berdoa. Nah, itulah contoh seorang yang bergaul dengan Tuhan. &#10;&#10;Saudaraku, doa yang saya maksud disini tidak cuma dalam metode kaku formal, yang biasa kita dengarkan dalam ibadah resmi. Melainkan juga metode doa yang bergaul, bercakap-cakap. &#10;&#10;Saya bercakap-cakap dengan-Nya, ketika saya sedang mengenderai motor, sedang sendirian di kantor, bahkan sering juga ketika hendak menulis artikel semacam ini, saya tanya-tanya Dia apa yang harus saya tuliskan. Kita tidak harus memejamkan mata kita, tidak pula harus duduk bersila atau berlutut. Selain seperti itu, juga bersujud sampai mencium lantai, bahkan pula sampai  tiarap di hadapan-Nya, saya juga biasa berdoa sambil goyang kaki, atau kalau di lantai, sambil selonjor, memijit-mijit betis, sambil berjalan-jalan berputar-putar, bahkan pula sambil rebah-rebahan. Saya berbicara apa saja yang ada di hati saya kepada-Nya, mulai dari kerinduan-kerinduan saya, juga beberapa nama dari anda yang kerap saya doakan, tentang kaki saya yang pegal-pegal, kadang-kadang sampai acara TV pun saya sebutkan.&#10; &#10;Saudara...&#10;&#10;Jangan terlalu kaku dalam bingkai-bingkai agama, roh yang legalistik. Tidak usah pura-pura berwibawa atau jaga image di hadapan Tuhan Yesus. Dia melihat semuanya. Apa yang mau anda rahasiakan? Apa? Saya sudah lama menyerah kepada-Nya tentang hal itu. Bahkan ketika saya berpikir tidak patut pun, Engkau lihat dan tahu, begitu saya bilang. Jadi kesadaran itu membuat saya peka terhadap &quot;bahasa tubuh&quot;-Nya. Saya menghindari apa yang tidak Ia sukai. Saya belajar menjaga hubungan kami. Saya tahu tidak selamanya bahasa tubuh-Nya enak terhadap saya. Sesekali saya merasakan ketidaksukaan-Nya. Tapi karena saya belajar bersahabat dengan Dia, saya langsung bertobat. Hal yang cukup sering adalah manakala saya marah-marah di rumah sehingga istri menjadi diam dan mengunci kamar. Saat seperti itu, saya biasanya cepat tersadar bahwa Tuhan tidak suka hal itu.&#10;&#10;Juga saya mau beritahu, bahwa Yesus hadir di saat-saat doa pribadimu. Jam berapa engkau mempersembahkan doa pribadi bagi-Nya? Saya mau beritahu, Yesus menghafalnya, dan Ia sudah lebih dulu ada disana menunggumu. Selama ini saya mempersembahkan tengah malam, antara jam 23.00- 01.00 dini hari. Tetapi karena saya sering kali bermasalah dengan bangun pagi, belakangan saya mengubahnya. Saya mempersembahkan jam 05.00 - 06.00 pagi, dan hal itu saya beritahukan kepada-Nya. &#10;&#10;Apa yang terjadi? Ia selalu membangunkan saya jam sekitar 04.30, tanpa alarm. Saya tahu apa maksud-Nya. Ia memberi saya waktu untuk gerak badan sejenak dan cuci muka, supaya aliran darah lancar dan tidak mengantuk. Setelah itu, barulah tepat jam 05.00, saya dan Tuhan Yesus menikmati persekutuan yang mesra.&#10;&#10;Tetapi beberapa hari lalu, saya terlambat tidur, sudah hampir jam 1 malam. Seperti biasa, Tuhan membangunkan saya jam 04.30. Saya bangun dan duduk, tapi badan saya terasa berat serta mengantuk hebat. Antara sadar dan tidur, saya bilang: “Tuhan Yesus, aku tahu ini jam doaku untuk-Mu, aku ingin berdoa, tapi izinkan aku rebah sebentar lagi saja, lima menit saja ya...” Lalu saya rebah dan segera terlelap, lupa pada semuanya.&#10;&#10;Lewat jam 06.00, istri saya bangun, dan segera membangunkan saya, bertanya apakah saya tadi berdoa atau tidak. Saya bilang tidak, balik tanya kenapa dia tiba-tiba tanya begitu. Dia cerita bahwa di dalam tidur, dia mendengar suara yang berkali-kali berkata: “bangunkanlah suamimu, suruh dia berdoa.” Tetapi karena dia yakin bahwa saya sudah berdoa, dia tidak menuruti suara itu. Mendengar itu, saya segera pergi keluar, berdoa dan menyesal. &#10;&#10;Saudaraku, Yesus hafal pada jam-jam doa pribadimu, dan Ia sangat suka akan itu. Hadirat-Nya akan lebih dulu hadir di tempat doamu, menunggumu bangun. Saya mau beritahu anda, Yesus sangat berharap dapat menjalin persahabatan yang intim dengan anda dan saya. Ia telah menyediakan diri-Nya sebagai sahabat bagi kita, dan berharap agar kita mau menjadi sahabat-Nya pula. Ia sangat mengasihi anda. Sangat.&#10;&#10;Saudaraku dalam kasih Tuhan...&#10;Marilah berdoa. Bangunlah kehidupan doa pribadimu. Berdoalah siang dan malam, lagi dan lagi. Bergaullah dengan Dia, dengan merendahkan diri dan penyerahan hati yang total. Percayalah, bahwa Tuhan bukan saja disenangkan oleh doamu, tapi Ia bahkan sangat mengharapkannya. Ia mengharapkannya, karena Ia sangat menyayangimu. Sama seperti kekasih mengharapkan kemunculan kekasihnya, demikianlah Yesus mengharapkan kedatanganmu.&#10;&#10;Yesus sungguh sahabat yang baik. Anda akan dibawa-Nya mengalami pengalaman-pengalaman rohani yang tak terlupakan, yang membuat anda akan semakin mencintai-Nya. Engkau akan kuat, dan potensi untuk jatuh dalam doa akan merosot. Engkau akan kuat untuk mengendalikan kedaginganmu, serta egomu pelan-pelan akan mengerdil. Ia akan membuka pikiranmu kepada hikmat-hikmat yang selama ini tersembunyi bagimu. Imanmu akan diteguhkan, iman yang menggetarkan, iman yang memindahkan gunung. Urapan Roh-Nya akan memenuhi hatimu. Api nyalamu tidak akan kehabisan minyak, dan anda akan dapat mengendalikan diri terhadap segala hal yang tidak kudus. Bahkan ketika sangkakala dibunyikan untuk menjemput orang-orang kudus-Nya, jika engkau kedapatan kudus dan berjaga, engkau akan ikut disana.&#10;&#10;Tuhan Yesus mengasihimu."/>
          <p:cNvPicPr>
            <a:picLocks noChangeAspect="1" noChangeArrowheads="1"/>
          </p:cNvPicPr>
          <p:nvPr/>
        </p:nvPicPr>
        <p:blipFill>
          <a:blip r:embed="rId2"/>
          <a:srcRect/>
          <a:stretch>
            <a:fillRect/>
          </a:stretch>
        </p:blipFill>
        <p:spPr bwMode="auto">
          <a:xfrm>
            <a:off x="464331" y="0"/>
            <a:ext cx="8215338" cy="6849515"/>
          </a:xfrm>
          <a:prstGeom prst="rect">
            <a:avLst/>
          </a:prstGeom>
          <a:noFill/>
        </p:spPr>
      </p:pic>
      <p:sp>
        <p:nvSpPr>
          <p:cNvPr id="3" name="Content Placeholder 2"/>
          <p:cNvSpPr>
            <a:spLocks noGrp="1"/>
          </p:cNvSpPr>
          <p:nvPr>
            <p:ph idx="1"/>
          </p:nvPr>
        </p:nvSpPr>
        <p:spPr>
          <a:xfrm>
            <a:off x="0" y="0"/>
            <a:ext cx="9144000" cy="6858000"/>
          </a:xfrm>
        </p:spPr>
        <p:txBody>
          <a:bodyPr>
            <a:normAutofit/>
          </a:bodyPr>
          <a:lstStyle/>
          <a:p>
            <a:pPr marL="514350" indent="-514350">
              <a:buNone/>
            </a:pPr>
            <a:r>
              <a:rPr lang="id-ID" sz="4400" dirty="0" smtClean="0">
                <a:solidFill>
                  <a:srgbClr val="FF0000"/>
                </a:solidFill>
              </a:rPr>
              <a:t>B</a:t>
            </a:r>
            <a:r>
              <a:rPr lang="id-ID" sz="4400" dirty="0" smtClean="0">
                <a:solidFill>
                  <a:srgbClr val="FF0000"/>
                </a:solidFill>
              </a:rPr>
              <a:t>. APA KALIMAT YANG PERTAMA KALI KELUAR DARI BIBIR YOSUA YANG TERCATAT DALAM ALKITAB?</a:t>
            </a:r>
          </a:p>
          <a:p>
            <a:pPr marL="514350" indent="-514350">
              <a:buNone/>
            </a:pPr>
            <a:endParaRPr lang="id-ID" sz="4400" dirty="0" smtClean="0">
              <a:solidFill>
                <a:srgbClr val="FF0000"/>
              </a:solidFill>
            </a:endParaRPr>
          </a:p>
          <a:p>
            <a:pPr marL="514350" indent="-514350">
              <a:buNone/>
            </a:pPr>
            <a:endParaRPr lang="id-ID" sz="4400" dirty="0" smtClean="0">
              <a:solidFill>
                <a:srgbClr val="FF0000"/>
              </a:solidFill>
            </a:endParaRPr>
          </a:p>
          <a:p>
            <a:pPr algn="ctr">
              <a:buNone/>
            </a:pPr>
            <a:r>
              <a:rPr lang="id-ID" sz="4400" dirty="0" smtClean="0">
                <a:solidFill>
                  <a:srgbClr val="FF0000"/>
                </a:solidFill>
              </a:rPr>
              <a:t>KELUARAN 32:17</a:t>
            </a:r>
          </a:p>
          <a:p>
            <a:pPr algn="ctr">
              <a:buNone/>
            </a:pPr>
            <a:r>
              <a:rPr lang="id-ID" sz="4400" dirty="0" smtClean="0">
                <a:solidFill>
                  <a:srgbClr val="FF0000"/>
                </a:solidFill>
              </a:rPr>
              <a:t>“ADA BUNYI SORAK PEPERANGAN </a:t>
            </a:r>
          </a:p>
          <a:p>
            <a:pPr algn="ctr">
              <a:buNone/>
            </a:pPr>
            <a:r>
              <a:rPr lang="id-ID" sz="4400" dirty="0" smtClean="0">
                <a:solidFill>
                  <a:srgbClr val="FF0000"/>
                </a:solidFill>
              </a:rPr>
              <a:t>KEDENGARAN DI PERKEMAHAN”</a:t>
            </a:r>
          </a:p>
          <a:p>
            <a:pPr marL="514350" indent="-514350">
              <a:buNone/>
            </a:pPr>
            <a:endParaRPr lang="id-ID" sz="4400"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oto: MENJALIN PERSAHABATAN DENGAN TUHAN&#10;&#10;Saudaraku...&#10;&#10;Tuhan Yesus benar-benar mengasihi anda dan saya. Dia bukan hanya mengadakan hubungan sah antara kita dengan Bapa dan diri-Nya sendiri, tapi Dia juga ingin bersahabat dengan kita.&#10;&#10;Sebenarnya, Yesus telah menyediakan diri-Nya sebagai sahabat bagi kita. Itulah bukti dari keinginan-Nya itu. Ketika anda ingin bersahabat dengan seseorang, tentu itu artinya anda lebih dulu menyediakan diri menjadi sahabatnya, barulah kemudian meminta kesediaannya. Demikianlah Tuhan, telah menyediakan diri-Nya sebagai sahabat, dan selanjutnya Ia meminta anda bersedia.&#10;&#10;Sekarang bola ada di tangan anda, bersediakah anda bersahabat dengan Yesus?&#10;&#10;Saya gembira ketika orang-orang berkata bahwa mereka telah bersahabat dengan Tuhan. Saya berharap pengakuan itu benar dan bukan sekedar pernyataan dari rasa kekaguman sesaat di hari minggu atau di hari ibadah, sementara di hari sibuk sehari-hari, pernyataan itu sama sekali tak tercermin.&#10;&#10;Jadi kita harus mengerti apa itu persahabatan. Persahabatan adalah hubungan hati ke hati yang sangat dalam. Disana ada saling pengertian. Kita mengerti perasaan dan kehendak sahabat kita, demikian pula sebaliknya. Seorang sahabat biasanya mengerti bahasa tubuh sahabatnya. Tanpa harus bicara, dia tahu sahabatnya itu sedang berduka, sedang gembira, sedang tidak mood, dan sebagainya. Dia tahu apa yang tidak disukai dan apa yang paling disenangi sahabatnya. Dan bukan sekedar tahu, tapi dia melakukan seturut dengan pengetahuannya itu.&#10;&#10;Yesus tahu semua hal tentang anda seperti saya terangkan itu. Itulah sebabnya Dia bersikap sebagai sahabat bagi anda. Persoalannya adalah, apakah anda memiliki jiwa yang seperti itu pula kepada-Nya? Yesus adalah sahabat kita, tapi apakah kita sudah menjadi sahabat bagi Dia? Anda tahu, itu dua hal yang berbeda.&#10;&#10;Anda hanya dapat mulai disebut menjadi sahabat Yesus, apabila anda mengerti perasaan-Nya, mengetahui hal-hal apa yang disukai-Nya dan yang tidak disenangi-Nya. Feeling anda harus peka, sehingga anda tahu &quot;bahasa tubuh&quot; Yesus. Apa maksudnya? Maksudnya adalah anda tahu reaksi hati (yeah... bahasa tubuh adalah reaksi hati -reaksi yang tidak diutarakan melainkan muncul di hati) Tuhan Yesus, atas segala tindak tanduk anda. &#10;Perlu saya terangkan kepada anda, perhatian Yesus kepada anda sangatlah mendalam, begitu mendetail, sehingga hal terkecil sekalipun yang terjadi pada anda, atau yang anda lakukan, itu diperhatikan dengan sungguh-sungguh. Perkataan-perkataan anda kepada siapa saja, dalam situasi apa saja, sikap-sikap anda kepada siapa saja, dan sebagainya, semua itu tidak luput dari perhatian-Nya. Jadi anda mestinya tahu, jenis &quot;bahasa tubuh&quot; Yesus atas segala hal di hidup anda. Saya tidak berkata bahwa Ia cengeng, rewel dan mudah sakit hati. Ketika kita jatuh dalam dosa, atau mengerjakan hal  yang kurang layak, umumnya kita tahu bahwa Yesus tidak akan membenci kita. Ia tetap mengasihi kita dan tidak menutup diri. Tapi anda mengerti arti bahasa tubuh, bukan? Dan seorang sahabat, memperhatikan bahasa tubuh sahabatnya. Ketika kepekaan rohani anda sudah berada disana, artinya anda sudah menjalani persahabatan yang intim dengan Tuhan.&#10;&#10;Perlu saya beritahukan juga, Yesus mengerti bahasa tubuh anda.&#10;&#10;Saya mau cerita sedikit pengertian Tuhan Yesus terhadap bahasa tubuh saya. Bagi anda yang masih berada di level akademik teologistis  dan belum masuk ke tahap bersahabat dengan Yesus, cerita saya ini mungkin bertentangan dengan pandangan anda.&#10;&#10;Saya tahu, sepakbola adalah olahraga yang sangat kental dengan dunia okultisme, perjimatan, benda-benda pembawa keberuntungan, mafia perjudian, dan ritual-ritual rahasia di luar lapangan. Hal-hal ini tidak saja terjadi di level liga antar kampung, tapi juga di liga-liga terbaik Eropa, bahkan Piala Dunia. Ada banyak dukun atau paranormal yang berada di sekitar sepakbola, entah menjadi pendukung fanatik sebuah negara atau klub, maupun pemain bintang. Di Eropa, konon orang-orang mistik dari India dan Afrika umumnya menjadi &quot;penasehat spiritual&quot;  bagi tim-tim maupun pemain-pemain bintang.&#10;&#10;Jadi ketika saya membaca satu kesaksian di internet tentang dunia kegelapan sepakbola, saya percaya.&#10;&#10;Meski demikian, karena olahraga ini sangat menarik, sejak dulu saya menyukainya. Saya termasuk fasih bola dan penggemar beberapa klub, terutama Manchester United dan Inter Milan.&#10;&#10;Tetapi akhir-akhir ini, saya telah mundur cukup jauh, karena Tuhan. Ditambah lagi dengan pendeta gereja dimana saya beribadah, dengan jujur di mimbar mengakui dosanya berupa kecanduan terhadap sepakbola, tekad saya meninggalkan sepakbola makin kuat.&#10;Tapi beberapa minggu lalu, TV menyiarkan langsung MU vs Manchester City, derbi Liga Inggris yang lagi panas. Saya ingin sekali menonton. Sayangnya, siaran TV di rumah selalu diacak, sehingga kalau ingin menonton, saya harus pergi ke sebuah warung kopi yang jauhnya sekitar 2 km. Masalah utamanya adalah, pertandingan itu mulai jam 2 pagi!&#10;&#10;Seorang hamba Tuhan ngendap-ngendap tanpa sepengetahuan istri meninggalkan rumahnya hanya untuk nonton bola di warung kopi, pagi buta, bukankah itu akan menjadi kesaksian yang buruk? Jika ada saudara yang melihat, itu dapat membuatnya tersandung. &#10;&#10;Jadi tengah malam itu, di jam doa pribadi saya, setelah istri saya tidur, saya ceritakan juga pada Tuhan. &quot;Yesus,&quot; saya bilang, &quot;itu jelas sangat tidak baik. Aku tidak akan kesana, supaya jangan ada yang tersandung, atau menimbulkan masalah dengan istriku nantinya. Tapi tidak ada yang tersembunyi di hadapan-Mu. Engkau tahu yang tersimpan hatiku ini, aku ingin sekali nonton, paling tidak satu babak saja. Tapi tentu saja aku tidak akan memaksakan diriku. Jikalau Engkau memang mengizinkan, aku akan pergi nonton. Tapi jika tidak, aku sangat mengerti. Aku ini hamba-Mu.&quot;&#10;&#10;Lalu saya pergi tidur dan melupakan sepakbola. Beberapa jam kemudian, saya terbangun secara mendadak. Di hati saya seperti ada suara yang damai, &quot;Tidakkah kamu ingin menonton sepakbola? Pergilah.&quot;  Saya lihat jam, sekitar 03.00 pagi. Ini persis babak kedua dimulai. Istri saya masih terlelap. Sejenak saya menguji suara di hati saya itu suara Tuhan atau bukan, dan saya merasa damai sejahtera. Roh Kudus tidak membuat nurani saya merasa bersalah. Lalu saya pergi, tentu saja seperti gambaran tadi, diam-diam, ngendap-endap mengeluarkan motor, supaya istri tidak terganggu.&#10;&#10;Tentu saja selama nonton itu, fokus hati saya jadi lebih tertuju kepada Tuhan. Di warung kopi yang ramai itu, saya merenungkan pengalaman itu dan termangu-mangu: Yesus mengizinkan saya pergi nonton bola...? Kalau hal ini saya tulis dan dibaca orang-orang kristen teologis, apa komentar mereka...? Saya sebenarnya tidak berniat menceritakan itu pada siapapun, sebab pengalaman itu bersifat pribadi. Tapi terlalu kontekstual dengan tema saya kali ini.&#10;&#10;Tentu saya tidak berkata bahwa Yesus mengizinkan kita kecanduan sepakbola. Saya sendiri tetap bergerak menjauhi candu sepakbola, atau hal apapun di dunia ini, dan itu pun saya sarankan pada anda. Sejak hari itu sampai sekarang, saya tak lagi menonton sepakbola. Kita tahu tidak ada yang haram, tapi anda juga tahu apa itu kecanduan, sebuah dosa kedagingan. Dan saya juga tidak berani memastikan bahwa anda akan mendapat ijin yang sama dengan saya kala itu. Pengalaman ini bukanlah suatu peyingkapan kebenaran mengenai sepakbola, bukan, tetapi mengenai persahabatan dengan Tuhan, pengertian-pengertian terhadap bahasa tubuh seorang sahabat. Tuhan melihat hati anda. Saya mau anda ingat ini: dari dua orang pria yang sama-sama berkata pada seorang gadis yang sama: &quot;Wah, cantik banget kamu hari ini, dek!&quot;, bukan tidak mungkin seorang akan dihitung berdosa, seorang lagi tidak. Ingat juga ini: Kain dan Habel sama-sama mempersembahkan perpuluhan kepada Tuhan, Habel diterima, tapi Kain ditolak. Manusia umumnya menghakimi dari apa yang terlihat dan apa yang terdengar, tapi Tuhan melihat hati manusia. Cara pandang Tuhan berbeda dengan cara pandang kita. Yesus menilai dari apa yang tergerak di hati kita. Lagipula Ia tahu masa depan.&#10;&#10;Jika anda membangun persahabatan dengan Yesus, peka terhadap &quot;bahasa tubuh&quot;-Nya, anda akan memperoleh pengalaman-pengalaman mengherankan. Anda akan tahu bahwa Yesus tidak hanya tentang mukjizat yang dasyat, tapi juga tentang detail-detail kehidupan yang kadang terlihat sepele.&#10;&#10;Seorang penginjil bernama David E. Taylor punya sepatu baru merek tertentu yang sangat disukainya.Kemudian  suatu kali,  ia dikunjungi Yesus hanya untuk menyampaikan suatu hal yang membuat hamba-Nya ini terbengong-bengong. Anda tahu apa itu? Tuhan datang hanya untuk berkata: &quot;David, Aku juga suka sepatumu itu.&quot;&#10;&#10;Anda kaget? Jiwa agamawi (akademik teologistis) kita akan berteriak sekarang: &quot;Hei, tunggu dulu! Yesus -Allah semesta alam itu- mengomentari sepatu...? Yang benar saja, Bro!!&quot;&#10;&#10;David pun mula-mula tercengang, seperti anda. Ia tidak pernah terpikir bahwa Tuhan memperhatikan hal-hal di seputar diri kita secara mendetail. Sekali lagi ini bukanlah pewahyuan mengenai sepatu, supaya jangan sampai anda jadi bodoh lalu mencari-cari tahu model dan merek sepatu apa gerangan yang Yesus sukai. Sobat, ini semua pewahyuan tentang persahabatan dengan Tuhan.&#10; &#10;Selama ini kita semua dididik untuk membayangkan bahwa Yesus tentulah hanya tertarik pada bidang-bidang rohani saja dari kehidupan kita. Tapi anda salah. Yesus peduli pada keseluruhan hidup anda, secara mendetail. Harap anda mencatat ini: dia tahu warna favoritmu, dia tahu model rambut kesukaanmu, dia tahu hal yang paling membuatmu tidak suka. Bahkan Dia juga memberi komentar pada bentuk wajahmu. Alkitab berkali-kali menyebutkan Tuhan mengomentari rupa atau sosok orang-orang. Ia menyebut Saul tampan. Ia mengomentari wajah Daud, kemerah-merahan, dan masih banyak lagi. Di bawah ini saya kutip ayat Alkitab yang menggambarkan bagaimana Tuhan juga berbicara tentang rupa-rupa aksesoris terbaik yang dikenal peradaban manusia waktu itu.&#10;&#10;Yehezkiel 16 : 10-11 &#10;Aku (TUHAN) mengenakan pakaian berwarna-warna kepadamu dan memberikan engkau sandal-sandal dari kulit lumba-lumba dan tutup kepala dari lenan halus dan selendang dari sutera. Dan Aku menghiasi engkau dengan perhiasan-perhiasan dan mengenakan gelang pada tanganmu dan kalung pada lehermu.&#10;&#10;Jadi jangan heran bila Tuhan juga dapat berbicara tentang sepatu, Liga Inggris, handphone, iPhone, laptop, Mitsubishi Pajero, tv layar datar, dan segala benda yang dikenal atau disukai  dalam peradaban kita sekarang.&#10;&#10;Mungkin anda bertanya: mengapa Yesus tertarik mengomentari atau memperhatikan secara mendetail seperti itu? Saya ingin memberitahu: itu bukti perkataan-Nya yang menyebut anda sahabat-Nya. Tidak dapat dikatakan sahabat jika anda tidak tertarik untuk peduli atau tidak tahu apa-apa kegemaran sahabatmu. Begitulah Yesus.&#10;&#10;Selanjutnya, bagaimana caranya membangun persahabatan dengan Tuhan?&#10;&#10;Media yang paling sahih adalah doa. Anda harus benar-benar manusia yang berdoa sepanjang hari. Tanpa kehidupan doa, berarti anda tidak benar bersahabat dengan Dia. Jika anda berdoa sedikit saja, saya sarankan anda jangan dulu mengklaim diri telah bersahabat dengan Tuhan. &#10;&#10;Ciri orang yang menjalin persahabatan dengan Tuhan Yesus adalah seseorang yang gemar sekali berdoa, sedikit-sedikit berdoa, ada waktu longgar sedikit berdoa, persis seperti orang-orang sekarang bersahabat dengan Facebook.&#10;&#10;Ada seorang janda tua sekalian penginjil keliling kecil-kecilan yang saya kenal bergaul erat dengan Tuhan. Suatu hari dia berkunjung ke rumah ibu saya. Saat itu, kami sedang menunggu seseorang lagi untuk berangkat ke sebuah tujuan. Karena agak lama, kami duduk-duduk di ruang tengah sambil membincangkan budaya jam karet. Tetapi janda tua ini menghardik kami dan mengajak kami untuk berdoa. Jadi kami berdoa dipimpin olehnya, yang isinya hanya untuk memuji-muji Tuhan Yesus. Ia menganggap keterlambatan orang itu sebagai kesempatan kecil untuk berdoa. Nah, itulah contoh seorang yang bergaul dengan Tuhan. &#10;&#10;Saudaraku, doa yang saya maksud disini tidak cuma dalam metode kaku formal, yang biasa kita dengarkan dalam ibadah resmi. Melainkan juga metode doa yang bergaul, bercakap-cakap. &#10;&#10;Saya bercakap-cakap dengan-Nya, ketika saya sedang mengenderai motor, sedang sendirian di kantor, bahkan sering juga ketika hendak menulis artikel semacam ini, saya tanya-tanya Dia apa yang harus saya tuliskan. Kita tidak harus memejamkan mata kita, tidak pula harus duduk bersila atau berlutut. Selain seperti itu, juga bersujud sampai mencium lantai, bahkan pula sampai  tiarap di hadapan-Nya, saya juga biasa berdoa sambil goyang kaki, atau kalau di lantai, sambil selonjor, memijit-mijit betis, sambil berjalan-jalan berputar-putar, bahkan pula sambil rebah-rebahan. Saya berbicara apa saja yang ada di hati saya kepada-Nya, mulai dari kerinduan-kerinduan saya, juga beberapa nama dari anda yang kerap saya doakan, tentang kaki saya yang pegal-pegal, kadang-kadang sampai acara TV pun saya sebutkan.&#10; &#10;Saudara...&#10;&#10;Jangan terlalu kaku dalam bingkai-bingkai agama, roh yang legalistik. Tidak usah pura-pura berwibawa atau jaga image di hadapan Tuhan Yesus. Dia melihat semuanya. Apa yang mau anda rahasiakan? Apa? Saya sudah lama menyerah kepada-Nya tentang hal itu. Bahkan ketika saya berpikir tidak patut pun, Engkau lihat dan tahu, begitu saya bilang. Jadi kesadaran itu membuat saya peka terhadap &quot;bahasa tubuh&quot;-Nya. Saya menghindari apa yang tidak Ia sukai. Saya belajar menjaga hubungan kami. Saya tahu tidak selamanya bahasa tubuh-Nya enak terhadap saya. Sesekali saya merasakan ketidaksukaan-Nya. Tapi karena saya belajar bersahabat dengan Dia, saya langsung bertobat. Hal yang cukup sering adalah manakala saya marah-marah di rumah sehingga istri menjadi diam dan mengunci kamar. Saat seperti itu, saya biasanya cepat tersadar bahwa Tuhan tidak suka hal itu.&#10;&#10;Juga saya mau beritahu, bahwa Yesus hadir di saat-saat doa pribadimu. Jam berapa engkau mempersembahkan doa pribadi bagi-Nya? Saya mau beritahu, Yesus menghafalnya, dan Ia sudah lebih dulu ada disana menunggumu. Selama ini saya mempersembahkan tengah malam, antara jam 23.00- 01.00 dini hari. Tetapi karena saya sering kali bermasalah dengan bangun pagi, belakangan saya mengubahnya. Saya mempersembahkan jam 05.00 - 06.00 pagi, dan hal itu saya beritahukan kepada-Nya. &#10;&#10;Apa yang terjadi? Ia selalu membangunkan saya jam sekitar 04.30, tanpa alarm. Saya tahu apa maksud-Nya. Ia memberi saya waktu untuk gerak badan sejenak dan cuci muka, supaya aliran darah lancar dan tidak mengantuk. Setelah itu, barulah tepat jam 05.00, saya dan Tuhan Yesus menikmati persekutuan yang mesra.&#10;&#10;Tetapi beberapa hari lalu, saya terlambat tidur, sudah hampir jam 1 malam. Seperti biasa, Tuhan membangunkan saya jam 04.30. Saya bangun dan duduk, tapi badan saya terasa berat serta mengantuk hebat. Antara sadar dan tidur, saya bilang: “Tuhan Yesus, aku tahu ini jam doaku untuk-Mu, aku ingin berdoa, tapi izinkan aku rebah sebentar lagi saja, lima menit saja ya...” Lalu saya rebah dan segera terlelap, lupa pada semuanya.&#10;&#10;Lewat jam 06.00, istri saya bangun, dan segera membangunkan saya, bertanya apakah saya tadi berdoa atau tidak. Saya bilang tidak, balik tanya kenapa dia tiba-tiba tanya begitu. Dia cerita bahwa di dalam tidur, dia mendengar suara yang berkali-kali berkata: “bangunkanlah suamimu, suruh dia berdoa.” Tetapi karena dia yakin bahwa saya sudah berdoa, dia tidak menuruti suara itu. Mendengar itu, saya segera pergi keluar, berdoa dan menyesal. &#10;&#10;Saudaraku, Yesus hafal pada jam-jam doa pribadimu, dan Ia sangat suka akan itu. Hadirat-Nya akan lebih dulu hadir di tempat doamu, menunggumu bangun. Saya mau beritahu anda, Yesus sangat berharap dapat menjalin persahabatan yang intim dengan anda dan saya. Ia telah menyediakan diri-Nya sebagai sahabat bagi kita, dan berharap agar kita mau menjadi sahabat-Nya pula. Ia sangat mengasihi anda. Sangat.&#10;&#10;Saudaraku dalam kasih Tuhan...&#10;Marilah berdoa. Bangunlah kehidupan doa pribadimu. Berdoalah siang dan malam, lagi dan lagi. Bergaullah dengan Dia, dengan merendahkan diri dan penyerahan hati yang total. Percayalah, bahwa Tuhan bukan saja disenangkan oleh doamu, tapi Ia bahkan sangat mengharapkannya. Ia mengharapkannya, karena Ia sangat menyayangimu. Sama seperti kekasih mengharapkan kemunculan kekasihnya, demikianlah Yesus mengharapkan kedatanganmu.&#10;&#10;Yesus sungguh sahabat yang baik. Anda akan dibawa-Nya mengalami pengalaman-pengalaman rohani yang tak terlupakan, yang membuat anda akan semakin mencintai-Nya. Engkau akan kuat, dan potensi untuk jatuh dalam doa akan merosot. Engkau akan kuat untuk mengendalikan kedaginganmu, serta egomu pelan-pelan akan mengerdil. Ia akan membuka pikiranmu kepada hikmat-hikmat yang selama ini tersembunyi bagimu. Imanmu akan diteguhkan, iman yang menggetarkan, iman yang memindahkan gunung. Urapan Roh-Nya akan memenuhi hatimu. Api nyalamu tidak akan kehabisan minyak, dan anda akan dapat mengendalikan diri terhadap segala hal yang tidak kudus. Bahkan ketika sangkakala dibunyikan untuk menjemput orang-orang kudus-Nya, jika engkau kedapatan kudus dan berjaga, engkau akan ikut disana.&#10;&#10;Tuhan Yesus mengasihimu."/>
          <p:cNvPicPr>
            <a:picLocks noChangeAspect="1" noChangeArrowheads="1"/>
          </p:cNvPicPr>
          <p:nvPr/>
        </p:nvPicPr>
        <p:blipFill>
          <a:blip r:embed="rId2"/>
          <a:srcRect/>
          <a:stretch>
            <a:fillRect/>
          </a:stretch>
        </p:blipFill>
        <p:spPr bwMode="auto">
          <a:xfrm>
            <a:off x="464331" y="0"/>
            <a:ext cx="8215338" cy="6849515"/>
          </a:xfrm>
          <a:prstGeom prst="rect">
            <a:avLst/>
          </a:prstGeom>
          <a:noFill/>
        </p:spPr>
      </p:pic>
      <p:sp>
        <p:nvSpPr>
          <p:cNvPr id="2" name="Title 1"/>
          <p:cNvSpPr>
            <a:spLocks noGrp="1"/>
          </p:cNvSpPr>
          <p:nvPr>
            <p:ph type="title"/>
          </p:nvPr>
        </p:nvSpPr>
        <p:spPr/>
        <p:txBody>
          <a:bodyPr/>
          <a:lstStyle/>
          <a:p>
            <a:r>
              <a:rPr lang="id-ID" b="1" dirty="0" smtClean="0">
                <a:solidFill>
                  <a:srgbClr val="FF0000"/>
                </a:solidFill>
              </a:rPr>
              <a:t>C</a:t>
            </a:r>
            <a:r>
              <a:rPr lang="id-ID" b="1" dirty="0" smtClean="0">
                <a:solidFill>
                  <a:srgbClr val="FF0000"/>
                </a:solidFill>
              </a:rPr>
              <a:t>. “KAWANKAH ATAU LAWAN?”</a:t>
            </a:r>
            <a:endParaRPr lang="id-ID" b="1" dirty="0">
              <a:solidFill>
                <a:srgbClr val="FF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97634"/>
          </a:xfrm>
        </p:spPr>
        <p:txBody>
          <a:bodyPr>
            <a:normAutofit/>
          </a:bodyPr>
          <a:lstStyle/>
          <a:p>
            <a:r>
              <a:rPr lang="id-ID" dirty="0" smtClean="0"/>
              <a:t>OBSESI YOSUA TENTANG PEPERANGAN</a:t>
            </a:r>
            <a:br>
              <a:rPr lang="id-ID" dirty="0" smtClean="0"/>
            </a:br>
            <a:r>
              <a:rPr lang="id-ID" dirty="0" smtClean="0"/>
              <a:t>MEMBUAT YOSUA DIPERTEMUKAN TUHAN DENGAN PANGLIMA BALATENTARA TUHAN</a:t>
            </a:r>
            <a:br>
              <a:rPr lang="id-ID" dirty="0" smtClean="0"/>
            </a:br>
            <a:r>
              <a:rPr lang="id-ID" dirty="0" smtClean="0"/>
              <a:t>TIAP PRIBADI AKAN BERBEDA:</a:t>
            </a:r>
            <a:br>
              <a:rPr lang="id-ID" dirty="0" smtClean="0"/>
            </a:br>
            <a:r>
              <a:rPr lang="id-ID" dirty="0" smtClean="0"/>
              <a:t>NUH, ABRAM,MUSA, GIDEON, SAMUEL.</a:t>
            </a:r>
            <a:br>
              <a:rPr lang="id-ID" dirty="0" smtClean="0"/>
            </a:br>
            <a:r>
              <a:rPr lang="id-ID" dirty="0" smtClean="0"/>
              <a:t>INI TIDAK DAPAT DIBOLAK BALIK.</a:t>
            </a:r>
            <a:endParaRPr lang="id-ID"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normAutofit/>
          </a:bodyPr>
          <a:lstStyle/>
          <a:p>
            <a:pPr algn="r"/>
            <a:r>
              <a:rPr lang="id-ID" dirty="0" smtClean="0"/>
              <a:t>TIDAK HERAN KARENA PASSION YOSUA ADALAH DALAM PEPERANGAN </a:t>
            </a:r>
            <a:br>
              <a:rPr lang="id-ID" dirty="0" smtClean="0"/>
            </a:br>
            <a:r>
              <a:rPr lang="id-ID" dirty="0" smtClean="0"/>
              <a:t>MAKA TUHAN MENAMPAKKAN DIRI PADA YOSUA DALAM WUJUD PANGLIMA BALATENTARA TUHAN DAN LOKASINYA PUN DI DEKAT YERIKHO YANG ADALAH KOTA PERTAMA YANG HARUS DITAKLUKKAN</a:t>
            </a:r>
            <a:endParaRPr lang="id-ID"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normAutofit/>
          </a:bodyPr>
          <a:lstStyle/>
          <a:p>
            <a:pPr algn="r"/>
            <a:r>
              <a:rPr lang="id-ID" dirty="0" smtClean="0"/>
              <a:t>TEMUKAN DESTINY KITA DI DALAM TUHAN DAN BIARLAH TUHAN MENJUMPAI KITA DALAM PRIBADINYA YANG PAS DENGAN HASRAT YANG TUHAN TELAH TARUH DALAM DIRI KITA</a:t>
            </a:r>
            <a:br>
              <a:rPr lang="id-ID" dirty="0" smtClean="0"/>
            </a:br>
            <a:r>
              <a:rPr lang="id-ID" dirty="0" smtClean="0"/>
              <a:t>SEMUA DIMENSI KECERDASAN DIMILIKI-NYA DAN SEMUA PROFESI ADA DI DALAM TANGAN-NYA</a:t>
            </a:r>
            <a:endParaRPr lang="id-ID"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0"/>
          </a:xfrm>
        </p:spPr>
        <p:txBody>
          <a:bodyPr>
            <a:normAutofit/>
          </a:bodyPr>
          <a:lstStyle/>
          <a:p>
            <a:r>
              <a:rPr lang="id-ID" dirty="0" smtClean="0"/>
              <a:t>MENGAJAR- DIA SEBAGAI GURU</a:t>
            </a:r>
            <a:br>
              <a:rPr lang="id-ID" dirty="0" smtClean="0"/>
            </a:br>
            <a:r>
              <a:rPr lang="id-ID" dirty="0" smtClean="0"/>
              <a:t>MEMASAK- DIA SEBAGAI CHEF</a:t>
            </a:r>
            <a:br>
              <a:rPr lang="id-ID" dirty="0" smtClean="0"/>
            </a:br>
            <a:r>
              <a:rPr lang="id-ID" dirty="0" smtClean="0"/>
              <a:t>PELAYAN PUN- DIA PERNAH HADIR MENCUCI KAKI MURID-MURID-NYA</a:t>
            </a:r>
            <a:br>
              <a:rPr lang="id-ID" dirty="0" smtClean="0"/>
            </a:br>
            <a:r>
              <a:rPr lang="id-ID" dirty="0" smtClean="0"/>
              <a:t>PILOT- DIA TELAH MELINTASI SEMUA LANGIT</a:t>
            </a:r>
            <a:br>
              <a:rPr lang="id-ID" dirty="0" smtClean="0"/>
            </a:br>
            <a:r>
              <a:rPr lang="id-ID" dirty="0" smtClean="0"/>
              <a:t>MUSISI- DIA MENYANYI BERSAMA MURID-MURIDNYA</a:t>
            </a:r>
            <a:br>
              <a:rPr lang="id-ID" dirty="0" smtClean="0"/>
            </a:br>
            <a:r>
              <a:rPr lang="id-ID" dirty="0" smtClean="0"/>
              <a:t>DLL</a:t>
            </a:r>
            <a:endParaRPr lang="id-ID"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id-ID" b="1" dirty="0" smtClean="0"/>
              <a:t>MEMBUAT BERBAGAI RANCANGAN</a:t>
            </a:r>
            <a:r>
              <a:rPr lang="id-ID" dirty="0" smtClean="0"/>
              <a:t>:</a:t>
            </a:r>
          </a:p>
          <a:p>
            <a:pPr lvl="1"/>
            <a:r>
              <a:rPr lang="id-ID" dirty="0" smtClean="0"/>
              <a:t>DARI EMAS, </a:t>
            </a:r>
          </a:p>
          <a:p>
            <a:pPr lvl="1"/>
            <a:r>
              <a:rPr lang="id-ID" dirty="0" smtClean="0"/>
              <a:t>PERAK</a:t>
            </a:r>
          </a:p>
          <a:p>
            <a:pPr lvl="1"/>
            <a:r>
              <a:rPr lang="id-ID" dirty="0" smtClean="0"/>
              <a:t>TEMBAGA</a:t>
            </a:r>
          </a:p>
          <a:p>
            <a:pPr lvl="1"/>
            <a:r>
              <a:rPr lang="id-ID" dirty="0" smtClean="0"/>
              <a:t>MENGASAH BATU PERMATA SUPAYA DITATAH</a:t>
            </a:r>
          </a:p>
          <a:p>
            <a:pPr lvl="1"/>
            <a:r>
              <a:rPr lang="id-ID" dirty="0" smtClean="0"/>
              <a:t>MENGUKIR KAYU</a:t>
            </a:r>
          </a:p>
          <a:p>
            <a:endParaRPr lang="id-ID" dirty="0"/>
          </a:p>
        </p:txBody>
      </p:sp>
      <p:sp>
        <p:nvSpPr>
          <p:cNvPr id="2" name="Title 1"/>
          <p:cNvSpPr>
            <a:spLocks noGrp="1"/>
          </p:cNvSpPr>
          <p:nvPr>
            <p:ph type="title"/>
          </p:nvPr>
        </p:nvSpPr>
        <p:spPr/>
        <p:txBody>
          <a:bodyPr>
            <a:normAutofit fontScale="90000"/>
          </a:bodyPr>
          <a:lstStyle/>
          <a:p>
            <a:r>
              <a:rPr lang="id-ID" dirty="0" smtClean="0"/>
              <a:t>CONTOH BESALEEL DAN AHOLIAB</a:t>
            </a:r>
            <a:endParaRPr lang="id-ID"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858000"/>
          </a:xfrm>
        </p:spPr>
        <p:txBody>
          <a:bodyPr>
            <a:normAutofit/>
          </a:bodyPr>
          <a:lstStyle/>
          <a:p>
            <a:r>
              <a:rPr lang="id-ID" dirty="0" smtClean="0"/>
              <a:t>MEMBUAT:</a:t>
            </a:r>
          </a:p>
          <a:p>
            <a:pPr lvl="1"/>
            <a:r>
              <a:rPr lang="id-ID" dirty="0" smtClean="0"/>
              <a:t>KEMAH PERTEMUAN</a:t>
            </a:r>
          </a:p>
          <a:p>
            <a:pPr lvl="1"/>
            <a:r>
              <a:rPr lang="id-ID" dirty="0" smtClean="0"/>
              <a:t>TABUT UNTUK HUKUM</a:t>
            </a:r>
          </a:p>
          <a:p>
            <a:pPr lvl="1"/>
            <a:r>
              <a:rPr lang="id-ID" dirty="0" smtClean="0"/>
              <a:t>TUTUP PENDAMAIAN</a:t>
            </a:r>
          </a:p>
          <a:p>
            <a:pPr lvl="1"/>
            <a:r>
              <a:rPr lang="id-ID" dirty="0" smtClean="0"/>
              <a:t>MEJA</a:t>
            </a:r>
          </a:p>
          <a:p>
            <a:pPr lvl="1"/>
            <a:r>
              <a:rPr lang="id-ID" dirty="0" smtClean="0"/>
              <a:t>KANDIL EMAS</a:t>
            </a:r>
          </a:p>
          <a:p>
            <a:pPr lvl="1"/>
            <a:r>
              <a:rPr lang="id-ID" dirty="0" smtClean="0"/>
              <a:t>MEZBAH PEMBAKARAN UKUPAN</a:t>
            </a:r>
          </a:p>
          <a:p>
            <a:pPr lvl="1"/>
            <a:r>
              <a:rPr lang="id-ID" dirty="0" smtClean="0"/>
              <a:t>MEZBAH KORBAN BAKARAN</a:t>
            </a:r>
          </a:p>
          <a:p>
            <a:pPr lvl="1"/>
            <a:r>
              <a:rPr lang="id-ID" dirty="0" smtClean="0"/>
              <a:t>BEJANA PEMBASUHAN</a:t>
            </a:r>
          </a:p>
          <a:p>
            <a:endParaRPr lang="id-ID" dirty="0" smtClean="0"/>
          </a:p>
          <a:p>
            <a:pPr>
              <a:buNone/>
            </a:pPr>
            <a:endParaRPr lang="id-ID"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r>
              <a:rPr lang="id-ID" dirty="0" smtClean="0"/>
              <a:t>PAKAIAN JABATAN – UNTUK IMAM HARUN</a:t>
            </a:r>
          </a:p>
          <a:p>
            <a:r>
              <a:rPr lang="id-ID" dirty="0" smtClean="0"/>
              <a:t>PAKAIAN JABATAN IMAM UNTUK ANAK-ANAK HARUN</a:t>
            </a:r>
          </a:p>
          <a:p>
            <a:r>
              <a:rPr lang="id-ID" dirty="0" smtClean="0"/>
              <a:t>MINYAK URAPAN DAN UKUPAN DARI WANGI-WANGIAN</a:t>
            </a:r>
          </a:p>
          <a:p>
            <a:r>
              <a:rPr lang="id-ID" dirty="0" smtClean="0"/>
              <a:t>PEKERJAAN SEORANG YANG MEMBUAT TENUNAN YANG BERWARNA-WARNA:</a:t>
            </a:r>
          </a:p>
          <a:p>
            <a:pPr lvl="1"/>
            <a:r>
              <a:rPr lang="id-ID" dirty="0" smtClean="0"/>
              <a:t>KAIN UNGU TUA</a:t>
            </a:r>
          </a:p>
          <a:p>
            <a:pPr lvl="1"/>
            <a:r>
              <a:rPr lang="id-ID" dirty="0" smtClean="0"/>
              <a:t>KAIN UNGU MUDA</a:t>
            </a:r>
          </a:p>
          <a:p>
            <a:pPr lvl="1"/>
            <a:r>
              <a:rPr lang="id-ID" dirty="0" smtClean="0"/>
              <a:t>KAIN KIRMIZI</a:t>
            </a:r>
          </a:p>
          <a:p>
            <a:pPr lvl="1"/>
            <a:r>
              <a:rPr lang="id-ID" dirty="0" smtClean="0"/>
              <a:t>KAIN LENAN HALUS</a:t>
            </a:r>
          </a:p>
          <a:p>
            <a:pPr lvl="1"/>
            <a:r>
              <a:rPr lang="id-ID" dirty="0" smtClean="0"/>
              <a:t>YAKNI PEKERJAAN SEORANG TUKANG TENUN, </a:t>
            </a:r>
          </a:p>
          <a:p>
            <a:endParaRPr lang="id-ID"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endParaRPr lang="id-ID" sz="2400" dirty="0" smtClean="0"/>
          </a:p>
          <a:p>
            <a:r>
              <a:rPr lang="id-ID" sz="2400" dirty="0" smtClean="0"/>
              <a:t>BEKERJA DALAM SEGALAM MACAM PEKERJAAN YANG DIRANCANG ITU</a:t>
            </a:r>
          </a:p>
          <a:p>
            <a:r>
              <a:rPr lang="id-ID" sz="2400" dirty="0" smtClean="0"/>
              <a:t>DALAM HATI SETIAP ORANG AHLI TELAH DIBERIKAN TUHAN KEAHLIAN</a:t>
            </a:r>
          </a:p>
          <a:p>
            <a:r>
              <a:rPr lang="id-ID" sz="2400" dirty="0" smtClean="0"/>
              <a:t>MEMENUHI MEREKA DENGAN ROH ALLAH</a:t>
            </a:r>
          </a:p>
          <a:p>
            <a:r>
              <a:rPr lang="id-ID" sz="2400" dirty="0" smtClean="0"/>
              <a:t>MEMENUHI MEREKA DENGAN KEAHLIAN, PENGERTIAN, PENGETAHUAN, DALAM SEGALA MACAM PEKERJAAN</a:t>
            </a:r>
          </a:p>
          <a:p>
            <a:r>
              <a:rPr lang="id-ID" sz="2400" dirty="0" smtClean="0"/>
              <a:t>MENANAM DALAM HATINYA KEPANDAIAN UNTUK MENGAJAR </a:t>
            </a:r>
          </a:p>
          <a:p>
            <a:r>
              <a:rPr lang="id-ID" sz="2400" dirty="0" smtClean="0"/>
              <a:t>MEMENUHI MEREKA DENGAN KEAHLIAN UNTUK MEMBUAT SEGALA MACAM</a:t>
            </a:r>
          </a:p>
          <a:p>
            <a:pPr lvl="0"/>
            <a:r>
              <a:rPr lang="id-ID" sz="2400" dirty="0" smtClean="0"/>
              <a:t>PEKERJAAN SEORANG TUKANG, </a:t>
            </a:r>
          </a:p>
          <a:p>
            <a:pPr lvl="0"/>
            <a:r>
              <a:rPr lang="id-ID" sz="2400" dirty="0" smtClean="0"/>
              <a:t>PEKERJAAN SEORANG AHLI </a:t>
            </a:r>
          </a:p>
          <a:p>
            <a:r>
              <a:rPr lang="id-ID" sz="2400" dirty="0" smtClean="0"/>
              <a:t>PELAKSANA  SEGALA MACAM PEKERJAAN, DAN PERANCANG SEGALA SESUATU</a:t>
            </a:r>
          </a:p>
          <a:p>
            <a:endParaRPr lang="id-ID"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oto: Like --&gt; I laughed so hard, tears ran down my leg &lt;-- Like"/>
          <p:cNvPicPr>
            <a:picLocks noChangeAspect="1" noChangeArrowheads="1"/>
          </p:cNvPicPr>
          <p:nvPr/>
        </p:nvPicPr>
        <p:blipFill>
          <a:blip r:embed="rId2"/>
          <a:srcRect/>
          <a:stretch>
            <a:fillRect/>
          </a:stretch>
        </p:blipFill>
        <p:spPr bwMode="auto">
          <a:xfrm>
            <a:off x="0" y="-18"/>
            <a:ext cx="9144000" cy="6858018"/>
          </a:xfrm>
          <a:prstGeom prst="rect">
            <a:avLst/>
          </a:prstGeom>
          <a:noFill/>
        </p:spPr>
      </p:pic>
      <p:sp>
        <p:nvSpPr>
          <p:cNvPr id="2" name="Title 1"/>
          <p:cNvSpPr>
            <a:spLocks noGrp="1"/>
          </p:cNvSpPr>
          <p:nvPr>
            <p:ph type="title"/>
          </p:nvPr>
        </p:nvSpPr>
        <p:spPr/>
        <p:txBody>
          <a:bodyPr/>
          <a:lstStyle/>
          <a:p>
            <a:r>
              <a:rPr lang="id-ID" b="1" dirty="0" smtClean="0">
                <a:solidFill>
                  <a:schemeClr val="bg1"/>
                </a:solidFill>
              </a:rPr>
              <a:t>#KESIMPULAN 2</a:t>
            </a:r>
            <a:endParaRPr lang="id-ID" b="1" dirty="0">
              <a:solidFill>
                <a:schemeClr val="bg1"/>
              </a:solidFill>
            </a:endParaRPr>
          </a:p>
        </p:txBody>
      </p:sp>
      <p:sp>
        <p:nvSpPr>
          <p:cNvPr id="3" name="Content Placeholder 2"/>
          <p:cNvSpPr>
            <a:spLocks noGrp="1"/>
          </p:cNvSpPr>
          <p:nvPr>
            <p:ph idx="1"/>
          </p:nvPr>
        </p:nvSpPr>
        <p:spPr>
          <a:xfrm>
            <a:off x="0" y="4714860"/>
            <a:ext cx="8229600" cy="2143140"/>
          </a:xfrm>
        </p:spPr>
        <p:txBody>
          <a:bodyPr/>
          <a:lstStyle/>
          <a:p>
            <a:r>
              <a:rPr lang="id-ID" b="1" dirty="0" smtClean="0">
                <a:solidFill>
                  <a:schemeClr val="bg1"/>
                </a:solidFill>
              </a:rPr>
              <a:t>PERJUMPAAN DENGAN TUHAN SETIAP HARI AKAN MEMBUAT KITA CERDAS DAN SEMAKIN DIPERTAJAM PADA BIDANG HASRAT KITA MASING-MASING</a:t>
            </a:r>
            <a:endParaRPr lang="id-ID" b="1" dirty="0">
              <a:solidFill>
                <a:schemeClr val="bg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oto"/>
          <p:cNvPicPr>
            <a:picLocks noChangeAspect="1" noChangeArrowheads="1"/>
          </p:cNvPicPr>
          <p:nvPr/>
        </p:nvPicPr>
        <p:blipFill>
          <a:blip r:embed="rId2"/>
          <a:srcRect/>
          <a:stretch>
            <a:fillRect/>
          </a:stretch>
        </p:blipFill>
        <p:spPr bwMode="auto">
          <a:xfrm>
            <a:off x="1142992" y="0"/>
            <a:ext cx="6858016" cy="6858018"/>
          </a:xfrm>
          <a:prstGeom prst="rect">
            <a:avLst/>
          </a:prstGeom>
          <a:noFill/>
        </p:spPr>
      </p:pic>
      <p:sp>
        <p:nvSpPr>
          <p:cNvPr id="2" name="Title 1"/>
          <p:cNvSpPr>
            <a:spLocks noGrp="1"/>
          </p:cNvSpPr>
          <p:nvPr>
            <p:ph type="title"/>
          </p:nvPr>
        </p:nvSpPr>
        <p:spPr>
          <a:xfrm>
            <a:off x="457200" y="0"/>
            <a:ext cx="8229600" cy="6858000"/>
          </a:xfrm>
        </p:spPr>
        <p:txBody>
          <a:bodyPr>
            <a:normAutofit/>
          </a:bodyPr>
          <a:lstStyle/>
          <a:p>
            <a:r>
              <a:rPr lang="id-ID" sz="4000" b="1" dirty="0" smtClean="0">
                <a:solidFill>
                  <a:srgbClr val="FF0000"/>
                </a:solidFill>
              </a:rPr>
              <a:t>3. BUKAN SEBUAH PERJUMPAAN YANG SENGAJA</a:t>
            </a:r>
            <a:r>
              <a:rPr lang="id-ID" sz="4000" b="1" dirty="0" smtClean="0">
                <a:solidFill>
                  <a:schemeClr val="bg1"/>
                </a:solidFill>
              </a:rPr>
              <a:t/>
            </a:r>
            <a:br>
              <a:rPr lang="id-ID" sz="4000" b="1" dirty="0" smtClean="0">
                <a:solidFill>
                  <a:schemeClr val="bg1"/>
                </a:solidFill>
              </a:rPr>
            </a:br>
            <a:r>
              <a:rPr lang="id-ID" sz="4000" b="1" dirty="0" smtClean="0">
                <a:solidFill>
                  <a:schemeClr val="bg1"/>
                </a:solidFill>
              </a:rPr>
              <a:t/>
            </a:r>
            <a:br>
              <a:rPr lang="id-ID" sz="4000" b="1" dirty="0" smtClean="0">
                <a:solidFill>
                  <a:schemeClr val="bg1"/>
                </a:solidFill>
              </a:rPr>
            </a:br>
            <a:r>
              <a:rPr lang="id-ID" sz="4000" b="1" dirty="0" smtClean="0">
                <a:solidFill>
                  <a:schemeClr val="bg1"/>
                </a:solidFill>
              </a:rPr>
              <a:t/>
            </a:r>
            <a:br>
              <a:rPr lang="id-ID" sz="4000" b="1" dirty="0" smtClean="0">
                <a:solidFill>
                  <a:schemeClr val="bg1"/>
                </a:solidFill>
              </a:rPr>
            </a:br>
            <a:r>
              <a:rPr lang="id-ID" sz="4000" b="1" dirty="0" smtClean="0">
                <a:solidFill>
                  <a:schemeClr val="bg1"/>
                </a:solidFill>
              </a:rPr>
              <a:t/>
            </a:r>
            <a:br>
              <a:rPr lang="id-ID" sz="4000" b="1" dirty="0" smtClean="0">
                <a:solidFill>
                  <a:schemeClr val="bg1"/>
                </a:solidFill>
              </a:rPr>
            </a:br>
            <a:r>
              <a:rPr lang="id-ID" sz="4000" b="1" dirty="0" smtClean="0">
                <a:solidFill>
                  <a:schemeClr val="bg1"/>
                </a:solidFill>
              </a:rPr>
              <a:t/>
            </a:r>
            <a:br>
              <a:rPr lang="id-ID" sz="4000" b="1" dirty="0" smtClean="0">
                <a:solidFill>
                  <a:schemeClr val="bg1"/>
                </a:solidFill>
              </a:rPr>
            </a:br>
            <a:r>
              <a:rPr lang="id-ID" sz="4000" b="1" dirty="0" smtClean="0">
                <a:solidFill>
                  <a:schemeClr val="bg1"/>
                </a:solidFill>
              </a:rPr>
              <a:t/>
            </a:r>
            <a:br>
              <a:rPr lang="id-ID" sz="4000" b="1" dirty="0" smtClean="0">
                <a:solidFill>
                  <a:schemeClr val="bg1"/>
                </a:solidFill>
              </a:rPr>
            </a:br>
            <a:r>
              <a:rPr lang="id-ID" sz="4000" b="1" dirty="0" smtClean="0">
                <a:solidFill>
                  <a:srgbClr val="FF0000"/>
                </a:solidFill>
              </a:rPr>
              <a:t>MELAINKAN HANYALAH SEBUAH KEBIASAAN PENYERTAAN TUHAN</a:t>
            </a:r>
            <a:br>
              <a:rPr lang="id-ID" sz="4000" b="1" dirty="0" smtClean="0">
                <a:solidFill>
                  <a:srgbClr val="FF0000"/>
                </a:solidFill>
              </a:rPr>
            </a:br>
            <a:r>
              <a:rPr lang="id-ID" sz="4000" b="1" dirty="0" smtClean="0">
                <a:solidFill>
                  <a:srgbClr val="FF0000"/>
                </a:solidFill>
              </a:rPr>
              <a:t>TETAPI YANG BARU KALI INI DISADARI</a:t>
            </a:r>
            <a:endParaRPr lang="id-ID" sz="4000" b="1" dirty="0">
              <a:solidFill>
                <a:srgbClr val="FF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c.ak.fbcdn.net/hphotos-ak-snc6/285383_10200683643399970_1587605445_n.jpg"/>
          <p:cNvPicPr>
            <a:picLocks noChangeAspect="1" noChangeArrowheads="1"/>
          </p:cNvPicPr>
          <p:nvPr/>
        </p:nvPicPr>
        <p:blipFill>
          <a:blip r:embed="rId2"/>
          <a:srcRect/>
          <a:stretch>
            <a:fillRect/>
          </a:stretch>
        </p:blipFill>
        <p:spPr bwMode="auto">
          <a:xfrm>
            <a:off x="0" y="0"/>
            <a:ext cx="9144000" cy="5915026"/>
          </a:xfrm>
          <a:prstGeom prst="rect">
            <a:avLst/>
          </a:prstGeom>
          <a:noFill/>
        </p:spPr>
      </p:pic>
      <p:sp>
        <p:nvSpPr>
          <p:cNvPr id="2" name="Title 1"/>
          <p:cNvSpPr>
            <a:spLocks noGrp="1"/>
          </p:cNvSpPr>
          <p:nvPr>
            <p:ph type="title"/>
          </p:nvPr>
        </p:nvSpPr>
        <p:spPr>
          <a:xfrm>
            <a:off x="0" y="0"/>
            <a:ext cx="9144000" cy="6858000"/>
          </a:xfrm>
        </p:spPr>
        <p:txBody>
          <a:bodyPr>
            <a:normAutofit/>
          </a:bodyPr>
          <a:lstStyle/>
          <a:p>
            <a:r>
              <a:rPr lang="id-ID" b="1" dirty="0" smtClean="0">
                <a:solidFill>
                  <a:schemeClr val="bg1"/>
                </a:solidFill>
              </a:rPr>
              <a:t/>
            </a:r>
            <a:br>
              <a:rPr lang="id-ID" b="1" dirty="0" smtClean="0">
                <a:solidFill>
                  <a:schemeClr val="bg1"/>
                </a:solidFill>
              </a:rPr>
            </a:br>
            <a:r>
              <a:rPr lang="id-ID" b="1" dirty="0" smtClean="0">
                <a:solidFill>
                  <a:schemeClr val="bg1"/>
                </a:solidFill>
              </a:rPr>
              <a:t/>
            </a:r>
            <a:br>
              <a:rPr lang="id-ID" b="1" dirty="0" smtClean="0">
                <a:solidFill>
                  <a:schemeClr val="bg1"/>
                </a:solidFill>
              </a:rPr>
            </a:br>
            <a:r>
              <a:rPr lang="id-ID" b="1" dirty="0" smtClean="0">
                <a:solidFill>
                  <a:schemeClr val="bg1"/>
                </a:solidFill>
              </a:rPr>
              <a:t/>
            </a:r>
            <a:br>
              <a:rPr lang="id-ID" b="1" dirty="0" smtClean="0">
                <a:solidFill>
                  <a:schemeClr val="bg1"/>
                </a:solidFill>
              </a:rPr>
            </a:br>
            <a:r>
              <a:rPr lang="id-ID" b="1" dirty="0" smtClean="0">
                <a:solidFill>
                  <a:schemeClr val="bg1"/>
                </a:solidFill>
              </a:rPr>
              <a:t/>
            </a:r>
            <a:br>
              <a:rPr lang="id-ID" b="1" dirty="0" smtClean="0">
                <a:solidFill>
                  <a:schemeClr val="bg1"/>
                </a:solidFill>
              </a:rPr>
            </a:br>
            <a:r>
              <a:rPr lang="id-ID" b="1" dirty="0" smtClean="0">
                <a:solidFill>
                  <a:schemeClr val="bg1"/>
                </a:solidFill>
              </a:rPr>
              <a:t/>
            </a:r>
            <a:br>
              <a:rPr lang="id-ID" b="1" dirty="0" smtClean="0">
                <a:solidFill>
                  <a:schemeClr val="bg1"/>
                </a:solidFill>
              </a:rPr>
            </a:br>
            <a:r>
              <a:rPr lang="id-ID" b="1" dirty="0" smtClean="0">
                <a:solidFill>
                  <a:schemeClr val="bg1"/>
                </a:solidFill>
              </a:rPr>
              <a:t>AYAT 13...DILIHATNYA SEORANG LAKI-LAKI BERDIRI DI DEPANNYA DENGAN PEDANG TERHUNUS DI TANGANNYA.</a:t>
            </a:r>
            <a:br>
              <a:rPr lang="id-ID" b="1" dirty="0" smtClean="0">
                <a:solidFill>
                  <a:schemeClr val="bg1"/>
                </a:solidFill>
              </a:rPr>
            </a:br>
            <a:endParaRPr lang="id-ID" b="1" dirty="0">
              <a:solidFill>
                <a:schemeClr val="bg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BANDINGKAN DENGAN....</a:t>
            </a:r>
            <a:endParaRPr lang="id-ID" dirty="0"/>
          </a:p>
        </p:txBody>
      </p:sp>
      <p:sp>
        <p:nvSpPr>
          <p:cNvPr id="3" name="Content Placeholder 2"/>
          <p:cNvSpPr>
            <a:spLocks noGrp="1"/>
          </p:cNvSpPr>
          <p:nvPr>
            <p:ph idx="1"/>
          </p:nvPr>
        </p:nvSpPr>
        <p:spPr/>
        <p:txBody>
          <a:bodyPr/>
          <a:lstStyle/>
          <a:p>
            <a:pPr lvl="0"/>
            <a:r>
              <a:rPr lang="id-ID" dirty="0" smtClean="0"/>
              <a:t>KELUARAN 3:2 LALU MALAIKAT TUHAN MENAMPAKKAN DIRI KEPADANYA.</a:t>
            </a:r>
          </a:p>
          <a:p>
            <a:pPr lvl="0"/>
            <a:r>
              <a:rPr lang="id-ID" dirty="0" smtClean="0"/>
              <a:t>HAK 6:11 KEMUDIAN DATANGLAH MALAIKAT TUHAN DAN DUDUK DI BAWAH POHON TERBANTIN....(GIDEON)</a:t>
            </a:r>
          </a:p>
          <a:p>
            <a:pPr lvl="0"/>
            <a:r>
              <a:rPr lang="id-ID" dirty="0" smtClean="0"/>
              <a:t>HAK 13:3 DAN MALAIKAT TUHAN MENAMPAKKAN DIRI KEPADA PEREMPUAN ITU....(ISTERI MANOAH)</a:t>
            </a:r>
          </a:p>
          <a:p>
            <a:endParaRPr lang="id-ID"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r>
              <a:rPr lang="id-ID" dirty="0" smtClean="0"/>
              <a:t>PANGLIMA BALATENTARA TUHAN ITU SUDAH TERBIASA MENYERTAI ...</a:t>
            </a:r>
          </a:p>
          <a:p>
            <a:r>
              <a:rPr lang="id-ID" dirty="0" smtClean="0"/>
              <a:t>DIA ADA SAAT PENYEBERANGAN SUNGAI YERIKHO</a:t>
            </a:r>
          </a:p>
          <a:p>
            <a:r>
              <a:rPr lang="id-ID" dirty="0" smtClean="0"/>
              <a:t>DIA ADA SAAT PENYUNATAN DI GILGAL</a:t>
            </a:r>
          </a:p>
          <a:p>
            <a:r>
              <a:rPr lang="id-ID" dirty="0" smtClean="0"/>
              <a:t>DIA JUGA ADA SAAT PERAYAAN PASKAH</a:t>
            </a:r>
          </a:p>
          <a:p>
            <a:r>
              <a:rPr lang="id-ID" dirty="0" smtClean="0"/>
              <a:t>TETAPI BARU KALI INI TERLIHAT KEHADIRANNYA OLEH YOSUA</a:t>
            </a:r>
          </a:p>
          <a:p>
            <a:r>
              <a:rPr lang="id-ID" dirty="0" smtClean="0"/>
              <a:t>MENGAPA BEGITU...?</a:t>
            </a:r>
          </a:p>
          <a:p>
            <a:pPr marL="342900" lvl="1" indent="-342900">
              <a:buFont typeface="Arial" pitchFamily="34" charset="0"/>
              <a:buChar char="•"/>
            </a:pPr>
            <a:r>
              <a:rPr lang="id-ID" dirty="0" smtClean="0"/>
              <a:t>KARENA TUHAN MEMBUKA MATA YOSUA SEPERTI PADA PERISTIWA BUJANG ELISA. II RAJ 6: 15-18. </a:t>
            </a:r>
          </a:p>
          <a:p>
            <a:pPr marL="342900" lvl="1" indent="-342900">
              <a:buFont typeface="Arial" pitchFamily="34" charset="0"/>
              <a:buChar char="•"/>
            </a:pPr>
            <a:r>
              <a:rPr lang="id-ID" dirty="0" smtClean="0"/>
              <a:t>JUGA KARENA SAAT INI ADALAH SAAT YANG PALING TEPAT DI ERA SEBELUM MASUK KE ERA PEPERANGAN</a:t>
            </a:r>
            <a:endParaRPr lang="id-ID" dirty="0" smtClean="0"/>
          </a:p>
          <a:p>
            <a:endParaRPr lang="id-ID"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h.ak.fbcdn.net/hphotos-ak-ash3/16490_10200684059690377_955997978_n.jpg"/>
          <p:cNvPicPr>
            <a:picLocks noChangeAspect="1" noChangeArrowheads="1"/>
          </p:cNvPicPr>
          <p:nvPr/>
        </p:nvPicPr>
        <p:blipFill>
          <a:blip r:embed="rId2"/>
          <a:srcRect/>
          <a:stretch>
            <a:fillRect/>
          </a:stretch>
        </p:blipFill>
        <p:spPr bwMode="auto">
          <a:xfrm>
            <a:off x="0" y="0"/>
            <a:ext cx="9144000" cy="6105526"/>
          </a:xfrm>
          <a:prstGeom prst="rect">
            <a:avLst/>
          </a:prstGeom>
          <a:noFill/>
        </p:spPr>
      </p:pic>
      <p:sp>
        <p:nvSpPr>
          <p:cNvPr id="2" name="Title 1"/>
          <p:cNvSpPr>
            <a:spLocks noGrp="1"/>
          </p:cNvSpPr>
          <p:nvPr>
            <p:ph type="title"/>
          </p:nvPr>
        </p:nvSpPr>
        <p:spPr/>
        <p:txBody>
          <a:bodyPr/>
          <a:lstStyle/>
          <a:p>
            <a:r>
              <a:rPr lang="id-ID" b="1" dirty="0" smtClean="0">
                <a:solidFill>
                  <a:schemeClr val="bg1"/>
                </a:solidFill>
              </a:rPr>
              <a:t>WAHYU 3:18. </a:t>
            </a:r>
            <a:endParaRPr lang="id-ID" b="1" dirty="0">
              <a:solidFill>
                <a:schemeClr val="bg1"/>
              </a:solidFill>
            </a:endParaRPr>
          </a:p>
        </p:txBody>
      </p:sp>
      <p:sp>
        <p:nvSpPr>
          <p:cNvPr id="3" name="Content Placeholder 2"/>
          <p:cNvSpPr>
            <a:spLocks noGrp="1"/>
          </p:cNvSpPr>
          <p:nvPr>
            <p:ph idx="1"/>
          </p:nvPr>
        </p:nvSpPr>
        <p:spPr/>
        <p:txBody>
          <a:bodyPr>
            <a:normAutofit/>
          </a:bodyPr>
          <a:lstStyle/>
          <a:p>
            <a:r>
              <a:rPr lang="id-ID" b="1" dirty="0" smtClean="0">
                <a:solidFill>
                  <a:schemeClr val="bg1"/>
                </a:solidFill>
              </a:rPr>
              <a:t>KITA BUTUH MINYAK UNTUK MELUMAS MATA KITA</a:t>
            </a:r>
          </a:p>
          <a:p>
            <a:r>
              <a:rPr lang="id-ID" b="1" dirty="0" smtClean="0">
                <a:solidFill>
                  <a:schemeClr val="bg1"/>
                </a:solidFill>
              </a:rPr>
              <a:t>AGAR MATA KITA DAPAT MELIHAT PERKARA ILAHI/ PERKARA SUPRANATURAL YANG SEDANG TUHAN KERJAKAN</a:t>
            </a:r>
          </a:p>
          <a:p>
            <a:r>
              <a:rPr lang="id-ID" b="1" dirty="0" smtClean="0">
                <a:solidFill>
                  <a:schemeClr val="bg1"/>
                </a:solidFill>
              </a:rPr>
              <a:t>MINYAK ITU ADALAH URAPAN ROH KUDUS YANG KITA BUTUHKAN SETIAP HARI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e.ak.fbcdn.net/hphotos-ak-snc6/184266_10200684069010610_294535254_n.jpg"/>
          <p:cNvPicPr>
            <a:picLocks noChangeAspect="1" noChangeArrowheads="1"/>
          </p:cNvPicPr>
          <p:nvPr/>
        </p:nvPicPr>
        <p:blipFill>
          <a:blip r:embed="rId2"/>
          <a:srcRect/>
          <a:stretch>
            <a:fillRect/>
          </a:stretch>
        </p:blipFill>
        <p:spPr bwMode="auto">
          <a:xfrm>
            <a:off x="4493420" y="1"/>
            <a:ext cx="4650580" cy="6857999"/>
          </a:xfrm>
          <a:prstGeom prst="rect">
            <a:avLst/>
          </a:prstGeom>
          <a:noFill/>
        </p:spPr>
      </p:pic>
      <p:sp>
        <p:nvSpPr>
          <p:cNvPr id="2" name="Title 1"/>
          <p:cNvSpPr>
            <a:spLocks noGrp="1"/>
          </p:cNvSpPr>
          <p:nvPr>
            <p:ph type="title"/>
          </p:nvPr>
        </p:nvSpPr>
        <p:spPr/>
        <p:txBody>
          <a:bodyPr/>
          <a:lstStyle/>
          <a:p>
            <a:r>
              <a:rPr lang="id-ID" b="1" dirty="0" smtClean="0"/>
              <a:t>#</a:t>
            </a:r>
            <a:r>
              <a:rPr lang="id-ID" b="1" dirty="0" smtClean="0">
                <a:solidFill>
                  <a:srgbClr val="FF0000"/>
                </a:solidFill>
              </a:rPr>
              <a:t>KESIMPULAN</a:t>
            </a:r>
            <a:r>
              <a:rPr lang="id-ID" b="1" dirty="0" smtClean="0"/>
              <a:t> </a:t>
            </a:r>
            <a:r>
              <a:rPr lang="id-ID" b="1" dirty="0" smtClean="0">
                <a:solidFill>
                  <a:srgbClr val="FF0000"/>
                </a:solidFill>
              </a:rPr>
              <a:t>3</a:t>
            </a:r>
            <a:endParaRPr lang="id-ID" b="1" dirty="0">
              <a:solidFill>
                <a:srgbClr val="FF0000"/>
              </a:solidFill>
            </a:endParaRPr>
          </a:p>
        </p:txBody>
      </p:sp>
      <p:sp>
        <p:nvSpPr>
          <p:cNvPr id="3" name="Content Placeholder 2"/>
          <p:cNvSpPr>
            <a:spLocks noGrp="1"/>
          </p:cNvSpPr>
          <p:nvPr>
            <p:ph idx="1"/>
          </p:nvPr>
        </p:nvSpPr>
        <p:spPr>
          <a:xfrm>
            <a:off x="0" y="2332037"/>
            <a:ext cx="8229600" cy="4525963"/>
          </a:xfrm>
        </p:spPr>
        <p:txBody>
          <a:bodyPr/>
          <a:lstStyle/>
          <a:p>
            <a:r>
              <a:rPr lang="id-ID" b="1" dirty="0" smtClean="0"/>
              <a:t>KITA PERLU </a:t>
            </a:r>
            <a:r>
              <a:rPr lang="id-ID" b="1" dirty="0" smtClean="0">
                <a:solidFill>
                  <a:srgbClr val="FF0000"/>
                </a:solidFill>
              </a:rPr>
              <a:t>BERMANDIKAN URAPAN ROH </a:t>
            </a:r>
            <a:r>
              <a:rPr lang="id-ID" b="1" dirty="0" smtClean="0"/>
              <a:t>KUDUS SETIAP </a:t>
            </a:r>
            <a:r>
              <a:rPr lang="id-ID" b="1" dirty="0" smtClean="0">
                <a:solidFill>
                  <a:srgbClr val="FF0000"/>
                </a:solidFill>
              </a:rPr>
              <a:t>HARI UNTUK DAPAT </a:t>
            </a:r>
            <a:r>
              <a:rPr lang="id-ID" b="1" dirty="0" smtClean="0"/>
              <a:t>MENYADARI ADANYA </a:t>
            </a:r>
            <a:r>
              <a:rPr lang="id-ID" b="1" dirty="0" smtClean="0">
                <a:solidFill>
                  <a:srgbClr val="FF0000"/>
                </a:solidFill>
              </a:rPr>
              <a:t>SEBUAH PERJUMPAAN </a:t>
            </a:r>
            <a:r>
              <a:rPr lang="id-ID" b="1" dirty="0" smtClean="0"/>
              <a:t>ILAHI YANG TUHAN </a:t>
            </a:r>
            <a:r>
              <a:rPr lang="id-ID" b="1" dirty="0" smtClean="0">
                <a:solidFill>
                  <a:srgbClr val="FF0000"/>
                </a:solidFill>
              </a:rPr>
              <a:t>RANCANGKAN TERJADI </a:t>
            </a:r>
            <a:r>
              <a:rPr lang="id-ID" b="1" dirty="0" smtClean="0"/>
              <a:t>DALAM HIDUP </a:t>
            </a:r>
            <a:r>
              <a:rPr lang="id-ID" b="1" dirty="0" smtClean="0"/>
              <a:t>KITA</a:t>
            </a:r>
            <a:endParaRPr lang="id-ID" b="1" dirty="0" smtClean="0"/>
          </a:p>
          <a:p>
            <a:r>
              <a:rPr lang="id-ID" b="1" dirty="0" smtClean="0"/>
              <a:t>HAL ITULAH YANG </a:t>
            </a:r>
            <a:r>
              <a:rPr lang="id-ID" b="1" dirty="0" smtClean="0">
                <a:solidFill>
                  <a:srgbClr val="FF0000"/>
                </a:solidFill>
              </a:rPr>
              <a:t>MEMBUAT KITA MAMPU </a:t>
            </a:r>
            <a:r>
              <a:rPr lang="id-ID" b="1" dirty="0" smtClean="0"/>
              <a:t>MAJU BERPERANG </a:t>
            </a:r>
            <a:r>
              <a:rPr lang="id-ID" b="1" dirty="0" smtClean="0">
                <a:solidFill>
                  <a:srgbClr val="FF0000"/>
                </a:solidFill>
              </a:rPr>
              <a:t>DENGAN PENUH </a:t>
            </a:r>
            <a:r>
              <a:rPr lang="id-ID" b="1" dirty="0" smtClean="0"/>
              <a:t>KEBERANIAN</a:t>
            </a:r>
            <a:endParaRPr lang="id-ID"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00200"/>
            <a:ext cx="9144000" cy="5257800"/>
          </a:xfrm>
        </p:spPr>
        <p:txBody>
          <a:bodyPr>
            <a:normAutofit/>
          </a:bodyPr>
          <a:lstStyle/>
          <a:p>
            <a:r>
              <a:rPr lang="id-ID" dirty="0" smtClean="0"/>
              <a:t>SEBUAH PERCEPATAN ILAHI !</a:t>
            </a:r>
          </a:p>
          <a:p>
            <a:pPr lvl="1"/>
            <a:r>
              <a:rPr lang="id-ID" dirty="0" smtClean="0"/>
              <a:t>PEPERANGAN MELAWAN RAJA NEGERI ARAD ,BILANGAN 21:1,DIPIMPIN MUSA</a:t>
            </a:r>
          </a:p>
          <a:p>
            <a:pPr lvl="1"/>
            <a:r>
              <a:rPr lang="id-ID" dirty="0" smtClean="0"/>
              <a:t>PEPERANGAN MELAWAN SIHON DAN OG ,BILANGAN 21:23, DIPIMPIN MUSA</a:t>
            </a:r>
          </a:p>
          <a:p>
            <a:pPr lvl="1"/>
            <a:r>
              <a:rPr lang="id-ID" dirty="0" smtClean="0"/>
              <a:t>PEMBALASAN TERHADAP ORANG MIDIAN, PEPERANGAN DIPIMPIN OLEH PINEHAS ,BILANGAN 31.</a:t>
            </a:r>
          </a:p>
          <a:p>
            <a:r>
              <a:rPr lang="id-ID" dirty="0" smtClean="0"/>
              <a:t>YOSUA SEOLAH-OLAH TERTINGGAL DI 3 PEPERANGAN INI..41 TAHUN,  TETAPI TIDAK, </a:t>
            </a:r>
          </a:p>
          <a:p>
            <a:r>
              <a:rPr lang="id-ID" dirty="0" smtClean="0"/>
              <a:t>KARENA YOSUA LANGSUNG DIBAWA KEPADA ROBOHNYA YERIKHO</a:t>
            </a:r>
            <a:endParaRPr lang="id-ID" dirty="0"/>
          </a:p>
        </p:txBody>
      </p:sp>
      <p:sp>
        <p:nvSpPr>
          <p:cNvPr id="2" name="Title 1"/>
          <p:cNvSpPr>
            <a:spLocks noGrp="1"/>
          </p:cNvSpPr>
          <p:nvPr>
            <p:ph type="title"/>
          </p:nvPr>
        </p:nvSpPr>
        <p:spPr/>
        <p:txBody>
          <a:bodyPr>
            <a:normAutofit fontScale="90000"/>
          </a:bodyPr>
          <a:lstStyle/>
          <a:p>
            <a:r>
              <a:rPr lang="id-ID" dirty="0" smtClean="0"/>
              <a:t>4. APA HASIL DARI SEBUAH PERJUMPAAN ILAHI ITU?</a:t>
            </a:r>
            <a:endParaRPr lang="id-ID"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id-ID" dirty="0" smtClean="0"/>
              <a:t>PANGLIMA BALATENTARA TUHAN ITU MEMBAWA PEDANG TERHUNUS</a:t>
            </a:r>
          </a:p>
          <a:p>
            <a:pPr lvl="0"/>
            <a:r>
              <a:rPr lang="id-ID" dirty="0" smtClean="0"/>
              <a:t>Yosua </a:t>
            </a:r>
            <a:r>
              <a:rPr lang="id-ID" dirty="0" smtClean="0"/>
              <a:t>6:21,Yosua 8:24,Yosua 10:28,30,32,335,37,39; 11:10,11,12,14</a:t>
            </a:r>
            <a:endParaRPr lang="id-ID" dirty="0" smtClean="0"/>
          </a:p>
          <a:p>
            <a:pPr lvl="0"/>
            <a:r>
              <a:rPr lang="id-ID" dirty="0" smtClean="0"/>
              <a:t>Yosua </a:t>
            </a:r>
            <a:r>
              <a:rPr lang="id-ID" dirty="0" smtClean="0"/>
              <a:t>19:47</a:t>
            </a:r>
            <a:r>
              <a:rPr lang="id-ID" dirty="0" smtClean="0"/>
              <a:t>.</a:t>
            </a:r>
          </a:p>
          <a:p>
            <a:pPr lvl="0"/>
            <a:r>
              <a:rPr lang="id-ID" dirty="0" smtClean="0"/>
              <a:t>SEMUA AYAT TERSEBUT MEMERINCI BAGAIMANA YOSUA MENGGUNAKAN MATA PEDANG DALAM BERPERANG, TERMASUK DIANTARANYA PEPERANGAN PERTAMA MELAWAN AMALEK</a:t>
            </a:r>
            <a:endParaRPr lang="id-ID" dirty="0" smtClean="0"/>
          </a:p>
          <a:p>
            <a:endParaRPr lang="id-ID" dirty="0"/>
          </a:p>
        </p:txBody>
      </p:sp>
      <p:sp>
        <p:nvSpPr>
          <p:cNvPr id="3" name="Title 2"/>
          <p:cNvSpPr>
            <a:spLocks noGrp="1"/>
          </p:cNvSpPr>
          <p:nvPr>
            <p:ph type="title"/>
          </p:nvPr>
        </p:nvSpPr>
        <p:spPr/>
        <p:txBody>
          <a:bodyPr/>
          <a:lstStyle/>
          <a:p>
            <a:r>
              <a:rPr lang="id-ID" dirty="0" smtClean="0"/>
              <a:t>BUKTI PERCEPATAN ILAHI</a:t>
            </a:r>
            <a:endParaRPr lang="id-ID"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normAutofit/>
          </a:bodyPr>
          <a:lstStyle/>
          <a:p>
            <a:pPr algn="r"/>
            <a:r>
              <a:rPr lang="id-ID" dirty="0" smtClean="0"/>
              <a:t>SEPERTI DAUD LANGSUNG MENGALAMI PERCEPATAN</a:t>
            </a:r>
            <a:br>
              <a:rPr lang="id-ID" dirty="0" smtClean="0"/>
            </a:br>
            <a:r>
              <a:rPr lang="id-ID" dirty="0" smtClean="0"/>
              <a:t>DIA TIDAK IKUT BERPERANG SEJAK AWAL SEPERTI KAKAK-KAKAKNYA ATAUPUN SEPERTI YONATAN</a:t>
            </a:r>
            <a:br>
              <a:rPr lang="id-ID" dirty="0" smtClean="0"/>
            </a:br>
            <a:r>
              <a:rPr lang="id-ID" dirty="0" smtClean="0"/>
              <a:t>TETAPI SEKALI DAUD BERPERANG UNTUK PERTAMA KALINYA, LANGSUNG DIA BERHADAPAN DENGAN GOLIAT</a:t>
            </a:r>
            <a:endParaRPr lang="id-ID"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f.ak.fbcdn.net/hphotos-ak-prn1/563403_10200684119011860_55995207_n.jpg"/>
          <p:cNvPicPr>
            <a:picLocks noChangeAspect="1" noChangeArrowheads="1"/>
          </p:cNvPicPr>
          <p:nvPr/>
        </p:nvPicPr>
        <p:blipFill>
          <a:blip r:embed="rId2"/>
          <a:srcRect/>
          <a:stretch>
            <a:fillRect/>
          </a:stretch>
        </p:blipFill>
        <p:spPr bwMode="auto">
          <a:xfrm>
            <a:off x="2214563" y="31031"/>
            <a:ext cx="4714875" cy="6826969"/>
          </a:xfrm>
          <a:prstGeom prst="rect">
            <a:avLst/>
          </a:prstGeom>
          <a:noFill/>
        </p:spPr>
      </p:pic>
      <p:sp>
        <p:nvSpPr>
          <p:cNvPr id="2" name="Title 1"/>
          <p:cNvSpPr>
            <a:spLocks noGrp="1"/>
          </p:cNvSpPr>
          <p:nvPr>
            <p:ph type="title"/>
          </p:nvPr>
        </p:nvSpPr>
        <p:spPr>
          <a:xfrm>
            <a:off x="0" y="5715000"/>
            <a:ext cx="9144000" cy="1143000"/>
          </a:xfrm>
        </p:spPr>
        <p:txBody>
          <a:bodyPr/>
          <a:lstStyle/>
          <a:p>
            <a:r>
              <a:rPr lang="id-ID" b="1" dirty="0" smtClean="0">
                <a:solidFill>
                  <a:schemeClr val="bg1"/>
                </a:solidFill>
              </a:rPr>
              <a:t>#KESIMPULAN 4</a:t>
            </a:r>
            <a:endParaRPr lang="id-ID" b="1" dirty="0">
              <a:solidFill>
                <a:schemeClr val="bg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r>
              <a:rPr lang="id-ID" dirty="0" smtClean="0"/>
              <a:t>SAAT SEOLAH-OLAH ADA YANG BERJALAN LAMBAT- PERCAYALAH SAAT ITU KITA SEDANG ADA DALAM TABUNG ANAK PANAH DARIPADA PAHLAWAN KITA- YAITU TUHAN</a:t>
            </a:r>
          </a:p>
          <a:p>
            <a:r>
              <a:rPr lang="id-ID" dirty="0" smtClean="0"/>
              <a:t>TETAPI KETIKA SAAT DILESATKAN ITU TIBA, TUHAN AKAN MEMBUAT KITA MELESAT DENGAN TEPAT, CEPAT, TANGKAS. </a:t>
            </a:r>
          </a:p>
          <a:p>
            <a:r>
              <a:rPr lang="id-ID" dirty="0" smtClean="0"/>
              <a:t>ASALKAN KITA ALAMI 3 POINT TADI:</a:t>
            </a:r>
          </a:p>
          <a:p>
            <a:pPr lvl="1"/>
            <a:r>
              <a:rPr lang="id-ID" dirty="0" smtClean="0"/>
              <a:t>MASUK DALAM KANCAH PEPERANGAN ROHANI</a:t>
            </a:r>
          </a:p>
          <a:p>
            <a:pPr lvl="1"/>
            <a:r>
              <a:rPr lang="id-ID" dirty="0" smtClean="0"/>
              <a:t>MENGALAMI PERJUMPAAN ILAHI SETIAP HARI YANG MEMPERLENGKAPI PASSION KITA</a:t>
            </a:r>
          </a:p>
          <a:p>
            <a:pPr lvl="1"/>
            <a:r>
              <a:rPr lang="id-ID" dirty="0" smtClean="0"/>
              <a:t>MENGALAMI BERMANDIKAN URAPAN SETIAP HARI YANG MEMBUAT MATA KITA BISA MELIHAT KARYA TUHAN</a:t>
            </a:r>
            <a:endParaRPr lang="id-ID"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id-ID" dirty="0" smtClean="0"/>
              <a:t>“SEKARANG AKU DATANG.”</a:t>
            </a:r>
          </a:p>
          <a:p>
            <a:r>
              <a:rPr lang="id-ID" dirty="0" smtClean="0"/>
              <a:t>SEPERTI SEBUAH PERJUMPAAN YANG SUDAH DINANTI-NANTIKAN/DIDAMBAKAN OLEH YOSUA.</a:t>
            </a:r>
          </a:p>
          <a:p>
            <a:r>
              <a:rPr lang="id-ID" dirty="0" smtClean="0"/>
              <a:t>BUKANKAH DI YOSUA PASAL 1, SETELAH MUSA MATI, TUHAN SUDAH PANJANG LEBAR BICARA PADA YOSUA...?? KURANG APA LAGI..?</a:t>
            </a:r>
          </a:p>
          <a:p>
            <a:r>
              <a:rPr lang="id-ID" dirty="0" smtClean="0"/>
              <a:t>SEPERTI HALNYA MUSA MENGALAMI PERJUMPAAN ILAHI, YOSUA JUGA ‘CEMBURU ILAHI’ PADA MUSA</a:t>
            </a:r>
            <a:endParaRPr lang="id-ID" dirty="0"/>
          </a:p>
        </p:txBody>
      </p:sp>
      <p:sp>
        <p:nvSpPr>
          <p:cNvPr id="2" name="Title 1"/>
          <p:cNvSpPr>
            <a:spLocks noGrp="1"/>
          </p:cNvSpPr>
          <p:nvPr>
            <p:ph type="title"/>
          </p:nvPr>
        </p:nvSpPr>
        <p:spPr/>
        <p:txBody>
          <a:bodyPr>
            <a:normAutofit fontScale="90000"/>
          </a:bodyPr>
          <a:lstStyle/>
          <a:p>
            <a:r>
              <a:rPr lang="id-ID" dirty="0" smtClean="0"/>
              <a:t>5. APA YANG UNIK DARI PERJUMPAAN INI?</a:t>
            </a:r>
            <a:endParaRPr lang="id-ID"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r>
              <a:rPr lang="id-ID" dirty="0" smtClean="0"/>
              <a:t>“APAKAH YANG AKAN DIKATAKAN TUANKU KEPADA HAMBANYA INI?”</a:t>
            </a:r>
          </a:p>
          <a:p>
            <a:r>
              <a:rPr lang="id-ID" dirty="0" smtClean="0"/>
              <a:t>SEPERTINYA YOSUA SEDANG MENANTI-NANTI SEBUAH PERISTIWA KEMBAR DENGAN YANG PERNAH DIALAMI MUSA</a:t>
            </a:r>
          </a:p>
          <a:p>
            <a:r>
              <a:rPr lang="id-ID" dirty="0" smtClean="0"/>
              <a:t>KARENA MUSA VS YOSUA MENGALAMI PERJUMPAAN YANG SANGAT BERBEDA, WUJUDNYA, CARANYA, TEMPATNYA, DLL</a:t>
            </a:r>
          </a:p>
          <a:p>
            <a:r>
              <a:rPr lang="id-ID" dirty="0" smtClean="0"/>
              <a:t>ADA KERINDUAN YOSUA AGAR VISI YANG TUHAN BERIKAN KEPADA MUSA, SENIORNYA, ADALAH VISI YANG SAMA YANG DIA TANGKAP DARI TUHAN</a:t>
            </a:r>
          </a:p>
          <a:p>
            <a:endParaRPr lang="id-ID" dirty="0" smtClean="0"/>
          </a:p>
          <a:p>
            <a:endParaRPr lang="id-ID"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r>
              <a:rPr lang="id-ID" dirty="0" smtClean="0"/>
              <a:t>TANGGALKAN KASUTMU....</a:t>
            </a:r>
          </a:p>
          <a:p>
            <a:r>
              <a:rPr lang="id-ID" dirty="0" smtClean="0"/>
              <a:t>WAAAAAUUU......DUA PERISTIWA KEMBAR INI TIADA DUANYA TERJADI PADA TOKOH LAIN</a:t>
            </a:r>
          </a:p>
          <a:p>
            <a:r>
              <a:rPr lang="id-ID" dirty="0" smtClean="0"/>
              <a:t>APA ARTINYA MELEPASKAN KASUT?</a:t>
            </a:r>
          </a:p>
          <a:p>
            <a:pPr>
              <a:buNone/>
            </a:pPr>
            <a:r>
              <a:rPr lang="id-ID" dirty="0" smtClean="0"/>
              <a:t>= MELEPASKAN HAK ( RUT 4:8)</a:t>
            </a:r>
          </a:p>
          <a:p>
            <a:pPr>
              <a:buNone/>
            </a:pPr>
            <a:r>
              <a:rPr lang="id-ID" dirty="0" smtClean="0"/>
              <a:t>=INI ADALAH SEBUAH SIMBOL KERELAAN HATI (EFESUS 6:15)</a:t>
            </a:r>
            <a:endParaRPr lang="id-ID" dirty="0" smtClean="0"/>
          </a:p>
          <a:p>
            <a:r>
              <a:rPr lang="id-ID" dirty="0" smtClean="0"/>
              <a:t>MUSA PUN MELEPASKAN HAK KESELAMATAN DIRINYA SENDIRI =KELUARAN 32:32, TETAPI TUHAN MENOLAK MENTAH-MENTAH- KARENA ITU TIDAK BISA DILAKUKAN.</a:t>
            </a:r>
          </a:p>
          <a:p>
            <a:r>
              <a:rPr lang="id-ID" dirty="0" smtClean="0"/>
              <a:t>YOSUA PUN DIMINTA MELEPASKAN HAKNYA.</a:t>
            </a:r>
            <a:endParaRPr lang="id-ID"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h.ak.fbcdn.net/hphotos-ak-prn1/45325_10200684132692202_422719051_n.jpg"/>
          <p:cNvPicPr>
            <a:picLocks noChangeAspect="1" noChangeArrowheads="1"/>
          </p:cNvPicPr>
          <p:nvPr/>
        </p:nvPicPr>
        <p:blipFill>
          <a:blip r:embed="rId2"/>
          <a:srcRect/>
          <a:stretch>
            <a:fillRect/>
          </a:stretch>
        </p:blipFill>
        <p:spPr bwMode="auto">
          <a:xfrm>
            <a:off x="0" y="1643050"/>
            <a:ext cx="9144000" cy="3929090"/>
          </a:xfrm>
          <a:prstGeom prst="rect">
            <a:avLst/>
          </a:prstGeom>
          <a:noFill/>
        </p:spPr>
      </p:pic>
      <p:sp>
        <p:nvSpPr>
          <p:cNvPr id="2" name="Title 1"/>
          <p:cNvSpPr>
            <a:spLocks noGrp="1"/>
          </p:cNvSpPr>
          <p:nvPr>
            <p:ph type="title"/>
          </p:nvPr>
        </p:nvSpPr>
        <p:spPr/>
        <p:txBody>
          <a:bodyPr/>
          <a:lstStyle/>
          <a:p>
            <a:r>
              <a:rPr lang="id-ID" dirty="0" smtClean="0"/>
              <a:t>HAK SEPERTI APA TOH...???</a:t>
            </a:r>
            <a:endParaRPr lang="id-ID" dirty="0"/>
          </a:p>
        </p:txBody>
      </p:sp>
      <p:sp>
        <p:nvSpPr>
          <p:cNvPr id="3" name="Content Placeholder 2"/>
          <p:cNvSpPr>
            <a:spLocks noGrp="1"/>
          </p:cNvSpPr>
          <p:nvPr>
            <p:ph idx="1"/>
          </p:nvPr>
        </p:nvSpPr>
        <p:spPr/>
        <p:txBody>
          <a:bodyPr/>
          <a:lstStyle/>
          <a:p>
            <a:r>
              <a:rPr lang="id-ID" b="1" dirty="0" smtClean="0">
                <a:solidFill>
                  <a:schemeClr val="bg1"/>
                </a:solidFill>
              </a:rPr>
              <a:t>MELEPASKAN CITA-CITA PRIBADI</a:t>
            </a:r>
          </a:p>
          <a:p>
            <a:r>
              <a:rPr lang="id-ID" b="1" dirty="0" smtClean="0">
                <a:solidFill>
                  <a:schemeClr val="bg1"/>
                </a:solidFill>
              </a:rPr>
              <a:t>MELEPASKAN HAK UNTUK  JADI ORANG YANG DIPIMPIN SAJA, RENDAH RESIKO, SANTAI...</a:t>
            </a:r>
          </a:p>
          <a:p>
            <a:r>
              <a:rPr lang="id-ID" b="1" dirty="0" smtClean="0">
                <a:solidFill>
                  <a:schemeClr val="bg1"/>
                </a:solidFill>
              </a:rPr>
              <a:t>MELEPASKAN HAK UNTUK MENIKAH </a:t>
            </a:r>
          </a:p>
          <a:p>
            <a:r>
              <a:rPr lang="id-ID" b="1" dirty="0" smtClean="0">
                <a:solidFill>
                  <a:schemeClr val="bg1"/>
                </a:solidFill>
              </a:rPr>
              <a:t>MELEPASKAN HAK UNTUK TIDAK PERLU AMBISI MENDAPATKAN TANAH KANAAN</a:t>
            </a:r>
          </a:p>
          <a:p>
            <a:endParaRPr lang="id-ID" b="1" dirty="0">
              <a:solidFill>
                <a:schemeClr val="bg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KEUNIKAN LAINNYA</a:t>
            </a:r>
            <a:endParaRPr lang="id-ID" dirty="0"/>
          </a:p>
        </p:txBody>
      </p:sp>
      <p:sp>
        <p:nvSpPr>
          <p:cNvPr id="3" name="Content Placeholder 2"/>
          <p:cNvSpPr>
            <a:spLocks noGrp="1"/>
          </p:cNvSpPr>
          <p:nvPr>
            <p:ph idx="1"/>
          </p:nvPr>
        </p:nvSpPr>
        <p:spPr/>
        <p:txBody>
          <a:bodyPr>
            <a:normAutofit/>
          </a:bodyPr>
          <a:lstStyle/>
          <a:p>
            <a:r>
              <a:rPr lang="id-ID" dirty="0" smtClean="0"/>
              <a:t>SEPERTI ADA CERITA YANG TERPOTONG/ TIDAK SELESAI</a:t>
            </a:r>
          </a:p>
          <a:p>
            <a:r>
              <a:rPr lang="id-ID" dirty="0" smtClean="0"/>
              <a:t>‘DAN YOSUA BERBUAT DEMIKIAN’ TITIK.</a:t>
            </a:r>
          </a:p>
          <a:p>
            <a:r>
              <a:rPr lang="id-ID" dirty="0" smtClean="0"/>
              <a:t>YUPS ! SAYA SETUJU, SEPAKAT, SEIA-SEKATA, SUDAH TAHU APA YANG TUHAN MAU, AKU BERKATA ‘IYA TUHAN...SIAP!’</a:t>
            </a:r>
          </a:p>
          <a:p>
            <a:r>
              <a:rPr lang="id-ID" dirty="0" smtClean="0"/>
              <a:t>TIDAK PERLU PEMBICARAAN PANJANG LEBAR LAGI, KARENA TANDA YANG YOSUA MINTA TELAH TERGENAPI.</a:t>
            </a:r>
            <a:endParaRPr lang="id-ID"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g.ak.fbcdn.net/hphotos-ak-prn1/539427_10200684137572324_190531316_n.jpg"/>
          <p:cNvPicPr>
            <a:picLocks noChangeAspect="1" noChangeArrowheads="1"/>
          </p:cNvPicPr>
          <p:nvPr/>
        </p:nvPicPr>
        <p:blipFill>
          <a:blip r:embed="rId2"/>
          <a:srcRect/>
          <a:stretch>
            <a:fillRect/>
          </a:stretch>
        </p:blipFill>
        <p:spPr bwMode="auto">
          <a:xfrm>
            <a:off x="0" y="1428749"/>
            <a:ext cx="9144000" cy="5429251"/>
          </a:xfrm>
          <a:prstGeom prst="rect">
            <a:avLst/>
          </a:prstGeom>
          <a:noFill/>
        </p:spPr>
      </p:pic>
      <p:sp>
        <p:nvSpPr>
          <p:cNvPr id="2" name="Title 1"/>
          <p:cNvSpPr>
            <a:spLocks noGrp="1"/>
          </p:cNvSpPr>
          <p:nvPr>
            <p:ph type="title"/>
          </p:nvPr>
        </p:nvSpPr>
        <p:spPr/>
        <p:txBody>
          <a:bodyPr/>
          <a:lstStyle/>
          <a:p>
            <a:r>
              <a:rPr lang="id-ID" dirty="0" smtClean="0"/>
              <a:t>#KESIMPULAN 5</a:t>
            </a:r>
            <a:endParaRPr lang="id-ID" dirty="0"/>
          </a:p>
        </p:txBody>
      </p:sp>
      <p:sp>
        <p:nvSpPr>
          <p:cNvPr id="3" name="Content Placeholder 2"/>
          <p:cNvSpPr>
            <a:spLocks noGrp="1"/>
          </p:cNvSpPr>
          <p:nvPr>
            <p:ph idx="1"/>
          </p:nvPr>
        </p:nvSpPr>
        <p:spPr>
          <a:xfrm>
            <a:off x="457200" y="1600200"/>
            <a:ext cx="8229600" cy="5257800"/>
          </a:xfrm>
        </p:spPr>
        <p:txBody>
          <a:bodyPr>
            <a:normAutofit fontScale="92500" lnSpcReduction="10000"/>
          </a:bodyPr>
          <a:lstStyle/>
          <a:p>
            <a:r>
              <a:rPr lang="id-ID" b="1" dirty="0" smtClean="0">
                <a:solidFill>
                  <a:schemeClr val="bg1"/>
                </a:solidFill>
              </a:rPr>
              <a:t>TUHAN INGIN KITA MELEPASKAN HAK KITA, TUHAN INGIN KITA MEMILIKI KERELAAN HATI</a:t>
            </a:r>
          </a:p>
          <a:p>
            <a:endParaRPr lang="id-ID" b="1" dirty="0" smtClean="0">
              <a:solidFill>
                <a:schemeClr val="bg1"/>
              </a:solidFill>
            </a:endParaRPr>
          </a:p>
          <a:p>
            <a:endParaRPr lang="id-ID" b="1" dirty="0" smtClean="0">
              <a:solidFill>
                <a:schemeClr val="bg1"/>
              </a:solidFill>
            </a:endParaRPr>
          </a:p>
          <a:p>
            <a:endParaRPr lang="id-ID" b="1" dirty="0" smtClean="0">
              <a:solidFill>
                <a:schemeClr val="bg1"/>
              </a:solidFill>
            </a:endParaRPr>
          </a:p>
          <a:p>
            <a:r>
              <a:rPr lang="id-ID" b="1" dirty="0" smtClean="0">
                <a:solidFill>
                  <a:schemeClr val="bg1"/>
                </a:solidFill>
              </a:rPr>
              <a:t>KERELAAN HATI UNTUK DIAJAR, DIBENTUK, DILATIH RENDAH HATI, DISALAH MENGERTI, DIPERLAKUKAN TIDAK ADIL, DIPROSES, DIHINA, DISAKITI, DIJADIKAN KAMBING HITAM, DITERTAWAKAN, MENGALAH, TIDAK DIPERHITUNGKAN, TIDAK DIFUNGSIKAN, DLL</a:t>
            </a:r>
            <a:endParaRPr lang="id-ID" b="1" dirty="0">
              <a:solidFill>
                <a:schemeClr val="bg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f.ak.fbcdn.net/hphotos-ak-ash3/488074_10200684143452471_1074317726_n.jpg"/>
          <p:cNvPicPr>
            <a:picLocks noChangeAspect="1" noChangeArrowheads="1"/>
          </p:cNvPicPr>
          <p:nvPr/>
        </p:nvPicPr>
        <p:blipFill>
          <a:blip r:embed="rId2"/>
          <a:srcRect/>
          <a:stretch>
            <a:fillRect/>
          </a:stretch>
        </p:blipFill>
        <p:spPr bwMode="auto">
          <a:xfrm>
            <a:off x="0" y="1133475"/>
            <a:ext cx="9144000" cy="5724525"/>
          </a:xfrm>
          <a:prstGeom prst="rect">
            <a:avLst/>
          </a:prstGeom>
          <a:noFill/>
        </p:spPr>
      </p:pic>
      <p:sp>
        <p:nvSpPr>
          <p:cNvPr id="2" name="Title 1"/>
          <p:cNvSpPr>
            <a:spLocks noGrp="1"/>
          </p:cNvSpPr>
          <p:nvPr>
            <p:ph type="title"/>
          </p:nvPr>
        </p:nvSpPr>
        <p:spPr>
          <a:xfrm>
            <a:off x="0" y="0"/>
            <a:ext cx="9144000" cy="6858000"/>
          </a:xfrm>
        </p:spPr>
        <p:txBody>
          <a:bodyPr>
            <a:normAutofit/>
          </a:bodyPr>
          <a:lstStyle/>
          <a:p>
            <a:r>
              <a:rPr lang="id-ID" b="1" dirty="0" smtClean="0">
                <a:solidFill>
                  <a:schemeClr val="bg1"/>
                </a:solidFill>
              </a:rPr>
              <a:t/>
            </a:r>
            <a:br>
              <a:rPr lang="id-ID" b="1" dirty="0" smtClean="0">
                <a:solidFill>
                  <a:schemeClr val="bg1"/>
                </a:solidFill>
              </a:rPr>
            </a:br>
            <a:r>
              <a:rPr lang="id-ID" b="1" dirty="0" smtClean="0">
                <a:solidFill>
                  <a:schemeClr val="bg1"/>
                </a:solidFill>
              </a:rPr>
              <a:t/>
            </a:r>
            <a:br>
              <a:rPr lang="id-ID" b="1" dirty="0" smtClean="0">
                <a:solidFill>
                  <a:schemeClr val="bg1"/>
                </a:solidFill>
              </a:rPr>
            </a:br>
            <a:r>
              <a:rPr lang="id-ID" b="1" dirty="0" smtClean="0">
                <a:solidFill>
                  <a:schemeClr val="bg1"/>
                </a:solidFill>
              </a:rPr>
              <a:t/>
            </a:r>
            <a:br>
              <a:rPr lang="id-ID" b="1" dirty="0" smtClean="0">
                <a:solidFill>
                  <a:schemeClr val="bg1"/>
                </a:solidFill>
              </a:rPr>
            </a:br>
            <a:r>
              <a:rPr lang="id-ID" b="1" dirty="0" smtClean="0">
                <a:solidFill>
                  <a:schemeClr val="bg1"/>
                </a:solidFill>
              </a:rPr>
              <a:t/>
            </a:r>
            <a:br>
              <a:rPr lang="id-ID" b="1" dirty="0" smtClean="0">
                <a:solidFill>
                  <a:schemeClr val="bg1"/>
                </a:solidFill>
              </a:rPr>
            </a:br>
            <a:r>
              <a:rPr lang="id-ID" b="1" dirty="0" smtClean="0">
                <a:solidFill>
                  <a:schemeClr val="bg1"/>
                </a:solidFill>
              </a:rPr>
              <a:t/>
            </a:r>
            <a:br>
              <a:rPr lang="id-ID" b="1" dirty="0" smtClean="0">
                <a:solidFill>
                  <a:schemeClr val="bg1"/>
                </a:solidFill>
              </a:rPr>
            </a:br>
            <a:r>
              <a:rPr lang="id-ID" b="1" dirty="0" smtClean="0">
                <a:solidFill>
                  <a:schemeClr val="bg1"/>
                </a:solidFill>
              </a:rPr>
              <a:t/>
            </a:r>
            <a:br>
              <a:rPr lang="id-ID" b="1" dirty="0" smtClean="0">
                <a:solidFill>
                  <a:schemeClr val="bg1"/>
                </a:solidFill>
              </a:rPr>
            </a:br>
            <a:r>
              <a:rPr lang="id-ID" b="1" dirty="0" smtClean="0">
                <a:solidFill>
                  <a:schemeClr val="bg1"/>
                </a:solidFill>
              </a:rPr>
              <a:t/>
            </a:r>
            <a:br>
              <a:rPr lang="id-ID" b="1" dirty="0" smtClean="0">
                <a:solidFill>
                  <a:schemeClr val="bg1"/>
                </a:solidFill>
              </a:rPr>
            </a:br>
            <a:r>
              <a:rPr lang="id-ID" b="1" dirty="0" smtClean="0">
                <a:solidFill>
                  <a:schemeClr val="bg1"/>
                </a:solidFill>
              </a:rPr>
              <a:t>LHO UNTUK APA SEMUA ITU..?</a:t>
            </a:r>
            <a:br>
              <a:rPr lang="id-ID" b="1" dirty="0" smtClean="0">
                <a:solidFill>
                  <a:schemeClr val="bg1"/>
                </a:solidFill>
              </a:rPr>
            </a:br>
            <a:r>
              <a:rPr lang="id-ID" b="1" dirty="0" smtClean="0">
                <a:solidFill>
                  <a:schemeClr val="bg1"/>
                </a:solidFill>
              </a:rPr>
              <a:t>APAKAH TUHAN ITU ISENG BANGET MAU MENYIKSA KITA...?</a:t>
            </a:r>
            <a:endParaRPr lang="id-ID" b="1" dirty="0">
              <a:solidFill>
                <a:schemeClr val="bg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r>
              <a:rPr lang="id-ID" dirty="0" smtClean="0"/>
              <a:t>MENGALAH UNTUK MERAIH KEMENANGAN YANG SUDAH TUHAN SEDIAKAN.</a:t>
            </a:r>
          </a:p>
          <a:p>
            <a:endParaRPr lang="id-ID" dirty="0" smtClean="0"/>
          </a:p>
          <a:p>
            <a:endParaRPr lang="id-ID" dirty="0" smtClean="0"/>
          </a:p>
          <a:p>
            <a:r>
              <a:rPr lang="id-ID" dirty="0" smtClean="0"/>
              <a:t>MENGALAH DENGAN CARA </a:t>
            </a:r>
          </a:p>
          <a:p>
            <a:pPr lvl="1"/>
            <a:r>
              <a:rPr lang="id-ID" dirty="0" smtClean="0"/>
              <a:t>MEMBUNUH EGO KITA, </a:t>
            </a:r>
          </a:p>
          <a:p>
            <a:pPr lvl="1"/>
            <a:r>
              <a:rPr lang="id-ID" dirty="0" smtClean="0"/>
              <a:t>MEMBUNUH GENGSI KITA, </a:t>
            </a:r>
          </a:p>
          <a:p>
            <a:pPr lvl="1"/>
            <a:r>
              <a:rPr lang="id-ID" dirty="0" smtClean="0"/>
              <a:t>MEMBUNUH KESOMBONGAN KITA, </a:t>
            </a:r>
          </a:p>
          <a:p>
            <a:pPr lvl="1"/>
            <a:r>
              <a:rPr lang="id-ID" dirty="0" smtClean="0"/>
              <a:t>MEMBUNUH KEMALASAN KITA, </a:t>
            </a:r>
          </a:p>
          <a:p>
            <a:pPr lvl="1"/>
            <a:r>
              <a:rPr lang="id-ID" dirty="0" smtClean="0"/>
              <a:t>MEMBUNUH MUNGKIN SAJA CITA-CITA/AMBISI PRIBADI KITA (YANG WALAUPUN TIDAK JELEK) TETAPI YANG TERNYATA TIDAK SAMA DENGAN CITA-CITA /AMBISI TUHAN ATAS HIDUP KITA.</a:t>
            </a:r>
          </a:p>
          <a:p>
            <a:endParaRPr lang="id-ID"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SEMUANYA ITU DEMI UNTUK SUATU TUJUAN KEREN...</a:t>
            </a:r>
            <a:endParaRPr lang="id-ID" dirty="0"/>
          </a:p>
        </p:txBody>
      </p:sp>
      <p:sp>
        <p:nvSpPr>
          <p:cNvPr id="3" name="Content Placeholder 2"/>
          <p:cNvSpPr>
            <a:spLocks noGrp="1"/>
          </p:cNvSpPr>
          <p:nvPr>
            <p:ph idx="1"/>
          </p:nvPr>
        </p:nvSpPr>
        <p:spPr/>
        <p:txBody>
          <a:bodyPr/>
          <a:lstStyle/>
          <a:p>
            <a:pPr algn="ctr">
              <a:buNone/>
            </a:pPr>
            <a:r>
              <a:rPr lang="id-ID" sz="9600" dirty="0" smtClean="0"/>
              <a:t>BACA YOSUA 21: 43-45</a:t>
            </a:r>
          </a:p>
          <a:p>
            <a:pPr algn="ctr">
              <a:buNone/>
            </a:pPr>
            <a:endParaRPr lang="id-ID"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UNTUK MERAIH ITU</a:t>
            </a:r>
            <a:endParaRPr lang="id-ID" dirty="0"/>
          </a:p>
        </p:txBody>
      </p:sp>
      <p:sp>
        <p:nvSpPr>
          <p:cNvPr id="3" name="Content Placeholder 2"/>
          <p:cNvSpPr>
            <a:spLocks noGrp="1"/>
          </p:cNvSpPr>
          <p:nvPr>
            <p:ph sz="quarter" idx="1"/>
          </p:nvPr>
        </p:nvSpPr>
        <p:spPr>
          <a:xfrm>
            <a:off x="457200" y="1600200"/>
            <a:ext cx="8229600" cy="5257800"/>
          </a:xfrm>
        </p:spPr>
        <p:txBody>
          <a:bodyPr>
            <a:normAutofit/>
          </a:bodyPr>
          <a:lstStyle/>
          <a:p>
            <a:pPr marL="514350" indent="-514350">
              <a:buAutoNum type="arabicPeriod"/>
            </a:pPr>
            <a:r>
              <a:rPr lang="id-ID" dirty="0" smtClean="0"/>
              <a:t>ALAMI KELAHIRAN BARU UNTUK MENGGIRING KITA KE KANCAH PEPERANGAN ROHANI</a:t>
            </a:r>
          </a:p>
          <a:p>
            <a:pPr marL="514350" indent="-514350">
              <a:buAutoNum type="arabicPeriod"/>
            </a:pPr>
            <a:r>
              <a:rPr lang="id-ID" dirty="0" smtClean="0"/>
              <a:t>ALAMI PERJUMPAAN ILAHI SETIAP HARI</a:t>
            </a:r>
          </a:p>
          <a:p>
            <a:pPr marL="514350" indent="-514350">
              <a:buAutoNum type="arabicPeriod"/>
            </a:pPr>
            <a:r>
              <a:rPr lang="id-ID" dirty="0" smtClean="0"/>
              <a:t>BERMANDIKAN URAPAN SETIAP HARI</a:t>
            </a:r>
          </a:p>
          <a:p>
            <a:pPr marL="514350" indent="-514350">
              <a:buAutoNum type="arabicPeriod"/>
            </a:pPr>
            <a:r>
              <a:rPr lang="id-ID" dirty="0" smtClean="0"/>
              <a:t>MENGALAMI PERCEPATAN ILAHI KARENA MENEMUKAN PASSION DAN DIPERLENGKAPI OLEH PRIBADI YANG TEPAT</a:t>
            </a:r>
          </a:p>
          <a:p>
            <a:pPr marL="514350" indent="-514350">
              <a:buAutoNum type="arabicPeriod"/>
            </a:pPr>
            <a:r>
              <a:rPr lang="id-ID" dirty="0" smtClean="0"/>
              <a:t>MELEPASKAN HAK /EGO KITA UNTUK MERAIH KEMENANGAN.</a:t>
            </a:r>
          </a:p>
          <a:p>
            <a:pPr marL="514350" indent="-514350">
              <a:buAutoNum type="arabicPeriod"/>
            </a:pPr>
            <a:endParaRPr lang="id-ID" dirty="0" smtClean="0"/>
          </a:p>
          <a:p>
            <a:pPr marL="514350" indent="-514350">
              <a:buAutoNum type="arabicPeriod"/>
            </a:pPr>
            <a:endParaRPr lang="id-ID" dirty="0"/>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2.jpeg"/></Relationships>
</file>

<file path=ppt/theme/_rels/theme6.xml.rels><?xml version="1.0" encoding="UTF-8" standalone="yes"?>
<Relationships xmlns="http://schemas.openxmlformats.org/package/2006/relationships"><Relationship Id="rId1" Type="http://schemas.openxmlformats.org/officeDocument/2006/relationships/image" Target="../media/image3.jpeg"/></Relationships>
</file>

<file path=ppt/theme/_rels/theme7.xml.rels><?xml version="1.0" encoding="UTF-8" standalone="yes"?>
<Relationships xmlns="http://schemas.openxmlformats.org/package/2006/relationships"><Relationship Id="rId1" Type="http://schemas.openxmlformats.org/officeDocument/2006/relationships/image" Target="../media/image3.jpeg"/></Relationships>
</file>

<file path=ppt/theme/_rels/theme8.xml.rels><?xml version="1.0" encoding="UTF-8" standalone="yes"?>
<Relationships xmlns="http://schemas.openxmlformats.org/package/2006/relationships"><Relationship Id="rId1" Type="http://schemas.openxmlformats.org/officeDocument/2006/relationships/image" Target="../media/image3.jpeg"/></Relationships>
</file>

<file path=ppt/theme/_rels/theme9.xml.rels><?xml version="1.0" encoding="UTF-8" standalone="yes"?>
<Relationships xmlns="http://schemas.openxmlformats.org/package/2006/relationships"><Relationship Id="rId1" Type="http://schemas.openxmlformats.org/officeDocument/2006/relationships/image" Target="../media/image4.jpeg"/></Relationships>
</file>

<file path=ppt/theme/_rels/theme10.xml.rels><?xml version="1.0" encoding="UTF-8" standalone="yes"?>
<Relationships xmlns="http://schemas.openxmlformats.org/package/2006/relationships"><Relationship Id="rId1" Type="http://schemas.openxmlformats.org/officeDocument/2006/relationships/image" Target="../media/image5.jpeg"/></Relationships>
</file>

<file path=ppt/theme/_rels/theme11.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1_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4.xml><?xml version="1.0" encoding="utf-8"?>
<a:theme xmlns:a="http://schemas.openxmlformats.org/drawingml/2006/main" name="2_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5.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6.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7.xml><?xml version="1.0" encoding="utf-8"?>
<a:theme xmlns:a="http://schemas.openxmlformats.org/drawingml/2006/main" name="1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8.xml><?xml version="1.0" encoding="utf-8"?>
<a:theme xmlns:a="http://schemas.openxmlformats.org/drawingml/2006/main" name="2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9.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10.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1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TotalTime>
  <Words>1248</Words>
  <Application>Microsoft Office PowerPoint</Application>
  <PresentationFormat>On-screen Show (4:3)</PresentationFormat>
  <Paragraphs>173</Paragraphs>
  <Slides>45</Slides>
  <Notes>0</Notes>
  <HiddenSlides>0</HiddenSlides>
  <MMClips>0</MMClips>
  <ScaleCrop>false</ScaleCrop>
  <HeadingPairs>
    <vt:vector size="4" baseType="variant">
      <vt:variant>
        <vt:lpstr>Theme</vt:lpstr>
      </vt:variant>
      <vt:variant>
        <vt:i4>11</vt:i4>
      </vt:variant>
      <vt:variant>
        <vt:lpstr>Slide Titles</vt:lpstr>
      </vt:variant>
      <vt:variant>
        <vt:i4>45</vt:i4>
      </vt:variant>
    </vt:vector>
  </HeadingPairs>
  <TitlesOfParts>
    <vt:vector size="56" baseType="lpstr">
      <vt:lpstr>Office Theme</vt:lpstr>
      <vt:lpstr>Metro</vt:lpstr>
      <vt:lpstr>1_Metro</vt:lpstr>
      <vt:lpstr>2_Metro</vt:lpstr>
      <vt:lpstr>Urban</vt:lpstr>
      <vt:lpstr>Concourse</vt:lpstr>
      <vt:lpstr>1_Concourse</vt:lpstr>
      <vt:lpstr>2_Concourse</vt:lpstr>
      <vt:lpstr>Aspect</vt:lpstr>
      <vt:lpstr>Opulent</vt:lpstr>
      <vt:lpstr>Oriel</vt:lpstr>
      <vt:lpstr>PERJUMPAAN ILAHI  YANG DAHSYAT</vt:lpstr>
      <vt:lpstr>YOSUA 5: 13-15</vt:lpstr>
      <vt:lpstr>1. KAPANKAH  PERJUMPAAN ILAHI  YANG DAHSYAT ITU  TERJADI?</vt:lpstr>
      <vt:lpstr>BUKAN PADA SAAT SEBELUM  MENYEBERANG SUNGAI YORDAN</vt:lpstr>
      <vt:lpstr>BUKAN PADA SAAT  PENYUNATAN MASSAL  DI GILGAL</vt:lpstr>
      <vt:lpstr>JUGA BUKAN PADA SAAT  MERAYAKAN PASKAH</vt:lpstr>
      <vt:lpstr>TETAPI PADA SAAT SEBELUM BERPERANG MENGALAHKAN  KOTA PERTAMA YAITU KOTA YERIKHO</vt:lpstr>
      <vt:lpstr>MENYEBERANGI SUNGAI YORDAN LAMBANG AIR  ( KITA DIBASUH/DICUCI/DIBERSIHKAN DARI DOSA)  PENYUNATAN DI GILGAL LAMBANG DARAH  (KITA DIHAPUSKAN DARI CELA MESIR)  PASKAH= LAMBANG AIR DAN DARAH LAMBANG KELAHIRAN BARU  PADA SAAT YESUS DITOMBAK,  DIA MENGELUARKAN DARAH DAN AIR SAMA SEPERTI PROSES SEORANG IBU YANG MELAHIRKAN</vt:lpstr>
      <vt:lpstr>Slide 9</vt:lpstr>
      <vt:lpstr>3 MUSUH DALAM  PEPERANGAN ROHANI</vt:lpstr>
      <vt:lpstr>#KESIMPULAN 1</vt:lpstr>
      <vt:lpstr>2. DENGAN SIAPA YOSUA BERTEMU?</vt:lpstr>
      <vt:lpstr>APA SIH PASSION/HASRAT YOSUA?</vt:lpstr>
      <vt:lpstr>Slide 14</vt:lpstr>
      <vt:lpstr>C. “KAWANKAH ATAU LAWAN?”</vt:lpstr>
      <vt:lpstr>OBSESI YOSUA TENTANG PEPERANGAN MEMBUAT YOSUA DIPERTEMUKAN TUHAN DENGAN PANGLIMA BALATENTARA TUHAN TIAP PRIBADI AKAN BERBEDA: NUH, ABRAM,MUSA, GIDEON, SAMUEL. INI TIDAK DAPAT DIBOLAK BALIK.</vt:lpstr>
      <vt:lpstr>TIDAK HERAN KARENA PASSION YOSUA ADALAH DALAM PEPERANGAN  MAKA TUHAN MENAMPAKKAN DIRI PADA YOSUA DALAM WUJUD PANGLIMA BALATENTARA TUHAN DAN LOKASINYA PUN DI DEKAT YERIKHO YANG ADALAH KOTA PERTAMA YANG HARUS DITAKLUKKAN</vt:lpstr>
      <vt:lpstr>TEMUKAN DESTINY KITA DI DALAM TUHAN DAN BIARLAH TUHAN MENJUMPAI KITA DALAM PRIBADINYA YANG PAS DENGAN HASRAT YANG TUHAN TELAH TARUH DALAM DIRI KITA SEMUA DIMENSI KECERDASAN DIMILIKI-NYA DAN SEMUA PROFESI ADA DI DALAM TANGAN-NYA</vt:lpstr>
      <vt:lpstr>MENGAJAR- DIA SEBAGAI GURU MEMASAK- DIA SEBAGAI CHEF PELAYAN PUN- DIA PERNAH HADIR MENCUCI KAKI MURID-MURID-NYA PILOT- DIA TELAH MELINTASI SEMUA LANGIT MUSISI- DIA MENYANYI BERSAMA MURID-MURIDNYA DLL</vt:lpstr>
      <vt:lpstr>CONTOH BESALEEL DAN AHOLIAB</vt:lpstr>
      <vt:lpstr>Slide 21</vt:lpstr>
      <vt:lpstr>Slide 22</vt:lpstr>
      <vt:lpstr>Slide 23</vt:lpstr>
      <vt:lpstr>#KESIMPULAN 2</vt:lpstr>
      <vt:lpstr>3. BUKAN SEBUAH PERJUMPAAN YANG SENGAJA      MELAINKAN HANYALAH SEBUAH KEBIASAAN PENYERTAAN TUHAN TETAPI YANG BARU KALI INI DISADARI</vt:lpstr>
      <vt:lpstr>     AYAT 13...DILIHATNYA SEORANG LAKI-LAKI BERDIRI DI DEPANNYA DENGAN PEDANG TERHUNUS DI TANGANNYA. </vt:lpstr>
      <vt:lpstr>BANDINGKAN DENGAN....</vt:lpstr>
      <vt:lpstr>Slide 28</vt:lpstr>
      <vt:lpstr>WAHYU 3:18. </vt:lpstr>
      <vt:lpstr>#KESIMPULAN 3</vt:lpstr>
      <vt:lpstr>4. APA HASIL DARI SEBUAH PERJUMPAAN ILAHI ITU?</vt:lpstr>
      <vt:lpstr>BUKTI PERCEPATAN ILAHI</vt:lpstr>
      <vt:lpstr>SEPERTI DAUD LANGSUNG MENGALAMI PERCEPATAN DIA TIDAK IKUT BERPERANG SEJAK AWAL SEPERTI KAKAK-KAKAKNYA ATAUPUN SEPERTI YONATAN TETAPI SEKALI DAUD BERPERANG UNTUK PERTAMA KALINYA, LANGSUNG DIA BERHADAPAN DENGAN GOLIAT</vt:lpstr>
      <vt:lpstr>#KESIMPULAN 4</vt:lpstr>
      <vt:lpstr>Slide 35</vt:lpstr>
      <vt:lpstr>5. APA YANG UNIK DARI PERJUMPAAN INI?</vt:lpstr>
      <vt:lpstr>Slide 37</vt:lpstr>
      <vt:lpstr>Slide 38</vt:lpstr>
      <vt:lpstr>HAK SEPERTI APA TOH...???</vt:lpstr>
      <vt:lpstr>KEUNIKAN LAINNYA</vt:lpstr>
      <vt:lpstr>#KESIMPULAN 5</vt:lpstr>
      <vt:lpstr>       LHO UNTUK APA SEMUA ITU..? APAKAH TUHAN ITU ISENG BANGET MAU MENYIKSA KITA...?</vt:lpstr>
      <vt:lpstr>Slide 43</vt:lpstr>
      <vt:lpstr>SEMUANYA ITU DEMI UNTUK SUATU TUJUAN KEREN...</vt:lpstr>
      <vt:lpstr>UNTUK MERAIH ITU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PERJUMPAAN ILAHI  YANG DAHSYAT</dc:title>
  <dc:creator>user_</dc:creator>
  <cp:lastModifiedBy>user_</cp:lastModifiedBy>
  <cp:revision>5</cp:revision>
  <dcterms:created xsi:type="dcterms:W3CDTF">2016-01-08T23:40:40Z</dcterms:created>
  <dcterms:modified xsi:type="dcterms:W3CDTF">2016-01-09T18:34:21Z</dcterms:modified>
</cp:coreProperties>
</file>