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85" r:id="rId4"/>
    <p:sldId id="286" r:id="rId5"/>
    <p:sldId id="287" r:id="rId6"/>
    <p:sldId id="270" r:id="rId7"/>
    <p:sldId id="260" r:id="rId8"/>
    <p:sldId id="261" r:id="rId9"/>
    <p:sldId id="288" r:id="rId10"/>
    <p:sldId id="289" r:id="rId11"/>
    <p:sldId id="277" r:id="rId12"/>
    <p:sldId id="262" r:id="rId13"/>
    <p:sldId id="280" r:id="rId14"/>
    <p:sldId id="278" r:id="rId15"/>
    <p:sldId id="263" r:id="rId16"/>
    <p:sldId id="281" r:id="rId17"/>
    <p:sldId id="264" r:id="rId18"/>
    <p:sldId id="265" r:id="rId19"/>
    <p:sldId id="266" r:id="rId20"/>
    <p:sldId id="268" r:id="rId21"/>
    <p:sldId id="271" r:id="rId22"/>
    <p:sldId id="272" r:id="rId23"/>
    <p:sldId id="273" r:id="rId24"/>
    <p:sldId id="282" r:id="rId25"/>
    <p:sldId id="283" r:id="rId26"/>
    <p:sldId id="284" r:id="rId27"/>
    <p:sldId id="290" r:id="rId28"/>
    <p:sldId id="291" r:id="rId29"/>
    <p:sldId id="292" r:id="rId30"/>
    <p:sldId id="293" r:id="rId31"/>
    <p:sldId id="294" r:id="rId32"/>
    <p:sldId id="295" r:id="rId33"/>
    <p:sldId id="296" r:id="rId34"/>
    <p:sldId id="297" r:id="rId35"/>
    <p:sldId id="298" r:id="rId36"/>
    <p:sldId id="299" r:id="rId37"/>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8C50A211-C876-48BD-8ECC-E6C817291CAC}" type="datetimeFigureOut">
              <a:rPr lang="id-ID" smtClean="0"/>
              <a:pPr/>
              <a:t>29/06/2014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C50A211-C876-48BD-8ECC-E6C817291CAC}" type="datetimeFigureOut">
              <a:rPr lang="id-ID" smtClean="0"/>
              <a:pPr/>
              <a:t>29/06/2014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29/06/2014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8C50A211-C876-48BD-8ECC-E6C817291CAC}" type="datetimeFigureOut">
              <a:rPr lang="id-ID" smtClean="0"/>
              <a:pPr/>
              <a:t>29/06/2014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8C50A211-C876-48BD-8ECC-E6C817291CAC}" type="datetimeFigureOut">
              <a:rPr lang="id-ID" smtClean="0"/>
              <a:pPr/>
              <a:t>29/06/2014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8C50A211-C876-48BD-8ECC-E6C817291CAC}" type="datetimeFigureOut">
              <a:rPr lang="id-ID" smtClean="0"/>
              <a:pPr/>
              <a:t>29/06/2014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29/06/2014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29/06/2014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29/06/2014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C50A211-C876-48BD-8ECC-E6C817291CAC}" type="datetimeFigureOut">
              <a:rPr lang="id-ID" smtClean="0"/>
              <a:pPr/>
              <a:t>29/06/2014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C50A211-C876-48BD-8ECC-E6C817291CAC}" type="datetimeFigureOut">
              <a:rPr lang="id-ID" smtClean="0"/>
              <a:pPr/>
              <a:t>29/06/2014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50A211-C876-48BD-8ECC-E6C817291CAC}" type="datetimeFigureOut">
              <a:rPr lang="id-ID" smtClean="0"/>
              <a:pPr/>
              <a:t>29/06/2014</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DA932-D8F3-4BE0-AD39-4AA87F0A4053}"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alkitab.sabda.org/verse.php?book=21&amp;chapter=4&amp;verse=9"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1.gstatic.com/images?q=tbn:ANd9GcQf__bnzznbX2num8sCa_HHQ0d-ewzrztPxiVodG8kqgcO05X3Z"/>
          <p:cNvPicPr>
            <a:picLocks noChangeAspect="1" noChangeArrowheads="1"/>
          </p:cNvPicPr>
          <p:nvPr/>
        </p:nvPicPr>
        <p:blipFill>
          <a:blip r:embed="rId2"/>
          <a:srcRect/>
          <a:stretch>
            <a:fillRect/>
          </a:stretch>
        </p:blipFill>
        <p:spPr bwMode="auto">
          <a:xfrm>
            <a:off x="1538305" y="0"/>
            <a:ext cx="6067391" cy="5214950"/>
          </a:xfrm>
          <a:prstGeom prst="rect">
            <a:avLst/>
          </a:prstGeom>
          <a:noFill/>
        </p:spPr>
      </p:pic>
      <p:sp>
        <p:nvSpPr>
          <p:cNvPr id="5" name="Rectangle 4"/>
          <p:cNvSpPr/>
          <p:nvPr/>
        </p:nvSpPr>
        <p:spPr>
          <a:xfrm>
            <a:off x="0" y="5534561"/>
            <a:ext cx="9144000" cy="1323439"/>
          </a:xfrm>
          <a:prstGeom prst="rect">
            <a:avLst/>
          </a:prstGeom>
          <a:noFill/>
        </p:spPr>
        <p:txBody>
          <a:bodyPr wrap="square" lIns="91440" tIns="45720" rIns="91440" bIns="45720">
            <a:spAutoFit/>
          </a:bodyPr>
          <a:lstStyle/>
          <a:p>
            <a:pPr algn="ctr"/>
            <a:r>
              <a:rPr lang="id-ID"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PERSAHABATAN </a:t>
            </a:r>
            <a:r>
              <a:rPr lang="id-ID"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YANG TULUS. </a:t>
            </a:r>
          </a:p>
          <a:p>
            <a:pPr algn="ctr"/>
            <a:r>
              <a:rPr lang="id-ID"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BELAJAR DARI YONATAN</a:t>
            </a:r>
            <a:endParaRPr lang="en-US"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id-ID" dirty="0" smtClean="0"/>
              <a:t>APA PERLUNYA KITA PUNYA SAHABAT?</a:t>
            </a:r>
            <a:endParaRPr lang="id-ID" dirty="0"/>
          </a:p>
        </p:txBody>
      </p:sp>
      <p:sp>
        <p:nvSpPr>
          <p:cNvPr id="3" name="Content Placeholder 2"/>
          <p:cNvSpPr>
            <a:spLocks noGrp="1"/>
          </p:cNvSpPr>
          <p:nvPr>
            <p:ph idx="1"/>
          </p:nvPr>
        </p:nvSpPr>
        <p:spPr>
          <a:xfrm>
            <a:off x="0" y="1071546"/>
            <a:ext cx="9144000" cy="5786454"/>
          </a:xfrm>
        </p:spPr>
        <p:txBody>
          <a:bodyPr/>
          <a:lstStyle/>
          <a:p>
            <a:pPr algn="ctr">
              <a:buNone/>
            </a:pPr>
            <a:r>
              <a:rPr lang="id-ID" dirty="0"/>
              <a:t> </a:t>
            </a:r>
            <a:r>
              <a:rPr lang="id-ID" dirty="0" smtClean="0"/>
              <a:t>PENGKOTBAH </a:t>
            </a:r>
            <a:r>
              <a:rPr lang="id-ID" b="1" dirty="0" smtClean="0">
                <a:hlinkClick r:id="rId2"/>
              </a:rPr>
              <a:t>4:9</a:t>
            </a:r>
            <a:r>
              <a:rPr lang="id-ID" b="1" dirty="0" smtClean="0"/>
              <a:t>-10</a:t>
            </a:r>
          </a:p>
        </p:txBody>
      </p:sp>
      <p:pic>
        <p:nvPicPr>
          <p:cNvPr id="22530" name="Picture 2" descr="http://2.bp.blogspot.com/-Rb_z1ww9fdA/Uh3ddxjapxI/AAAAAAAAAII/0VsHT2vwgzk/s320/JATUH.jpg"/>
          <p:cNvPicPr>
            <a:picLocks noChangeAspect="1" noChangeArrowheads="1"/>
          </p:cNvPicPr>
          <p:nvPr/>
        </p:nvPicPr>
        <p:blipFill>
          <a:blip r:embed="rId3"/>
          <a:srcRect/>
          <a:stretch>
            <a:fillRect/>
          </a:stretch>
        </p:blipFill>
        <p:spPr bwMode="auto">
          <a:xfrm>
            <a:off x="1142976" y="1571612"/>
            <a:ext cx="6858048" cy="496169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i.myniceprofile.com/1390/139059.jpg"/>
          <p:cNvPicPr>
            <a:picLocks noChangeAspect="1" noChangeArrowheads="1"/>
          </p:cNvPicPr>
          <p:nvPr/>
        </p:nvPicPr>
        <p:blipFill>
          <a:blip r:embed="rId2"/>
          <a:srcRect/>
          <a:stretch>
            <a:fillRect/>
          </a:stretch>
        </p:blipFill>
        <p:spPr bwMode="auto">
          <a:xfrm>
            <a:off x="0" y="2357430"/>
            <a:ext cx="4500586" cy="4500586"/>
          </a:xfrm>
          <a:prstGeom prst="rect">
            <a:avLst/>
          </a:prstGeom>
          <a:noFill/>
        </p:spPr>
      </p:pic>
      <p:sp>
        <p:nvSpPr>
          <p:cNvPr id="5" name="Title 1"/>
          <p:cNvSpPr>
            <a:spLocks noGrp="1"/>
          </p:cNvSpPr>
          <p:nvPr>
            <p:ph type="title"/>
          </p:nvPr>
        </p:nvSpPr>
        <p:spPr>
          <a:xfrm>
            <a:off x="0" y="0"/>
            <a:ext cx="9144000" cy="2082792"/>
          </a:xfrm>
        </p:spPr>
        <p:txBody>
          <a:bodyPr>
            <a:normAutofit/>
          </a:bodyPr>
          <a:lstStyle/>
          <a:p>
            <a:r>
              <a:rPr lang="id-ID" sz="6000" dirty="0" smtClean="0">
                <a:solidFill>
                  <a:srgbClr val="FFFF00"/>
                </a:solidFill>
              </a:rPr>
              <a:t>LANDASAN PERSAHABATAN </a:t>
            </a:r>
            <a:br>
              <a:rPr lang="id-ID" sz="6000" dirty="0" smtClean="0">
                <a:solidFill>
                  <a:srgbClr val="FFFF00"/>
                </a:solidFill>
              </a:rPr>
            </a:br>
            <a:r>
              <a:rPr lang="id-ID" sz="6000" dirty="0" smtClean="0">
                <a:solidFill>
                  <a:srgbClr val="FFFF00"/>
                </a:solidFill>
              </a:rPr>
              <a:t>ADALAH KASIH,</a:t>
            </a:r>
            <a:r>
              <a:rPr lang="id-ID" dirty="0" smtClean="0"/>
              <a:t>1 SAMUEL 18:1</a:t>
            </a:r>
            <a:endParaRPr lang="id-ID" dirty="0"/>
          </a:p>
        </p:txBody>
      </p:sp>
      <p:sp>
        <p:nvSpPr>
          <p:cNvPr id="6" name="Rectangle 5"/>
          <p:cNvSpPr/>
          <p:nvPr/>
        </p:nvSpPr>
        <p:spPr>
          <a:xfrm>
            <a:off x="4357686" y="2000240"/>
            <a:ext cx="4572000" cy="5078313"/>
          </a:xfrm>
          <a:prstGeom prst="rect">
            <a:avLst/>
          </a:prstGeom>
        </p:spPr>
        <p:txBody>
          <a:bodyPr>
            <a:spAutoFit/>
          </a:bodyPr>
          <a:lstStyle/>
          <a:p>
            <a:pPr algn="ctr"/>
            <a:r>
              <a:rPr lang="id-ID" sz="3600" dirty="0" smtClean="0"/>
              <a:t>BERPADULAH JIWA YONATAN DENGAN JIWA DAUD</a:t>
            </a:r>
          </a:p>
          <a:p>
            <a:pPr algn="ctr"/>
            <a:r>
              <a:rPr lang="id-ID" sz="3600" dirty="0" smtClean="0"/>
              <a:t>DALAM CONTEMPORARY ENGLISH VERSION: DAUD DAN YONATAN MENJADI SAHABAT KARIB.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hdwallphotos.com/wp-content/uploads/2014/03/Clock-With-Quote-Wallpaper-HD.jpg"/>
          <p:cNvPicPr>
            <a:picLocks noChangeAspect="1" noChangeArrowheads="1"/>
          </p:cNvPicPr>
          <p:nvPr/>
        </p:nvPicPr>
        <p:blipFill>
          <a:blip r:embed="rId2"/>
          <a:srcRect/>
          <a:stretch>
            <a:fillRect/>
          </a:stretch>
        </p:blipFill>
        <p:spPr bwMode="auto">
          <a:xfrm>
            <a:off x="1" y="0"/>
            <a:ext cx="9144000" cy="5715000"/>
          </a:xfrm>
          <a:prstGeom prst="rect">
            <a:avLst/>
          </a:prstGeom>
          <a:noFill/>
        </p:spPr>
      </p:pic>
      <p:sp>
        <p:nvSpPr>
          <p:cNvPr id="5" name="Title 1"/>
          <p:cNvSpPr>
            <a:spLocks noGrp="1"/>
          </p:cNvSpPr>
          <p:nvPr>
            <p:ph type="title"/>
          </p:nvPr>
        </p:nvSpPr>
        <p:spPr>
          <a:xfrm>
            <a:off x="0" y="0"/>
            <a:ext cx="9144000" cy="1143000"/>
          </a:xfrm>
        </p:spPr>
        <p:txBody>
          <a:bodyPr/>
          <a:lstStyle/>
          <a:p>
            <a:r>
              <a:rPr lang="id-ID" b="1" dirty="0" smtClean="0">
                <a:solidFill>
                  <a:srgbClr val="FFFF00"/>
                </a:solidFill>
              </a:rPr>
              <a:t>AMSAL 17:17</a:t>
            </a:r>
            <a:endParaRPr lang="id-ID" b="1" dirty="0">
              <a:solidFill>
                <a:srgbClr val="FFFF00"/>
              </a:solidFill>
            </a:endParaRPr>
          </a:p>
        </p:txBody>
      </p:sp>
      <p:sp>
        <p:nvSpPr>
          <p:cNvPr id="6" name="Content Placeholder 2"/>
          <p:cNvSpPr>
            <a:spLocks noGrp="1"/>
          </p:cNvSpPr>
          <p:nvPr>
            <p:ph idx="1"/>
          </p:nvPr>
        </p:nvSpPr>
        <p:spPr>
          <a:xfrm>
            <a:off x="0" y="1000108"/>
            <a:ext cx="9144000" cy="5857892"/>
          </a:xfrm>
        </p:spPr>
        <p:txBody>
          <a:bodyPr>
            <a:normAutofit/>
          </a:bodyPr>
          <a:lstStyle/>
          <a:p>
            <a:r>
              <a:rPr lang="id-ID" sz="3600" b="1" dirty="0" smtClean="0">
                <a:solidFill>
                  <a:srgbClr val="FFC000"/>
                </a:solidFill>
              </a:rPr>
              <a:t>SEORANG SAHABAT MENARUH KASIH SETIAP WAKTU DAN MENJADI SEORANG SAUDARA DALAM KESUKARAN</a:t>
            </a:r>
          </a:p>
          <a:p>
            <a:r>
              <a:rPr lang="id-ID" sz="3600" b="1" dirty="0" smtClean="0">
                <a:solidFill>
                  <a:srgbClr val="FFC000"/>
                </a:solidFill>
              </a:rPr>
              <a:t>ADA TIGA UNSUR DI SINI: </a:t>
            </a:r>
          </a:p>
          <a:p>
            <a:pPr lvl="1"/>
            <a:r>
              <a:rPr lang="id-ID" sz="3200" b="1" dirty="0" smtClean="0">
                <a:solidFill>
                  <a:srgbClr val="FFC000"/>
                </a:solidFill>
              </a:rPr>
              <a:t>KASIH</a:t>
            </a:r>
          </a:p>
          <a:p>
            <a:pPr lvl="1"/>
            <a:r>
              <a:rPr lang="id-ID" sz="3200" b="1" dirty="0" smtClean="0">
                <a:solidFill>
                  <a:srgbClr val="FFC000"/>
                </a:solidFill>
              </a:rPr>
              <a:t>SETIAP WAKTU (DALAM KONDISI APAPUN TETAP KONSISTEN)</a:t>
            </a:r>
          </a:p>
          <a:p>
            <a:pPr lvl="1"/>
            <a:r>
              <a:rPr lang="id-ID" sz="3200" b="1" dirty="0" smtClean="0">
                <a:solidFill>
                  <a:srgbClr val="FFC000"/>
                </a:solidFill>
              </a:rPr>
              <a:t>SAUDARA DALAM KESUKARAN ( LEBIH DARI SEKEDAR TEMAN BIASA- KARENA TEMAN TIDAK AKAN MENOLONG SAAT SUSAH)</a:t>
            </a:r>
            <a:endParaRPr lang="id-ID" sz="3200" b="1" dirty="0">
              <a:solidFill>
                <a:srgbClr val="FFC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tatic.guim.co.uk/sys-images/Guardian/Pix/cartoons/2012/6/18/1340009508811/brother-and-sister-fighti-008.jpg"/>
          <p:cNvPicPr>
            <a:picLocks noChangeAspect="1" noChangeArrowheads="1"/>
          </p:cNvPicPr>
          <p:nvPr/>
        </p:nvPicPr>
        <p:blipFill>
          <a:blip r:embed="rId2"/>
          <a:srcRect/>
          <a:stretch>
            <a:fillRect/>
          </a:stretch>
        </p:blipFill>
        <p:spPr bwMode="auto">
          <a:xfrm>
            <a:off x="-1" y="0"/>
            <a:ext cx="9167837" cy="5500702"/>
          </a:xfrm>
          <a:prstGeom prst="rect">
            <a:avLst/>
          </a:prstGeom>
          <a:noFill/>
        </p:spPr>
      </p:pic>
      <p:sp>
        <p:nvSpPr>
          <p:cNvPr id="5" name="Title 1"/>
          <p:cNvSpPr>
            <a:spLocks noGrp="1"/>
          </p:cNvSpPr>
          <p:nvPr>
            <p:ph type="title"/>
          </p:nvPr>
        </p:nvSpPr>
        <p:spPr>
          <a:xfrm>
            <a:off x="457200" y="0"/>
            <a:ext cx="8229600" cy="6858000"/>
          </a:xfrm>
        </p:spPr>
        <p:txBody>
          <a:bodyPr>
            <a:normAutofit/>
          </a:bodyPr>
          <a:lstStyle/>
          <a:p>
            <a:r>
              <a:rPr lang="id-ID" b="1" dirty="0" smtClean="0">
                <a:solidFill>
                  <a:schemeClr val="accent6">
                    <a:lumMod val="75000"/>
                  </a:schemeClr>
                </a:solidFill>
              </a:rPr>
              <a:t>ADA TEMAN YANG MENDATANGKAN KECELAKAAN, TETAPI ADA JUGA SAHABAT YANG LEBIH KARIB DARI PADA SEORANG SAUDARA</a:t>
            </a:r>
            <a:br>
              <a:rPr lang="id-ID" b="1" dirty="0" smtClean="0">
                <a:solidFill>
                  <a:schemeClr val="accent6">
                    <a:lumMod val="75000"/>
                  </a:schemeClr>
                </a:solidFill>
              </a:rPr>
            </a:br>
            <a:r>
              <a:rPr lang="id-ID" b="1" dirty="0" smtClean="0">
                <a:solidFill>
                  <a:schemeClr val="accent6">
                    <a:lumMod val="75000"/>
                  </a:schemeClr>
                </a:solidFill>
              </a:rPr>
              <a:t>AMSAL 18:24</a:t>
            </a:r>
            <a:br>
              <a:rPr lang="id-ID" b="1" dirty="0" smtClean="0">
                <a:solidFill>
                  <a:schemeClr val="accent6">
                    <a:lumMod val="75000"/>
                  </a:schemeClr>
                </a:solidFill>
              </a:rPr>
            </a:br>
            <a:r>
              <a:rPr lang="id-ID" b="1" dirty="0" smtClean="0">
                <a:solidFill>
                  <a:schemeClr val="accent6">
                    <a:lumMod val="75000"/>
                  </a:schemeClr>
                </a:solidFill>
              </a:rPr>
              <a:t/>
            </a:r>
            <a:br>
              <a:rPr lang="id-ID" b="1" dirty="0" smtClean="0">
                <a:solidFill>
                  <a:schemeClr val="accent6">
                    <a:lumMod val="75000"/>
                  </a:schemeClr>
                </a:solidFill>
              </a:rPr>
            </a:br>
            <a:r>
              <a:rPr lang="id-ID" b="1" dirty="0" smtClean="0">
                <a:solidFill>
                  <a:schemeClr val="accent6">
                    <a:lumMod val="75000"/>
                  </a:schemeClr>
                </a:solidFill>
              </a:rPr>
              <a:t>BAHKAN AYAT INI MENEKANKAN- TINGKAT HUBUNGAN YANG LEBIH TINGGI LAGI DARI SAUDARA</a:t>
            </a:r>
            <a:endParaRPr lang="id-ID" b="1" dirty="0">
              <a:solidFill>
                <a:schemeClr val="accent6">
                  <a:lumMod val="7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tni.mil.id/mod/news/images/normal/4609bd19faae5b0681f2975ffcc26952.jpg"/>
          <p:cNvPicPr>
            <a:picLocks noChangeAspect="1" noChangeArrowheads="1"/>
          </p:cNvPicPr>
          <p:nvPr/>
        </p:nvPicPr>
        <p:blipFill>
          <a:blip r:embed="rId2"/>
          <a:srcRect/>
          <a:stretch>
            <a:fillRect/>
          </a:stretch>
        </p:blipFill>
        <p:spPr bwMode="auto">
          <a:xfrm>
            <a:off x="-1" y="0"/>
            <a:ext cx="9163703" cy="6858000"/>
          </a:xfrm>
          <a:prstGeom prst="rect">
            <a:avLst/>
          </a:prstGeom>
          <a:noFill/>
        </p:spPr>
      </p:pic>
      <p:sp>
        <p:nvSpPr>
          <p:cNvPr id="6" name="Title 1"/>
          <p:cNvSpPr>
            <a:spLocks noGrp="1"/>
          </p:cNvSpPr>
          <p:nvPr>
            <p:ph type="title"/>
          </p:nvPr>
        </p:nvSpPr>
        <p:spPr>
          <a:xfrm>
            <a:off x="0" y="0"/>
            <a:ext cx="9144000" cy="1143000"/>
          </a:xfrm>
        </p:spPr>
        <p:txBody>
          <a:bodyPr>
            <a:noAutofit/>
          </a:bodyPr>
          <a:lstStyle/>
          <a:p>
            <a:r>
              <a:rPr lang="id-ID" b="1" dirty="0" smtClean="0"/>
              <a:t>1. YONATAN </a:t>
            </a:r>
            <a:br>
              <a:rPr lang="id-ID" b="1" dirty="0" smtClean="0"/>
            </a:br>
            <a:r>
              <a:rPr lang="id-ID" b="1" dirty="0" smtClean="0"/>
              <a:t>TIDAK SOK SENIOR TERHADAP DAUD</a:t>
            </a:r>
            <a:endParaRPr lang="id-ID"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id-ID" dirty="0" smtClean="0"/>
              <a:t>YONATAN DIPERKIRAKAN PARA AHLI ALKITAB 10 TAHUN LEBIH TUA DARIPADA DAUD</a:t>
            </a:r>
          </a:p>
          <a:p>
            <a:r>
              <a:rPr lang="id-ID" dirty="0" smtClean="0"/>
              <a:t>YONATAN TERCATAT SEBAGAI SEORANG PAHLAWAN PADA MASA SEBELUM DAUD TENAR (I SAM 13:23-52)</a:t>
            </a:r>
          </a:p>
          <a:p>
            <a:r>
              <a:rPr lang="id-ID" dirty="0" smtClean="0"/>
              <a:t>YONATAN TERMASUK BARISAN TENTARA YANG TIDAK BERANI MAJU MELAWAN GOLIAT, HATINYA TIDAK BEDA DENGAN PRAJURIT LAIN YANG CEMAS DAN SANGAT KETAKUTAN (I SAM 17:11) MENGHADAPI ANCAMAN GOLIAT YANG MENANTANG UNTUK BERDUEL</a:t>
            </a:r>
          </a:p>
          <a:p>
            <a:endParaRPr lang="id-ID"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id-ID" sz="4400" dirty="0" smtClean="0"/>
              <a:t>YONATAN MENYAKSIKAN BAGAIMANA DAUD MAJU TANPA BAJU PERANG (I SAM 17:39)</a:t>
            </a:r>
          </a:p>
          <a:p>
            <a:r>
              <a:rPr lang="id-ID" sz="4400" dirty="0" smtClean="0"/>
              <a:t>YONATAN MENYAKSIKAN BAGAIMANA DAUD BERBICARA PADA GOLIAT (I SAMUEL 17;47)</a:t>
            </a:r>
          </a:p>
          <a:p>
            <a:r>
              <a:rPr lang="id-ID" sz="4400" dirty="0" smtClean="0"/>
              <a:t>YONATAN MENYAKSIKAN BAGAIMANA DAUD MENANG MELAWAN GOLIAT (I SAMUEL 17:51)</a:t>
            </a:r>
          </a:p>
          <a:p>
            <a:pPr>
              <a:buNone/>
            </a:pPr>
            <a:endParaRPr lang="id-ID"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biblelessonsite.org/images/davejona.jpg"/>
          <p:cNvPicPr>
            <a:picLocks noChangeAspect="1" noChangeArrowheads="1"/>
          </p:cNvPicPr>
          <p:nvPr/>
        </p:nvPicPr>
        <p:blipFill>
          <a:blip r:embed="rId2"/>
          <a:srcRect/>
          <a:stretch>
            <a:fillRect/>
          </a:stretch>
        </p:blipFill>
        <p:spPr bwMode="auto">
          <a:xfrm>
            <a:off x="0" y="0"/>
            <a:ext cx="5679280" cy="6858000"/>
          </a:xfrm>
          <a:prstGeom prst="rect">
            <a:avLst/>
          </a:prstGeom>
          <a:noFill/>
        </p:spPr>
      </p:pic>
      <p:sp>
        <p:nvSpPr>
          <p:cNvPr id="5" name="Rectangle 4"/>
          <p:cNvSpPr/>
          <p:nvPr/>
        </p:nvSpPr>
        <p:spPr>
          <a:xfrm>
            <a:off x="1785918" y="0"/>
            <a:ext cx="7358082" cy="6863417"/>
          </a:xfrm>
          <a:prstGeom prst="rect">
            <a:avLst/>
          </a:prstGeom>
        </p:spPr>
        <p:txBody>
          <a:bodyPr wrap="square">
            <a:spAutoFit/>
          </a:bodyPr>
          <a:lstStyle/>
          <a:p>
            <a:r>
              <a:rPr lang="id-ID" sz="4000" b="1" dirty="0" smtClean="0">
                <a:solidFill>
                  <a:srgbClr val="FFC000"/>
                </a:solidFill>
              </a:rPr>
              <a:t>YONATAN TIDAK SOK SENIOR TERHADAP DAUD, MALAHAN DIA YANG SEBELUMNYA PERNAH DIKENAL SEBAGAI SEORANG ‘PAHLAWAN’ MEMBERIKAN KEPADA DAUD BAJU PERANGNYA, PANAHNYA DAN IKAT PINGGANGNYA</a:t>
            </a:r>
          </a:p>
          <a:p>
            <a:r>
              <a:rPr lang="id-ID" sz="4000" b="1" dirty="0" smtClean="0">
                <a:solidFill>
                  <a:srgbClr val="FFC000"/>
                </a:solidFill>
              </a:rPr>
              <a:t>YONATAN MAU MERENDAHKAN DIRI UNTUK BERBAGI, DAN UNTUK MENOLONG DAUD MAJU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3.bp.blogspot.com/-y2OFKr3F1bA/T7-e2oGJFYI/AAAAAAAAAbE/M0CxL7YxBy4/s1600/David+and+Jonathan.jpg"/>
          <p:cNvPicPr>
            <a:picLocks noChangeAspect="1" noChangeArrowheads="1"/>
          </p:cNvPicPr>
          <p:nvPr/>
        </p:nvPicPr>
        <p:blipFill>
          <a:blip r:embed="rId2"/>
          <a:srcRect/>
          <a:stretch>
            <a:fillRect/>
          </a:stretch>
        </p:blipFill>
        <p:spPr bwMode="auto">
          <a:xfrm>
            <a:off x="-1" y="0"/>
            <a:ext cx="9160351" cy="6286520"/>
          </a:xfrm>
          <a:prstGeom prst="rect">
            <a:avLst/>
          </a:prstGeom>
          <a:noFill/>
        </p:spPr>
      </p:pic>
      <p:sp>
        <p:nvSpPr>
          <p:cNvPr id="5" name="Title 1"/>
          <p:cNvSpPr>
            <a:spLocks noGrp="1"/>
          </p:cNvSpPr>
          <p:nvPr>
            <p:ph type="title"/>
          </p:nvPr>
        </p:nvSpPr>
        <p:spPr>
          <a:xfrm>
            <a:off x="0" y="0"/>
            <a:ext cx="9144000" cy="1714488"/>
          </a:xfrm>
        </p:spPr>
        <p:txBody>
          <a:bodyPr>
            <a:normAutofit fontScale="90000"/>
          </a:bodyPr>
          <a:lstStyle/>
          <a:p>
            <a:r>
              <a:rPr lang="id-ID" b="1" dirty="0" smtClean="0">
                <a:solidFill>
                  <a:srgbClr val="FF0000"/>
                </a:solidFill>
              </a:rPr>
              <a:t>DAUD PUN TIDAK SOK SENIOR </a:t>
            </a:r>
            <a:br>
              <a:rPr lang="id-ID" b="1" dirty="0" smtClean="0">
                <a:solidFill>
                  <a:srgbClr val="FF0000"/>
                </a:solidFill>
              </a:rPr>
            </a:br>
            <a:r>
              <a:rPr lang="id-ID" b="1" dirty="0" smtClean="0">
                <a:solidFill>
                  <a:srgbClr val="FF0000"/>
                </a:solidFill>
              </a:rPr>
              <a:t>TERHADAP YONATAN</a:t>
            </a:r>
            <a:r>
              <a:rPr lang="id-ID" dirty="0" smtClean="0"/>
              <a:t/>
            </a:r>
            <a:br>
              <a:rPr lang="id-ID" dirty="0" smtClean="0"/>
            </a:br>
            <a:endParaRPr lang="id-ID" dirty="0"/>
          </a:p>
        </p:txBody>
      </p:sp>
      <p:sp>
        <p:nvSpPr>
          <p:cNvPr id="6" name="Content Placeholder 2"/>
          <p:cNvSpPr>
            <a:spLocks noGrp="1"/>
          </p:cNvSpPr>
          <p:nvPr>
            <p:ph idx="1"/>
          </p:nvPr>
        </p:nvSpPr>
        <p:spPr>
          <a:xfrm>
            <a:off x="457200" y="1428736"/>
            <a:ext cx="8229600" cy="4697427"/>
          </a:xfrm>
        </p:spPr>
        <p:txBody>
          <a:bodyPr>
            <a:normAutofit fontScale="85000" lnSpcReduction="20000"/>
          </a:bodyPr>
          <a:lstStyle/>
          <a:p>
            <a:pPr marL="342900" lvl="1" indent="-342900">
              <a:buNone/>
            </a:pPr>
            <a:r>
              <a:rPr lang="id-ID" sz="5200" b="1" dirty="0" smtClean="0">
                <a:solidFill>
                  <a:srgbClr val="FFFF00"/>
                </a:solidFill>
              </a:rPr>
              <a:t>   DAUD MENGAKUI KEMAMPUAN YONATAN YANG LUAR BIASA  DALAM BERPERANG ( 2 SAM 1:22-23), TERBUKTI DI SINI KERENDAH-HATIAN DAUD UNTUK JUGA MAU ‘BELAJAR DARI KETANGKASAN YONATAN DALAM BERPERANG’ </a:t>
            </a:r>
          </a:p>
          <a:p>
            <a:endParaRPr lang="id-ID"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anneahira.com/images_artikel/iri-hati.jpg"/>
          <p:cNvPicPr>
            <a:picLocks noChangeAspect="1" noChangeArrowheads="1"/>
          </p:cNvPicPr>
          <p:nvPr/>
        </p:nvPicPr>
        <p:blipFill>
          <a:blip r:embed="rId2"/>
          <a:srcRect/>
          <a:stretch>
            <a:fillRect/>
          </a:stretch>
        </p:blipFill>
        <p:spPr bwMode="auto">
          <a:xfrm>
            <a:off x="0" y="-1"/>
            <a:ext cx="9144000" cy="6868073"/>
          </a:xfrm>
          <a:prstGeom prst="rect">
            <a:avLst/>
          </a:prstGeom>
          <a:noFill/>
        </p:spPr>
      </p:pic>
      <p:sp>
        <p:nvSpPr>
          <p:cNvPr id="7" name="Title 1"/>
          <p:cNvSpPr>
            <a:spLocks noGrp="1"/>
          </p:cNvSpPr>
          <p:nvPr>
            <p:ph type="title"/>
          </p:nvPr>
        </p:nvSpPr>
        <p:spPr>
          <a:xfrm>
            <a:off x="0" y="0"/>
            <a:ext cx="9144000" cy="1143000"/>
          </a:xfrm>
        </p:spPr>
        <p:txBody>
          <a:bodyPr>
            <a:normAutofit fontScale="90000"/>
          </a:bodyPr>
          <a:lstStyle/>
          <a:p>
            <a:r>
              <a:rPr lang="id-ID" b="1" dirty="0" smtClean="0">
                <a:solidFill>
                  <a:srgbClr val="FF0000"/>
                </a:solidFill>
              </a:rPr>
              <a:t>2. YONATAN TIDAK PERNAH IRI </a:t>
            </a:r>
            <a:br>
              <a:rPr lang="id-ID" b="1" dirty="0" smtClean="0">
                <a:solidFill>
                  <a:srgbClr val="FF0000"/>
                </a:solidFill>
              </a:rPr>
            </a:br>
            <a:r>
              <a:rPr lang="id-ID" b="1" dirty="0" smtClean="0">
                <a:solidFill>
                  <a:srgbClr val="FF0000"/>
                </a:solidFill>
              </a:rPr>
              <a:t>TERHADAP DAUD</a:t>
            </a:r>
            <a:endParaRPr lang="id-ID" b="1"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r>
              <a:rPr lang="id-ID" dirty="0" smtClean="0"/>
              <a:t>DAUD SELALU MAJU BERPERANG DAN SELALU MENANG, SAAT DISURUH SAUL BERANGKAT KE MANA PUN (I SAM 18: 5)</a:t>
            </a:r>
          </a:p>
          <a:p>
            <a:r>
              <a:rPr lang="id-ID" dirty="0" smtClean="0"/>
              <a:t>SAUL MENGANGKAT DIA MENGEPALAI PARA PRAJURIT</a:t>
            </a:r>
          </a:p>
          <a:p>
            <a:r>
              <a:rPr lang="id-ID" dirty="0" smtClean="0"/>
              <a:t>SEJAK SAAT ITU YONATAN TIDAK PERNAH DISEBUT-SEBUT LAGI SEBAGAI PAHLAWAN (KECUALI SAAT DIA MATI DI MEDAN TEMPUR, DAUD MENYEBUT YONATAN SEBAGAI PAHLAWAN ISRAEL)- TETAPI KETENARAN DAUD SANGAT CETAR MEMBAHANA</a:t>
            </a:r>
          </a:p>
          <a:p>
            <a:r>
              <a:rPr lang="id-ID" dirty="0" smtClean="0"/>
              <a:t>TIDAK ADA SATU AYAT PUN YANG MENYATAKAN BAHWA YONATAN IRI DAN DENGKI PADA DAUD SANG PENDATANG BARU YANG MASIH MUDA BELIA. (KALAU SAUL JELAS ALKITAB MENCATAT DIA IRI DAN DENGKI)</a:t>
            </a:r>
            <a:endParaRPr lang="id-ID"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4525963"/>
          </a:xfrm>
        </p:spPr>
        <p:txBody>
          <a:bodyPr>
            <a:normAutofit/>
          </a:bodyPr>
          <a:lstStyle/>
          <a:p>
            <a:r>
              <a:rPr lang="id-ID" sz="4800" dirty="0" smtClean="0"/>
              <a:t>YONATAN ADALAH PRIBADI YANG MEMANDANG POTENSI ORANG LAIN DAN POTENSI DIRINYA SENDIRI DARI KACAMATA TUHAN </a:t>
            </a:r>
          </a:p>
          <a:p>
            <a:r>
              <a:rPr lang="id-ID" sz="4800" dirty="0" smtClean="0"/>
              <a:t>( I SAMUEL 20:13 C)</a:t>
            </a:r>
            <a:endParaRPr lang="id-ID" sz="4800" dirty="0"/>
          </a:p>
        </p:txBody>
      </p:sp>
      <p:pic>
        <p:nvPicPr>
          <p:cNvPr id="14338" name="Picture 2" descr="http://kameratersembunyi.net/wp-content/uploads/2010/07/kacamata-video.jpg"/>
          <p:cNvPicPr>
            <a:picLocks noChangeAspect="1" noChangeArrowheads="1"/>
          </p:cNvPicPr>
          <p:nvPr/>
        </p:nvPicPr>
        <p:blipFill>
          <a:blip r:embed="rId2"/>
          <a:srcRect/>
          <a:stretch>
            <a:fillRect/>
          </a:stretch>
        </p:blipFill>
        <p:spPr bwMode="auto">
          <a:xfrm>
            <a:off x="1714480" y="4125853"/>
            <a:ext cx="5786478" cy="273214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28802"/>
          </a:xfrm>
        </p:spPr>
        <p:txBody>
          <a:bodyPr>
            <a:normAutofit fontScale="90000"/>
          </a:bodyPr>
          <a:lstStyle/>
          <a:p>
            <a:r>
              <a:rPr lang="id-ID" dirty="0" smtClean="0"/>
              <a:t>DAUD PUN TIDAK PERNAH IRI TERHADAP YONATAN SEBAGAI SEORANG PANGERAN</a:t>
            </a:r>
            <a:br>
              <a:rPr lang="id-ID" dirty="0" smtClean="0"/>
            </a:br>
            <a:endParaRPr lang="id-ID" dirty="0"/>
          </a:p>
        </p:txBody>
      </p:sp>
      <p:pic>
        <p:nvPicPr>
          <p:cNvPr id="13314" name="Picture 2" descr="http://biblicalgenealogy.kavonrueter.com/David&amp;Jonathan-1500s.jpg"/>
          <p:cNvPicPr>
            <a:picLocks noChangeAspect="1" noChangeArrowheads="1"/>
          </p:cNvPicPr>
          <p:nvPr/>
        </p:nvPicPr>
        <p:blipFill>
          <a:blip r:embed="rId2"/>
          <a:srcRect/>
          <a:stretch>
            <a:fillRect/>
          </a:stretch>
        </p:blipFill>
        <p:spPr bwMode="auto">
          <a:xfrm>
            <a:off x="2214546" y="1428736"/>
            <a:ext cx="4648190" cy="480847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3. YONATAN MENGATAKAN YANG BAIK TENTANG SAHABATNYA</a:t>
            </a:r>
            <a:endParaRPr lang="id-ID" dirty="0"/>
          </a:p>
        </p:txBody>
      </p:sp>
      <p:sp>
        <p:nvSpPr>
          <p:cNvPr id="3" name="Content Placeholder 2"/>
          <p:cNvSpPr>
            <a:spLocks noGrp="1"/>
          </p:cNvSpPr>
          <p:nvPr>
            <p:ph idx="1"/>
          </p:nvPr>
        </p:nvSpPr>
        <p:spPr/>
        <p:txBody>
          <a:bodyPr/>
          <a:lstStyle/>
          <a:p>
            <a:r>
              <a:rPr lang="id-ID" dirty="0"/>
              <a:t>I SAM 19:5 </a:t>
            </a:r>
          </a:p>
        </p:txBody>
      </p:sp>
      <p:pic>
        <p:nvPicPr>
          <p:cNvPr id="12290" name="Picture 2" descr="http://paulandkaelin.com/wp-content/uploads/2012/05/Jonathan-and-David.jpg"/>
          <p:cNvPicPr>
            <a:picLocks noChangeAspect="1" noChangeArrowheads="1"/>
          </p:cNvPicPr>
          <p:nvPr/>
        </p:nvPicPr>
        <p:blipFill>
          <a:blip r:embed="rId2"/>
          <a:srcRect/>
          <a:stretch>
            <a:fillRect/>
          </a:stretch>
        </p:blipFill>
        <p:spPr bwMode="auto">
          <a:xfrm>
            <a:off x="4071934" y="1428736"/>
            <a:ext cx="3857632" cy="5143509"/>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DAUD PUN MENGATAKAN HAL-HAL YANG BAIK TENTANG SAHABATNYA</a:t>
            </a:r>
            <a:endParaRPr lang="id-ID" dirty="0"/>
          </a:p>
        </p:txBody>
      </p:sp>
      <p:sp>
        <p:nvSpPr>
          <p:cNvPr id="3" name="Content Placeholder 2"/>
          <p:cNvSpPr>
            <a:spLocks noGrp="1"/>
          </p:cNvSpPr>
          <p:nvPr>
            <p:ph idx="1"/>
          </p:nvPr>
        </p:nvSpPr>
        <p:spPr/>
        <p:txBody>
          <a:bodyPr>
            <a:normAutofit/>
          </a:bodyPr>
          <a:lstStyle/>
          <a:p>
            <a:r>
              <a:rPr lang="id-ID" sz="4000" dirty="0" smtClean="0"/>
              <a:t>(2 SAM 1: 17-27)</a:t>
            </a:r>
            <a:endParaRPr lang="id-ID" sz="4000" dirty="0"/>
          </a:p>
        </p:txBody>
      </p:sp>
      <p:pic>
        <p:nvPicPr>
          <p:cNvPr id="11266" name="Picture 2" descr="http://ubdavid.org/bibleexploration/david-goliath/graphics/5_jonathan-david.jpg"/>
          <p:cNvPicPr>
            <a:picLocks noChangeAspect="1" noChangeArrowheads="1"/>
          </p:cNvPicPr>
          <p:nvPr/>
        </p:nvPicPr>
        <p:blipFill>
          <a:blip r:embed="rId2"/>
          <a:srcRect/>
          <a:stretch>
            <a:fillRect/>
          </a:stretch>
        </p:blipFill>
        <p:spPr bwMode="auto">
          <a:xfrm>
            <a:off x="4786314" y="1500174"/>
            <a:ext cx="3514737" cy="511403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68940"/>
          </a:xfrm>
        </p:spPr>
        <p:txBody>
          <a:bodyPr>
            <a:normAutofit/>
          </a:bodyPr>
          <a:lstStyle/>
          <a:p>
            <a:pPr lvl="1" algn="ctr" rtl="0">
              <a:spcBef>
                <a:spcPct val="0"/>
              </a:spcBef>
            </a:pPr>
            <a:r>
              <a:rPr lang="id-ID" sz="4000" dirty="0" smtClean="0"/>
              <a:t>4. YONATHAN TIDAK PERNAH MEMBELA REPUTASINYA DAN NYAWANYA SENDIRI, MELAINKAN DIA MEMBELA REPUTASI DAN NYAWA SAHABATNYA</a:t>
            </a:r>
            <a:br>
              <a:rPr lang="id-ID" sz="4000" dirty="0" smtClean="0"/>
            </a:br>
            <a:r>
              <a:rPr lang="id-ID" sz="4000" dirty="0" smtClean="0"/>
              <a:t>(I SAM 20: 30-34)</a:t>
            </a:r>
            <a:r>
              <a:rPr lang="id-ID" dirty="0"/>
              <a:t/>
            </a:r>
            <a:br>
              <a:rPr lang="id-ID" dirty="0"/>
            </a:br>
            <a:endParaRPr lang="id-ID"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97568"/>
          </a:xfrm>
        </p:spPr>
        <p:txBody>
          <a:bodyPr>
            <a:normAutofit/>
          </a:bodyPr>
          <a:lstStyle/>
          <a:p>
            <a:pPr lvl="1" algn="ctr" rtl="0">
              <a:spcBef>
                <a:spcPct val="0"/>
              </a:spcBef>
            </a:pPr>
            <a:r>
              <a:rPr lang="id-ID" sz="4400" dirty="0" smtClean="0"/>
              <a:t>5. YONATAN MEMBERI </a:t>
            </a:r>
            <a:br>
              <a:rPr lang="id-ID" sz="4400" dirty="0" smtClean="0"/>
            </a:br>
            <a:r>
              <a:rPr lang="id-ID" sz="4400" dirty="0" smtClean="0"/>
              <a:t>KATA-KATA KEKUATAN </a:t>
            </a:r>
            <a:br>
              <a:rPr lang="id-ID" sz="4400" dirty="0" smtClean="0"/>
            </a:br>
            <a:r>
              <a:rPr lang="id-ID" sz="4400" dirty="0" smtClean="0"/>
              <a:t>PADA SAHABATNYA DAUD, SAAT DAUD SEDANG MENGALAMI KETAKUTAN </a:t>
            </a:r>
            <a:br>
              <a:rPr lang="id-ID" sz="4400" dirty="0" smtClean="0"/>
            </a:br>
            <a:r>
              <a:rPr lang="id-ID" sz="4400" dirty="0" smtClean="0"/>
              <a:t>I SAM 23: 15-18</a:t>
            </a:r>
            <a:r>
              <a:rPr lang="id-ID" dirty="0"/>
              <a:t/>
            </a:r>
            <a:br>
              <a:rPr lang="id-ID" dirty="0"/>
            </a:br>
            <a:endParaRPr lang="id-ID"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0"/>
          </a:xfrm>
        </p:spPr>
        <p:txBody>
          <a:bodyPr>
            <a:normAutofit/>
          </a:bodyPr>
          <a:lstStyle/>
          <a:p>
            <a:pPr lvl="1" algn="ctr" rtl="0">
              <a:spcBef>
                <a:spcPct val="0"/>
              </a:spcBef>
            </a:pPr>
            <a:r>
              <a:rPr lang="id-ID" sz="4400" dirty="0" smtClean="0"/>
              <a:t>6. YONATAN BERSEDIA MENANGGALKAN HAKNYA, KARENA MENGERTI MAKSUD TUHAN DALAM HIDUPNYA, </a:t>
            </a:r>
            <a:br>
              <a:rPr lang="id-ID" sz="4400" dirty="0" smtClean="0"/>
            </a:br>
            <a:r>
              <a:rPr lang="id-ID" sz="4400" dirty="0" smtClean="0"/>
              <a:t>MENEMPATKAN TUHAN DAN RENCANA TUHAN DI ATAS JABATAN, UANG, HARTA, KEKUASAAN, DLL </a:t>
            </a:r>
            <a:br>
              <a:rPr lang="id-ID" sz="4400" dirty="0" smtClean="0"/>
            </a:br>
            <a:r>
              <a:rPr lang="id-ID" sz="4400" dirty="0" smtClean="0"/>
              <a:t>(I SAM 23:17-18)</a:t>
            </a:r>
            <a:r>
              <a:rPr lang="id-ID" dirty="0"/>
              <a:t/>
            </a:r>
            <a:br>
              <a:rPr lang="id-ID" dirty="0"/>
            </a:br>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MENGIKAT PERJANJIAN</a:t>
            </a:r>
            <a:endParaRPr lang="id-ID" dirty="0"/>
          </a:p>
        </p:txBody>
      </p:sp>
      <p:sp>
        <p:nvSpPr>
          <p:cNvPr id="3" name="Content Placeholder 2"/>
          <p:cNvSpPr>
            <a:spLocks noGrp="1"/>
          </p:cNvSpPr>
          <p:nvPr>
            <p:ph idx="1"/>
          </p:nvPr>
        </p:nvSpPr>
        <p:spPr>
          <a:xfrm>
            <a:off x="500034" y="1500174"/>
            <a:ext cx="8229600" cy="4525963"/>
          </a:xfrm>
        </p:spPr>
        <p:txBody>
          <a:bodyPr>
            <a:normAutofit/>
          </a:bodyPr>
          <a:lstStyle/>
          <a:p>
            <a:pPr lvl="2"/>
            <a:r>
              <a:rPr lang="id-ID" sz="5400" dirty="0" smtClean="0"/>
              <a:t>PERJANJIAN PERTAMA: PERJANJIAN PERSAHABATAN, AREA PRIBADI ( I SAM 18:3), PERJANJIAN KASIH</a:t>
            </a:r>
          </a:p>
          <a:p>
            <a:endParaRPr lang="id-ID" sz="6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2"/>
            <a:r>
              <a:rPr lang="id-ID" sz="4400" dirty="0" smtClean="0"/>
              <a:t>PERJANJIAN YANG KEDUA: PERJANJIAN UNTUK KASIH SETIA SAMPAI KEPADA KETURUNAN YONATAN/ AHLI WARISNYA KELAK ( I SAM 20:13-17), AREA KELUARGA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lvl="2"/>
            <a:r>
              <a:rPr lang="id-ID" sz="4200" dirty="0" smtClean="0"/>
              <a:t>PERJANJIAN KETIGA: PERJANJIAN UNTUK BERJALAN SESUAI DENGAN RENCANA TUHAN ATAS MASA DEPAN JABATAN MEREKA KELAK ( I SAM 23:18) DENGAN DEMIKIAN YONATAN TIDAK AKAN MEMUSNAHKAN DAUD, DAN DAUD TIDAK AKAN MEMBUNUH YONATAN HANYA DEMI YANG NAMANYA JABATAN, AREA JABATAN/PEKERJAAN/KEDUDUKAN, DLL. MAU BERGANDENG TANGAN</a:t>
            </a:r>
          </a:p>
          <a:p>
            <a:endParaRPr lang="id-ID" dirty="0" smtClean="0"/>
          </a:p>
          <a:p>
            <a:endParaRPr lang="id-ID"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DAUD MENEPATI JANJINYA TERHADAP SAUL DAN TERHADAP YONATAN</a:t>
            </a:r>
            <a:endParaRPr lang="id-ID" dirty="0"/>
          </a:p>
        </p:txBody>
      </p:sp>
      <p:sp>
        <p:nvSpPr>
          <p:cNvPr id="3" name="Content Placeholder 2"/>
          <p:cNvSpPr>
            <a:spLocks noGrp="1"/>
          </p:cNvSpPr>
          <p:nvPr>
            <p:ph idx="1"/>
          </p:nvPr>
        </p:nvSpPr>
        <p:spPr/>
        <p:txBody>
          <a:bodyPr/>
          <a:lstStyle/>
          <a:p>
            <a:r>
              <a:rPr lang="id-ID" dirty="0" smtClean="0"/>
              <a:t>PERJANJIAN DAUD PADA SAUL TERCATAT DI I SAM 24: 22-23</a:t>
            </a:r>
          </a:p>
          <a:p>
            <a:r>
              <a:rPr lang="id-ID" dirty="0" smtClean="0"/>
              <a:t>PENEPATAN JANJI DAUD JUGA TERHADAP KELUARGA SAUL ( TIDAK HANYA SEMATA-MATA PADA YONATAN SAHABATNYA) TERCATAT DI 2 SAMUEL 9:1</a:t>
            </a:r>
          </a:p>
          <a:p>
            <a:r>
              <a:rPr lang="id-ID" dirty="0" smtClean="0"/>
              <a:t>DAUD MEMELIHARA MEFIBOSET DAN KELUARGANYA DI RUMAHNYA</a:t>
            </a:r>
            <a:endParaRPr lang="id-ID"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40444"/>
          </a:xfrm>
        </p:spPr>
        <p:txBody>
          <a:bodyPr>
            <a:normAutofit/>
          </a:bodyPr>
          <a:lstStyle/>
          <a:p>
            <a:r>
              <a:rPr lang="id-ID" dirty="0" smtClean="0"/>
              <a:t>NAMUN TUHAN SENDIRI YANG MENDATANGKAN KUTUK ATAS KELUARGA SAUL LAINNYA </a:t>
            </a:r>
            <a:br>
              <a:rPr lang="id-ID" dirty="0" smtClean="0"/>
            </a:br>
            <a:r>
              <a:rPr lang="id-ID" dirty="0" smtClean="0"/>
              <a:t>SELAIN YONATAN</a:t>
            </a:r>
            <a:br>
              <a:rPr lang="id-ID" dirty="0" smtClean="0"/>
            </a:br>
            <a:r>
              <a:rPr lang="id-ID" dirty="0" smtClean="0"/>
              <a:t> MAZMUR 37:28 </a:t>
            </a:r>
            <a:br>
              <a:rPr lang="id-ID" dirty="0" smtClean="0"/>
            </a:br>
            <a:r>
              <a:rPr lang="id-ID" dirty="0" smtClean="0"/>
              <a:t/>
            </a:r>
            <a:br>
              <a:rPr lang="id-ID" dirty="0" smtClean="0"/>
            </a:br>
            <a:endParaRPr lang="id-ID"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26130"/>
          </a:xfrm>
        </p:spPr>
        <p:txBody>
          <a:bodyPr>
            <a:normAutofit/>
          </a:bodyPr>
          <a:lstStyle/>
          <a:p>
            <a:r>
              <a:rPr lang="id-ID" dirty="0" smtClean="0"/>
              <a:t>DAUD TIDAK PERNAH BERUSAHA MEMBUNUH SAUL, WALAUPUN KESEMPATAN ITU ADA</a:t>
            </a:r>
            <a:br>
              <a:rPr lang="id-ID" dirty="0" smtClean="0"/>
            </a:br>
            <a:r>
              <a:rPr lang="id-ID" dirty="0" smtClean="0"/>
              <a:t>1 SAM 26:10</a:t>
            </a:r>
            <a:br>
              <a:rPr lang="id-ID" dirty="0" smtClean="0"/>
            </a:br>
            <a:endParaRPr lang="id-ID"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ANAK-ANAK SAUL</a:t>
            </a:r>
            <a:endParaRPr lang="id-ID" dirty="0"/>
          </a:p>
        </p:txBody>
      </p:sp>
      <p:sp>
        <p:nvSpPr>
          <p:cNvPr id="3" name="Content Placeholder 2"/>
          <p:cNvSpPr>
            <a:spLocks noGrp="1"/>
          </p:cNvSpPr>
          <p:nvPr>
            <p:ph idx="1"/>
          </p:nvPr>
        </p:nvSpPr>
        <p:spPr/>
        <p:txBody>
          <a:bodyPr/>
          <a:lstStyle/>
          <a:p>
            <a:r>
              <a:rPr lang="id-ID" dirty="0" smtClean="0"/>
              <a:t>YONATAN, MEMILIKI ANAK : MERIBAAL/MEFIBOSET</a:t>
            </a:r>
          </a:p>
          <a:p>
            <a:r>
              <a:rPr lang="id-ID" dirty="0" smtClean="0"/>
              <a:t>I TAW 8: 34, II SAM 9:6</a:t>
            </a:r>
          </a:p>
          <a:p>
            <a:r>
              <a:rPr lang="id-ID" dirty="0" smtClean="0"/>
              <a:t>MEFIBOSET MEMPERANAKKAN MIKHA, DAN MIKHA MEMILIKI ANAK PITON, MELEKH TAREA DAN AHAS I TAW 8: 34, I TAW 8:35</a:t>
            </a:r>
          </a:p>
          <a:p>
            <a:r>
              <a:rPr lang="id-ID" dirty="0" smtClean="0"/>
              <a:t>YONATAN MATI SEBAGAI PAHLAWAN DALAM PERTEMPURAN</a:t>
            </a:r>
          </a:p>
          <a:p>
            <a:endParaRPr lang="id-ID"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54758"/>
          </a:xfrm>
        </p:spPr>
        <p:txBody>
          <a:bodyPr>
            <a:normAutofit/>
          </a:bodyPr>
          <a:lstStyle/>
          <a:p>
            <a:r>
              <a:rPr lang="id-ID" dirty="0" smtClean="0"/>
              <a:t>2. MALKISUA, MATI DALAM PERTEMPURAN ( II TAW 10:2)</a:t>
            </a:r>
            <a:br>
              <a:rPr lang="id-ID" dirty="0" smtClean="0"/>
            </a:br>
            <a:r>
              <a:rPr lang="id-ID" dirty="0" smtClean="0"/>
              <a:t>3. ABINADAB, MATI DALAM PERTEMPURAN ( II TAW 10:2)</a:t>
            </a:r>
            <a:br>
              <a:rPr lang="id-ID" dirty="0" smtClean="0"/>
            </a:br>
            <a:r>
              <a:rPr lang="id-ID" dirty="0" smtClean="0"/>
              <a:t/>
            </a:r>
            <a:br>
              <a:rPr lang="id-ID" dirty="0" smtClean="0"/>
            </a:br>
            <a:endParaRPr lang="id-ID"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0"/>
          </a:xfrm>
        </p:spPr>
        <p:txBody>
          <a:bodyPr>
            <a:normAutofit fontScale="90000"/>
          </a:bodyPr>
          <a:lstStyle/>
          <a:p>
            <a:r>
              <a:rPr lang="id-ID" dirty="0" smtClean="0"/>
              <a:t>4. ESYBAAL/ SAMA DENGAN ISYBOSET , ADALAH ANAK SAUL YANG MENGGANTIKAN SAUL MENJADI RAJA II SAMUEL 2: 10-11, SEMENTARA ITU HANYA KAUM YEHUDA SAJA YANG DIPIMPIN OLEH DAUD. ISYBOSET MATI TERBUNUH OLEH PENJAHAT BERNAMA REKHAB DAN BAANA BIN RIMON, SAAT IA TIDUR SIANG DI RUMAHNYA, DAN DIPENGGAL KEPALANYA.  II SAM 4: 7. </a:t>
            </a:r>
            <a:endParaRPr lang="id-ID"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a:bodyPr>
          <a:lstStyle/>
          <a:p>
            <a:r>
              <a:rPr lang="id-ID" dirty="0" smtClean="0"/>
              <a:t>5. MERAB YANG SEDIANYA AKAN DIBERIKAN PADA DAUD MENJADI ISTRINYA, TETAPI AKHIRNYA DINIKAHKAN DENGAN ORANG LAIN BERNAMA ADRIEL BIN BARZILAI. MERAB MEMILIKI 5 ANAK LAKI-LAKI YANG NAMANYA TIDAK DICATAT DALAM ALKITAB I SAM 18:17</a:t>
            </a:r>
            <a:br>
              <a:rPr lang="id-ID" dirty="0" smtClean="0"/>
            </a:br>
            <a:endParaRPr lang="id-ID"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11882"/>
          </a:xfrm>
        </p:spPr>
        <p:txBody>
          <a:bodyPr>
            <a:normAutofit fontScale="90000"/>
          </a:bodyPr>
          <a:lstStyle/>
          <a:p>
            <a:r>
              <a:rPr lang="id-ID" dirty="0" smtClean="0"/>
              <a:t>6. MIKHAL YANG AKHIRNYA </a:t>
            </a:r>
            <a:br>
              <a:rPr lang="id-ID" dirty="0" smtClean="0"/>
            </a:br>
            <a:r>
              <a:rPr lang="id-ID" dirty="0" smtClean="0"/>
              <a:t>MENJADI ISTRI DAUD, </a:t>
            </a:r>
            <a:br>
              <a:rPr lang="id-ID" dirty="0" smtClean="0"/>
            </a:br>
            <a:r>
              <a:rPr lang="id-ID" dirty="0" smtClean="0"/>
              <a:t>TETAPI KEMUDIAN OLEH SAUL DINIKAHKAN LAGI DENGAN  </a:t>
            </a:r>
            <a:br>
              <a:rPr lang="id-ID" dirty="0" smtClean="0"/>
            </a:br>
            <a:r>
              <a:rPr lang="id-ID" dirty="0" smtClean="0"/>
              <a:t>PALTI BIN LAIS DARI GALIM </a:t>
            </a:r>
            <a:br>
              <a:rPr lang="id-ID" dirty="0" smtClean="0"/>
            </a:br>
            <a:r>
              <a:rPr lang="id-ID" dirty="0" smtClean="0"/>
              <a:t>MIKHAL TIDAK MEMILIKI ANAK SAMPAI HARI MATINYA. </a:t>
            </a:r>
            <a:br>
              <a:rPr lang="id-ID" dirty="0" smtClean="0"/>
            </a:br>
            <a:r>
              <a:rPr lang="id-ID" dirty="0" smtClean="0"/>
              <a:t>I SAM 18:19, I SAM 25: 44</a:t>
            </a:r>
            <a:br>
              <a:rPr lang="id-ID" dirty="0" smtClean="0"/>
            </a:br>
            <a:endParaRPr lang="id-ID"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a:bodyPr>
          <a:lstStyle/>
          <a:p>
            <a:r>
              <a:rPr lang="id-ID" dirty="0" smtClean="0"/>
              <a:t>RAJA SAUL MEMILIKI GUNDIK, GUNDIKNYA BERNAMA </a:t>
            </a:r>
            <a:br>
              <a:rPr lang="id-ID" dirty="0" smtClean="0"/>
            </a:br>
            <a:r>
              <a:rPr lang="id-ID" dirty="0" smtClean="0"/>
              <a:t>RIZPA BINTI AYA II SAM 21: 11</a:t>
            </a:r>
            <a:br>
              <a:rPr lang="id-ID" dirty="0" smtClean="0"/>
            </a:br>
            <a:r>
              <a:rPr lang="id-ID" dirty="0" smtClean="0"/>
              <a:t>GUNDIKNYA INI </a:t>
            </a:r>
            <a:br>
              <a:rPr lang="id-ID" dirty="0" smtClean="0"/>
            </a:br>
            <a:r>
              <a:rPr lang="id-ID" dirty="0" smtClean="0"/>
              <a:t>MEMILIKI DUA ANAK </a:t>
            </a:r>
            <a:br>
              <a:rPr lang="id-ID" dirty="0" smtClean="0"/>
            </a:br>
            <a:r>
              <a:rPr lang="id-ID" dirty="0" smtClean="0"/>
              <a:t>ARMONI DAN MEFIBOSET </a:t>
            </a:r>
            <a:br>
              <a:rPr lang="id-ID" dirty="0" smtClean="0"/>
            </a:br>
            <a:r>
              <a:rPr lang="id-ID" dirty="0" smtClean="0"/>
              <a:t>II SAM 21:8</a:t>
            </a:r>
            <a:br>
              <a:rPr lang="id-ID" dirty="0" smtClean="0"/>
            </a:br>
            <a:endParaRPr lang="id-ID"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id-ID" dirty="0" smtClean="0"/>
              <a:t>MATI KARENA HUTANG DARAH</a:t>
            </a:r>
            <a:endParaRPr lang="id-ID" dirty="0"/>
          </a:p>
        </p:txBody>
      </p:sp>
      <p:sp>
        <p:nvSpPr>
          <p:cNvPr id="3" name="Content Placeholder 2"/>
          <p:cNvSpPr>
            <a:spLocks noGrp="1"/>
          </p:cNvSpPr>
          <p:nvPr>
            <p:ph idx="1"/>
          </p:nvPr>
        </p:nvSpPr>
        <p:spPr/>
        <p:txBody>
          <a:bodyPr>
            <a:normAutofit/>
          </a:bodyPr>
          <a:lstStyle/>
          <a:p>
            <a:r>
              <a:rPr lang="id-ID" dirty="0" smtClean="0"/>
              <a:t>II Samuel 21:1-14</a:t>
            </a:r>
          </a:p>
          <a:p>
            <a:r>
              <a:rPr lang="id-ID" dirty="0" smtClean="0"/>
              <a:t>DAUD TIDAK MEMILIH MEFIBOSET DAN MIKHA, MELAINKAN MEMILIH ANAK-ANAK CUCU SAUL LAINNYA</a:t>
            </a:r>
          </a:p>
          <a:p>
            <a:r>
              <a:rPr lang="id-ID" dirty="0" smtClean="0"/>
              <a:t>DAN TERBUKTI KELAPARAN PUN TERHENTI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PERBEDAAN PADA </a:t>
            </a:r>
            <a:br>
              <a:rPr lang="id-ID" dirty="0" smtClean="0"/>
            </a:br>
            <a:r>
              <a:rPr lang="id-ID" dirty="0" smtClean="0"/>
              <a:t>ANAK CUCU ORANG BENAR</a:t>
            </a:r>
            <a:endParaRPr lang="id-ID" dirty="0"/>
          </a:p>
        </p:txBody>
      </p:sp>
      <p:sp>
        <p:nvSpPr>
          <p:cNvPr id="3" name="Content Placeholder 2"/>
          <p:cNvSpPr>
            <a:spLocks noGrp="1"/>
          </p:cNvSpPr>
          <p:nvPr>
            <p:ph idx="1"/>
          </p:nvPr>
        </p:nvSpPr>
        <p:spPr/>
        <p:txBody>
          <a:bodyPr>
            <a:normAutofit lnSpcReduction="10000"/>
          </a:bodyPr>
          <a:lstStyle/>
          <a:p>
            <a:r>
              <a:rPr lang="id-ID" dirty="0" smtClean="0"/>
              <a:t>SEMUA KETURUNAN SAUL MUSNAH KERENA PEDANG, KARENA DIBUNUH, KARENA HUTANG DARAH DAN TERHENTI KARENA KEMANDULAN</a:t>
            </a:r>
          </a:p>
          <a:p>
            <a:r>
              <a:rPr lang="id-ID" dirty="0" smtClean="0"/>
              <a:t>KECUALI KETURUNAN YONATAN: ANAKNYA, CUCUNYA DAN CICIT-CICITNYA SEMUA SELAMAT</a:t>
            </a:r>
          </a:p>
          <a:p>
            <a:r>
              <a:rPr lang="id-ID" dirty="0" smtClean="0"/>
              <a:t>BAHKAN TINGGAL DI ISTANA, KARENA MEREKA ADALAH ANAK CUCU ORANG BENAR</a:t>
            </a:r>
          </a:p>
          <a:p>
            <a:endParaRPr lang="id-ID"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id-ID" dirty="0" smtClean="0"/>
              <a:t>IKATLAH PERSAHABATAN DENGAN:</a:t>
            </a:r>
            <a:endParaRPr lang="id-ID" dirty="0"/>
          </a:p>
        </p:txBody>
      </p:sp>
      <p:sp>
        <p:nvSpPr>
          <p:cNvPr id="3" name="Content Placeholder 2"/>
          <p:cNvSpPr>
            <a:spLocks noGrp="1"/>
          </p:cNvSpPr>
          <p:nvPr>
            <p:ph idx="1"/>
          </p:nvPr>
        </p:nvSpPr>
        <p:spPr>
          <a:xfrm>
            <a:off x="0" y="1000108"/>
            <a:ext cx="9144000" cy="4525963"/>
          </a:xfrm>
        </p:spPr>
        <p:txBody>
          <a:bodyPr>
            <a:normAutofit fontScale="85000" lnSpcReduction="20000"/>
          </a:bodyPr>
          <a:lstStyle/>
          <a:p>
            <a:r>
              <a:rPr lang="id-ID" dirty="0" smtClean="0"/>
              <a:t>ORANG PILIHAN TUHAN</a:t>
            </a:r>
          </a:p>
          <a:p>
            <a:r>
              <a:rPr lang="id-ID" dirty="0" smtClean="0"/>
              <a:t>ORANG YANG DIURAPI TUHAN</a:t>
            </a:r>
          </a:p>
          <a:p>
            <a:r>
              <a:rPr lang="id-ID" dirty="0" smtClean="0"/>
              <a:t>ORANG YANG CINTA TUHAN</a:t>
            </a:r>
          </a:p>
          <a:p>
            <a:r>
              <a:rPr lang="id-ID" dirty="0" smtClean="0"/>
              <a:t>ORANG YANG TAKUT AKAN TUHAN</a:t>
            </a:r>
          </a:p>
          <a:p>
            <a:r>
              <a:rPr lang="id-ID" dirty="0" smtClean="0"/>
              <a:t>AMBIL KESEMPATAN UNTUK SALING MENIMBA ILMU DAN SALING MEMPERLENGKAPI SATU SAMA LAIN</a:t>
            </a:r>
          </a:p>
          <a:p>
            <a:r>
              <a:rPr lang="id-ID" dirty="0" smtClean="0"/>
              <a:t>AMBIL KESEMPATAN UNTUK SALING MENGUATKAN SATU SAMA LAIN</a:t>
            </a:r>
          </a:p>
          <a:p>
            <a:r>
              <a:rPr lang="id-ID" dirty="0" smtClean="0"/>
              <a:t>LETAKKAN TUHAN SEBAGAI PIHAK UTAMA DALAM PERSAHABATAN, PANDANG POTENSI SAHABAT KITA DARI KACAMATA TUHAN.</a:t>
            </a:r>
            <a:endParaRPr lang="id-ID"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CONTOH CONTOH PERSAHABATAN</a:t>
            </a:r>
            <a:endParaRPr lang="id-ID" dirty="0"/>
          </a:p>
        </p:txBody>
      </p:sp>
      <p:sp>
        <p:nvSpPr>
          <p:cNvPr id="3" name="Content Placeholder 2"/>
          <p:cNvSpPr>
            <a:spLocks noGrp="1"/>
          </p:cNvSpPr>
          <p:nvPr>
            <p:ph idx="1"/>
          </p:nvPr>
        </p:nvSpPr>
        <p:spPr/>
        <p:txBody>
          <a:bodyPr>
            <a:normAutofit fontScale="92500" lnSpcReduction="10000"/>
          </a:bodyPr>
          <a:lstStyle/>
          <a:p>
            <a:r>
              <a:rPr lang="id-ID" dirty="0" smtClean="0"/>
              <a:t>DAUD DAN YONATAN</a:t>
            </a:r>
          </a:p>
          <a:p>
            <a:r>
              <a:rPr lang="id-ID" dirty="0" smtClean="0"/>
              <a:t>TUHAN YESUS DENGAN KELUARGA LAZARUS, MARTA DAN MARIA</a:t>
            </a:r>
          </a:p>
          <a:p>
            <a:r>
              <a:rPr lang="id-ID" dirty="0" smtClean="0"/>
              <a:t>TUHAN YESUS DENGAN PETRUS, YOHANES DAN YAKOBUS</a:t>
            </a:r>
          </a:p>
          <a:p>
            <a:r>
              <a:rPr lang="id-ID" dirty="0" smtClean="0"/>
              <a:t>PAULUS DAN SILAS</a:t>
            </a:r>
          </a:p>
          <a:p>
            <a:r>
              <a:rPr lang="id-ID" dirty="0" smtClean="0"/>
              <a:t>TUHAN DAN ABRAHAM</a:t>
            </a:r>
          </a:p>
          <a:p>
            <a:r>
              <a:rPr lang="id-ID" dirty="0" smtClean="0"/>
              <a:t>YESUS DAN KITA, BAPA DAN KITA, ROH KUDUS DAN KITA</a:t>
            </a:r>
            <a:endParaRPr lang="id-ID"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CONTOH CONTOH PENGKHIANATAN</a:t>
            </a:r>
            <a:endParaRPr lang="id-ID" dirty="0"/>
          </a:p>
        </p:txBody>
      </p:sp>
      <p:sp>
        <p:nvSpPr>
          <p:cNvPr id="3" name="Content Placeholder 2"/>
          <p:cNvSpPr>
            <a:spLocks noGrp="1"/>
          </p:cNvSpPr>
          <p:nvPr>
            <p:ph idx="1"/>
          </p:nvPr>
        </p:nvSpPr>
        <p:spPr/>
        <p:txBody>
          <a:bodyPr/>
          <a:lstStyle/>
          <a:p>
            <a:r>
              <a:rPr lang="id-ID" dirty="0" smtClean="0"/>
              <a:t>YUDAS ISKARIOT MAZ 41:10</a:t>
            </a:r>
          </a:p>
          <a:p>
            <a:r>
              <a:rPr lang="id-ID" dirty="0" smtClean="0"/>
              <a:t>KAIN DAN HABEL</a:t>
            </a:r>
          </a:p>
          <a:p>
            <a:r>
              <a:rPr lang="id-ID" dirty="0" smtClean="0"/>
              <a:t>AHITOFEL DAN DAUD</a:t>
            </a:r>
            <a:endParaRPr lang="id-ID"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TotalTime>
  <Words>961</Words>
  <Application>Microsoft Office PowerPoint</Application>
  <PresentationFormat>On-screen Show (4:3)</PresentationFormat>
  <Paragraphs>87</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Slide 1</vt:lpstr>
      <vt:lpstr>APA PERLUNYA KITA PUNYA SAHABAT?</vt:lpstr>
      <vt:lpstr>LANDASAN PERSAHABATAN  ADALAH KASIH,1 SAMUEL 18:1</vt:lpstr>
      <vt:lpstr>AMSAL 17:17</vt:lpstr>
      <vt:lpstr>ADA TEMAN YANG MENDATANGKAN KECELAKAAN, TETAPI ADA JUGA SAHABAT YANG LEBIH KARIB DARI PADA SEORANG SAUDARA AMSAL 18:24  BAHKAN AYAT INI MENEKANKAN- TINGKAT HUBUNGAN YANG LEBIH TINGGI LAGI DARI SAUDARA</vt:lpstr>
      <vt:lpstr>1. YONATAN  TIDAK SOK SENIOR TERHADAP DAUD</vt:lpstr>
      <vt:lpstr>Slide 7</vt:lpstr>
      <vt:lpstr>Slide 8</vt:lpstr>
      <vt:lpstr>Slide 9</vt:lpstr>
      <vt:lpstr>DAUD PUN TIDAK SOK SENIOR  TERHADAP YONATAN </vt:lpstr>
      <vt:lpstr>2. YONATAN TIDAK PERNAH IRI  TERHADAP DAUD</vt:lpstr>
      <vt:lpstr>Slide 12</vt:lpstr>
      <vt:lpstr>Slide 13</vt:lpstr>
      <vt:lpstr>DAUD PUN TIDAK PERNAH IRI TERHADAP YONATAN SEBAGAI SEORANG PANGERAN </vt:lpstr>
      <vt:lpstr>3. YONATAN MENGATAKAN YANG BAIK TENTANG SAHABATNYA</vt:lpstr>
      <vt:lpstr>DAUD PUN MENGATAKAN HAL-HAL YANG BAIK TENTANG SAHABATNYA</vt:lpstr>
      <vt:lpstr>4. YONATHAN TIDAK PERNAH MEMBELA REPUTASINYA DAN NYAWANYA SENDIRI, MELAINKAN DIA MEMBELA REPUTASI DAN NYAWA SAHABATNYA (I SAM 20: 30-34) </vt:lpstr>
      <vt:lpstr>5. YONATAN MEMBERI  KATA-KATA KEKUATAN  PADA SAHABATNYA DAUD, SAAT DAUD SEDANG MENGALAMI KETAKUTAN  I SAM 23: 15-18 </vt:lpstr>
      <vt:lpstr>6. YONATAN BERSEDIA MENANGGALKAN HAKNYA, KARENA MENGERTI MAKSUD TUHAN DALAM HIDUPNYA,  MENEMPATKAN TUHAN DAN RENCANA TUHAN DI ATAS JABATAN, UANG, HARTA, KEKUASAAN, DLL  (I SAM 23:17-18) </vt:lpstr>
      <vt:lpstr>MENGIKAT PERJANJIAN</vt:lpstr>
      <vt:lpstr>Slide 21</vt:lpstr>
      <vt:lpstr>Slide 22</vt:lpstr>
      <vt:lpstr>DAUD MENEPATI JANJINYA TERHADAP SAUL DAN TERHADAP YONATAN</vt:lpstr>
      <vt:lpstr>NAMUN TUHAN SENDIRI YANG MENDATANGKAN KUTUK ATAS KELUARGA SAUL LAINNYA  SELAIN YONATAN  MAZMUR 37:28   </vt:lpstr>
      <vt:lpstr>DAUD TIDAK PERNAH BERUSAHA MEMBUNUH SAUL, WALAUPUN KESEMPATAN ITU ADA 1 SAM 26:10 </vt:lpstr>
      <vt:lpstr>ANAK-ANAK SAUL</vt:lpstr>
      <vt:lpstr>2. MALKISUA, MATI DALAM PERTEMPURAN ( II TAW 10:2) 3. ABINADAB, MATI DALAM PERTEMPURAN ( II TAW 10:2)  </vt:lpstr>
      <vt:lpstr>4. ESYBAAL/ SAMA DENGAN ISYBOSET , ADALAH ANAK SAUL YANG MENGGANTIKAN SAUL MENJADI RAJA II SAMUEL 2: 10-11, SEMENTARA ITU HANYA KAUM YEHUDA SAJA YANG DIPIMPIN OLEH DAUD. ISYBOSET MATI TERBUNUH OLEH PENJAHAT BERNAMA REKHAB DAN BAANA BIN RIMON, SAAT IA TIDUR SIANG DI RUMAHNYA, DAN DIPENGGAL KEPALANYA.  II SAM 4: 7. </vt:lpstr>
      <vt:lpstr>5. MERAB YANG SEDIANYA AKAN DIBERIKAN PADA DAUD MENJADI ISTRINYA, TETAPI AKHIRNYA DINIKAHKAN DENGAN ORANG LAIN BERNAMA ADRIEL BIN BARZILAI. MERAB MEMILIKI 5 ANAK LAKI-LAKI YANG NAMANYA TIDAK DICATAT DALAM ALKITAB I SAM 18:17 </vt:lpstr>
      <vt:lpstr>6. MIKHAL YANG AKHIRNYA  MENJADI ISTRI DAUD,  TETAPI KEMUDIAN OLEH SAUL DINIKAHKAN LAGI DENGAN   PALTI BIN LAIS DARI GALIM  MIKHAL TIDAK MEMILIKI ANAK SAMPAI HARI MATINYA.  I SAM 18:19, I SAM 25: 44 </vt:lpstr>
      <vt:lpstr>RAJA SAUL MEMILIKI GUNDIK, GUNDIKNYA BERNAMA  RIZPA BINTI AYA II SAM 21: 11 GUNDIKNYA INI  MEMILIKI DUA ANAK  ARMONI DAN MEFIBOSET  II SAM 21:8 </vt:lpstr>
      <vt:lpstr>MATI KARENA HUTANG DARAH</vt:lpstr>
      <vt:lpstr>PERBEDAAN PADA  ANAK CUCU ORANG BENAR</vt:lpstr>
      <vt:lpstr>IKATLAH PERSAHABATAN DENGAN:</vt:lpstr>
      <vt:lpstr>CONTOH CONTOH PERSAHABATAN</vt:lpstr>
      <vt:lpstr>CONTOH CONTOH PENGKHIANATAN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user_</dc:creator>
  <cp:lastModifiedBy>user_</cp:lastModifiedBy>
  <cp:revision>31</cp:revision>
  <dcterms:created xsi:type="dcterms:W3CDTF">2014-06-28T04:50:43Z</dcterms:created>
  <dcterms:modified xsi:type="dcterms:W3CDTF">2014-06-28T17:52:08Z</dcterms:modified>
</cp:coreProperties>
</file>