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heme/themeOverride1.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heme/themeOverride2.xml" ContentType="application/vnd.openxmlformats-officedocument.themeOverr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84" r:id="rId2"/>
    <p:sldMasterId id="2147483696" r:id="rId3"/>
    <p:sldMasterId id="2147483714" r:id="rId4"/>
    <p:sldMasterId id="2147483732" r:id="rId5"/>
  </p:sldMasterIdLst>
  <p:notesMasterIdLst>
    <p:notesMasterId r:id="rId29"/>
  </p:notesMasterIdLst>
  <p:sldIdLst>
    <p:sldId id="256" r:id="rId6"/>
    <p:sldId id="257" r:id="rId7"/>
    <p:sldId id="258" r:id="rId8"/>
    <p:sldId id="259" r:id="rId9"/>
    <p:sldId id="260" r:id="rId10"/>
    <p:sldId id="261" r:id="rId11"/>
    <p:sldId id="263" r:id="rId12"/>
    <p:sldId id="264" r:id="rId13"/>
    <p:sldId id="265" r:id="rId14"/>
    <p:sldId id="262" r:id="rId15"/>
    <p:sldId id="267" r:id="rId16"/>
    <p:sldId id="266" r:id="rId17"/>
    <p:sldId id="268" r:id="rId18"/>
    <p:sldId id="269" r:id="rId19"/>
    <p:sldId id="270" r:id="rId20"/>
    <p:sldId id="271" r:id="rId21"/>
    <p:sldId id="272" r:id="rId22"/>
    <p:sldId id="273" r:id="rId23"/>
    <p:sldId id="274" r:id="rId24"/>
    <p:sldId id="275" r:id="rId25"/>
    <p:sldId id="276" r:id="rId26"/>
    <p:sldId id="277" r:id="rId27"/>
    <p:sldId id="278"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ace Sumilat" initials="GS" lastIdx="1" clrIdx="0">
    <p:extLst>
      <p:ext uri="{19B8F6BF-5375-455C-9EA6-DF929625EA0E}">
        <p15:presenceInfo xmlns:p15="http://schemas.microsoft.com/office/powerpoint/2012/main" userId="Grace Sumila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9408" autoAdjust="0"/>
  </p:normalViewPr>
  <p:slideViewPr>
    <p:cSldViewPr snapToGrid="0">
      <p:cViewPr varScale="1">
        <p:scale>
          <a:sx n="66" d="100"/>
          <a:sy n="66" d="100"/>
        </p:scale>
        <p:origin x="390" y="-5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commentAuthors" Target="commentAuthors.xml"/><Relationship Id="rId8" Type="http://schemas.openxmlformats.org/officeDocument/2006/relationships/slide" Target="slides/slide3.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3-02T22:30:20.810" idx="1">
    <p:pos x="10" y="10"/>
    <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3DA43E-4D8E-4DA5-9731-68C7E287C6C0}" type="datetimeFigureOut">
              <a:rPr lang="id-ID" smtClean="0"/>
              <a:t>03/03/2019</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7C82C7-E794-4FDC-B198-D486F247ED95}" type="slidenum">
              <a:rPr lang="id-ID" smtClean="0"/>
              <a:t>‹#›</a:t>
            </a:fld>
            <a:endParaRPr lang="id-ID"/>
          </a:p>
        </p:txBody>
      </p:sp>
    </p:spTree>
    <p:extLst>
      <p:ext uri="{BB962C8B-B14F-4D97-AF65-F5344CB8AC3E}">
        <p14:creationId xmlns:p14="http://schemas.microsoft.com/office/powerpoint/2010/main" val="2968599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07C82C7-E794-4FDC-B198-D486F247ED95}" type="slidenum">
              <a:rPr lang="id-ID" smtClean="0"/>
              <a:t>1</a:t>
            </a:fld>
            <a:endParaRPr lang="id-ID"/>
          </a:p>
        </p:txBody>
      </p:sp>
    </p:spTree>
    <p:extLst>
      <p:ext uri="{BB962C8B-B14F-4D97-AF65-F5344CB8AC3E}">
        <p14:creationId xmlns:p14="http://schemas.microsoft.com/office/powerpoint/2010/main" val="5739754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Ada banyak cara untuk bisa bekerja secara tim yaitu; </a:t>
            </a:r>
          </a:p>
          <a:p>
            <a:pPr lvl="0"/>
            <a:r>
              <a:rPr lang="id-ID" sz="1200" kern="1200" dirty="0" smtClean="0">
                <a:solidFill>
                  <a:schemeClr val="tx1"/>
                </a:solidFill>
                <a:effectLst/>
                <a:latin typeface="+mn-lt"/>
                <a:ea typeface="+mn-ea"/>
                <a:cs typeface="+mn-cs"/>
              </a:rPr>
              <a:t>sehati sepikir, </a:t>
            </a:r>
          </a:p>
          <a:p>
            <a:pPr lvl="0"/>
            <a:r>
              <a:rPr lang="id-ID" sz="1200" kern="1200" dirty="0" smtClean="0">
                <a:solidFill>
                  <a:schemeClr val="tx1"/>
                </a:solidFill>
                <a:effectLst/>
                <a:latin typeface="+mn-lt"/>
                <a:ea typeface="+mn-ea"/>
                <a:cs typeface="+mn-cs"/>
              </a:rPr>
              <a:t>dalam satu kasih, </a:t>
            </a:r>
          </a:p>
          <a:p>
            <a:pPr lvl="0"/>
            <a:r>
              <a:rPr lang="id-ID" sz="1200" kern="1200" dirty="0" smtClean="0">
                <a:solidFill>
                  <a:schemeClr val="tx1"/>
                </a:solidFill>
                <a:effectLst/>
                <a:latin typeface="+mn-lt"/>
                <a:ea typeface="+mn-ea"/>
                <a:cs typeface="+mn-cs"/>
              </a:rPr>
              <a:t>satu jiwa, </a:t>
            </a:r>
          </a:p>
          <a:p>
            <a:pPr lvl="0"/>
            <a:r>
              <a:rPr lang="id-ID" sz="1200" kern="1200" dirty="0" smtClean="0">
                <a:solidFill>
                  <a:schemeClr val="tx1"/>
                </a:solidFill>
                <a:effectLst/>
                <a:latin typeface="+mn-lt"/>
                <a:ea typeface="+mn-ea"/>
                <a:cs typeface="+mn-cs"/>
              </a:rPr>
              <a:t>satu tujuan, </a:t>
            </a:r>
          </a:p>
          <a:p>
            <a:pPr lvl="0"/>
            <a:r>
              <a:rPr lang="id-ID" sz="1200" kern="1200" dirty="0" smtClean="0">
                <a:solidFill>
                  <a:schemeClr val="tx1"/>
                </a:solidFill>
                <a:effectLst/>
                <a:latin typeface="+mn-lt"/>
                <a:ea typeface="+mn-ea"/>
                <a:cs typeface="+mn-cs"/>
              </a:rPr>
              <a:t>tidak egois, </a:t>
            </a:r>
          </a:p>
          <a:p>
            <a:pPr lvl="0"/>
            <a:r>
              <a:rPr lang="id-ID" sz="1200" kern="1200" dirty="0" smtClean="0">
                <a:solidFill>
                  <a:schemeClr val="tx1"/>
                </a:solidFill>
                <a:effectLst/>
                <a:latin typeface="+mn-lt"/>
                <a:ea typeface="+mn-ea"/>
                <a:cs typeface="+mn-cs"/>
              </a:rPr>
              <a:t>tidak mencari puji-pujian yang sia-sia,</a:t>
            </a:r>
          </a:p>
          <a:p>
            <a:pPr lvl="0"/>
            <a:r>
              <a:rPr lang="id-ID" sz="1200" kern="1200" dirty="0" smtClean="0">
                <a:solidFill>
                  <a:schemeClr val="tx1"/>
                </a:solidFill>
                <a:effectLst/>
                <a:latin typeface="+mn-lt"/>
                <a:ea typeface="+mn-ea"/>
                <a:cs typeface="+mn-cs"/>
              </a:rPr>
              <a:t> rendah hati, </a:t>
            </a:r>
          </a:p>
          <a:p>
            <a:pPr lvl="0"/>
            <a:r>
              <a:rPr lang="id-ID" sz="1200" kern="1200" dirty="0" smtClean="0">
                <a:solidFill>
                  <a:schemeClr val="tx1"/>
                </a:solidFill>
                <a:effectLst/>
                <a:latin typeface="+mn-lt"/>
                <a:ea typeface="+mn-ea"/>
                <a:cs typeface="+mn-cs"/>
              </a:rPr>
              <a:t>menganggap yang lain lebih utama dari dirinya sendiri,</a:t>
            </a:r>
          </a:p>
          <a:p>
            <a:pPr lvl="0"/>
            <a:r>
              <a:rPr lang="id-ID" sz="1200" kern="1200" dirty="0" smtClean="0">
                <a:solidFill>
                  <a:schemeClr val="tx1"/>
                </a:solidFill>
                <a:effectLst/>
                <a:latin typeface="+mn-lt"/>
                <a:ea typeface="+mn-ea"/>
                <a:cs typeface="+mn-cs"/>
              </a:rPr>
              <a:t> jangan egois tetapi harus perhatikan juga kepentingan orang lain.</a:t>
            </a:r>
          </a:p>
          <a:p>
            <a:pPr lvl="0"/>
            <a:r>
              <a:rPr lang="id-ID" sz="1200" kern="1200" dirty="0" smtClean="0">
                <a:solidFill>
                  <a:schemeClr val="tx1"/>
                </a:solidFill>
                <a:effectLst/>
                <a:latin typeface="+mn-lt"/>
                <a:ea typeface="+mn-ea"/>
                <a:cs typeface="+mn-cs"/>
              </a:rPr>
              <a:t>Dalam hidup bersama menaruh pikiran dan perasaan yang terdapat dalam Kristus Yesus.</a:t>
            </a:r>
          </a:p>
          <a:p>
            <a:endParaRPr lang="id-ID" dirty="0"/>
          </a:p>
        </p:txBody>
      </p:sp>
      <p:sp>
        <p:nvSpPr>
          <p:cNvPr id="4" name="Slide Number Placeholder 3"/>
          <p:cNvSpPr>
            <a:spLocks noGrp="1"/>
          </p:cNvSpPr>
          <p:nvPr>
            <p:ph type="sldNum" sz="quarter" idx="10"/>
          </p:nvPr>
        </p:nvSpPr>
        <p:spPr/>
        <p:txBody>
          <a:bodyPr/>
          <a:lstStyle/>
          <a:p>
            <a:fld id="{507C82C7-E794-4FDC-B198-D486F247ED95}" type="slidenum">
              <a:rPr lang="id-ID" smtClean="0"/>
              <a:t>2</a:t>
            </a:fld>
            <a:endParaRPr lang="id-ID"/>
          </a:p>
        </p:txBody>
      </p:sp>
    </p:spTree>
    <p:extLst>
      <p:ext uri="{BB962C8B-B14F-4D97-AF65-F5344CB8AC3E}">
        <p14:creationId xmlns:p14="http://schemas.microsoft.com/office/powerpoint/2010/main" val="2112407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Keberhasilan Kerja Tim tidak saja bergantung pada Leadership ( kepemimpinan ) tetapi juga pada membership ( keanggotaan). Yesus tetap berhasil karena Dia memiliki 2 murid cadangan untuk menggantikan posisi Yudas Iskariot, yaitu Matias dan Yusuf. Jadi secara anggota Rasul Anak Domba tetap menjadi genap lagi, yaitu 12 murid. Namun Yudas Iskariot terpental dari TIM sebagai keputusannya hidupnya sendiri yang tidak mau bertobat. </a:t>
            </a:r>
          </a:p>
          <a:p>
            <a:endParaRPr lang="id-ID" dirty="0"/>
          </a:p>
        </p:txBody>
      </p:sp>
      <p:sp>
        <p:nvSpPr>
          <p:cNvPr id="4" name="Slide Number Placeholder 3"/>
          <p:cNvSpPr>
            <a:spLocks noGrp="1"/>
          </p:cNvSpPr>
          <p:nvPr>
            <p:ph type="sldNum" sz="quarter" idx="10"/>
          </p:nvPr>
        </p:nvSpPr>
        <p:spPr/>
        <p:txBody>
          <a:bodyPr/>
          <a:lstStyle/>
          <a:p>
            <a:fld id="{507C82C7-E794-4FDC-B198-D486F247ED95}" type="slidenum">
              <a:rPr lang="id-ID" smtClean="0"/>
              <a:t>3</a:t>
            </a:fld>
            <a:endParaRPr lang="id-ID"/>
          </a:p>
        </p:txBody>
      </p:sp>
    </p:spTree>
    <p:extLst>
      <p:ext uri="{BB962C8B-B14F-4D97-AF65-F5344CB8AC3E}">
        <p14:creationId xmlns:p14="http://schemas.microsoft.com/office/powerpoint/2010/main" val="2409686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u="sng" kern="1200" dirty="0" smtClean="0">
                <a:solidFill>
                  <a:schemeClr val="tx1"/>
                </a:solidFill>
                <a:effectLst/>
                <a:latin typeface="+mn-lt"/>
                <a:ea typeface="+mn-ea"/>
                <a:cs typeface="+mn-cs"/>
              </a:rPr>
              <a:t>Pentingnya kerja TIM</a:t>
            </a:r>
            <a:endParaRPr lang="id-ID" sz="1200" kern="1200" dirty="0" smtClean="0">
              <a:solidFill>
                <a:schemeClr val="tx1"/>
              </a:solidFill>
              <a:effectLst/>
              <a:latin typeface="+mn-lt"/>
              <a:ea typeface="+mn-ea"/>
              <a:cs typeface="+mn-cs"/>
            </a:endParaRPr>
          </a:p>
          <a:p>
            <a:r>
              <a:rPr lang="id-ID" sz="1200" b="1" kern="1200" dirty="0" smtClean="0">
                <a:solidFill>
                  <a:schemeClr val="tx1"/>
                </a:solidFill>
                <a:effectLst/>
                <a:latin typeface="+mn-lt"/>
                <a:ea typeface="+mn-ea"/>
                <a:cs typeface="+mn-cs"/>
              </a:rPr>
              <a:t>Daniel memetakan masalah ( Daniel 2:15) , Daniel menghadap raja untuk meminta waktu agar masalah itu dapat dipecahkan ( Daniel 2:16), Daniel membentuk TIM untuk menyelesaikan masalah ini secara TIM ( Daniel 2: 17)</a:t>
            </a:r>
            <a:endParaRPr lang="id-ID" sz="1200" kern="1200" dirty="0" smtClean="0">
              <a:solidFill>
                <a:schemeClr val="tx1"/>
              </a:solidFill>
              <a:effectLst/>
              <a:latin typeface="+mn-lt"/>
              <a:ea typeface="+mn-ea"/>
              <a:cs typeface="+mn-cs"/>
            </a:endParaRPr>
          </a:p>
          <a:p>
            <a:pPr lvl="0"/>
            <a:r>
              <a:rPr lang="id-ID" sz="1200" b="1" kern="1200" dirty="0" smtClean="0">
                <a:solidFill>
                  <a:schemeClr val="tx1"/>
                </a:solidFill>
                <a:effectLst/>
                <a:latin typeface="+mn-lt"/>
                <a:ea typeface="+mn-ea"/>
                <a:cs typeface="+mn-cs"/>
              </a:rPr>
              <a:t>Tim yang dibuat adalah TIM KESEPAKATAN DI HADAPAN TUHAN/ TIM DOA</a:t>
            </a:r>
            <a:endParaRPr lang="id-ID" sz="1200" kern="1200" dirty="0" smtClean="0">
              <a:solidFill>
                <a:schemeClr val="tx1"/>
              </a:solidFill>
              <a:effectLst/>
              <a:latin typeface="+mn-lt"/>
              <a:ea typeface="+mn-ea"/>
              <a:cs typeface="+mn-cs"/>
            </a:endParaRPr>
          </a:p>
          <a:p>
            <a:pPr lvl="0"/>
            <a:r>
              <a:rPr lang="id-ID" sz="1200" kern="1200" dirty="0" smtClean="0">
                <a:solidFill>
                  <a:schemeClr val="tx1"/>
                </a:solidFill>
                <a:effectLst/>
                <a:latin typeface="+mn-lt"/>
                <a:ea typeface="+mn-ea"/>
                <a:cs typeface="+mn-cs"/>
              </a:rPr>
              <a:t>Tim dibuat agar mereka jangan ikut dilenyapkan. </a:t>
            </a:r>
          </a:p>
          <a:p>
            <a:endParaRPr lang="id-ID" dirty="0"/>
          </a:p>
        </p:txBody>
      </p:sp>
      <p:sp>
        <p:nvSpPr>
          <p:cNvPr id="4" name="Slide Number Placeholder 3"/>
          <p:cNvSpPr>
            <a:spLocks noGrp="1"/>
          </p:cNvSpPr>
          <p:nvPr>
            <p:ph type="sldNum" sz="quarter" idx="10"/>
          </p:nvPr>
        </p:nvSpPr>
        <p:spPr/>
        <p:txBody>
          <a:bodyPr/>
          <a:lstStyle/>
          <a:p>
            <a:fld id="{507C82C7-E794-4FDC-B198-D486F247ED95}" type="slidenum">
              <a:rPr lang="id-ID" smtClean="0"/>
              <a:t>4</a:t>
            </a:fld>
            <a:endParaRPr lang="id-ID"/>
          </a:p>
        </p:txBody>
      </p:sp>
    </p:spTree>
    <p:extLst>
      <p:ext uri="{BB962C8B-B14F-4D97-AF65-F5344CB8AC3E}">
        <p14:creationId xmlns:p14="http://schemas.microsoft.com/office/powerpoint/2010/main" val="2884476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200" b="1" u="sng" kern="1200" dirty="0" smtClean="0">
                <a:solidFill>
                  <a:schemeClr val="tx1"/>
                </a:solidFill>
                <a:effectLst/>
                <a:latin typeface="+mn-lt"/>
                <a:ea typeface="+mn-ea"/>
                <a:cs typeface="+mn-cs"/>
              </a:rPr>
              <a:t>( ini berbicara mengenai PARTNER yang dapat saling menopang dikala kesulitan datang) </a:t>
            </a:r>
            <a:endParaRPr lang="id-ID" sz="1200" kern="1200" dirty="0" smtClean="0">
              <a:solidFill>
                <a:schemeClr val="tx1"/>
              </a:solidFill>
              <a:effectLst/>
              <a:latin typeface="+mn-lt"/>
              <a:ea typeface="+mn-ea"/>
              <a:cs typeface="+mn-cs"/>
            </a:endParaRPr>
          </a:p>
          <a:p>
            <a:endParaRPr lang="id-ID" dirty="0"/>
          </a:p>
        </p:txBody>
      </p:sp>
      <p:sp>
        <p:nvSpPr>
          <p:cNvPr id="4" name="Slide Number Placeholder 3"/>
          <p:cNvSpPr>
            <a:spLocks noGrp="1"/>
          </p:cNvSpPr>
          <p:nvPr>
            <p:ph type="sldNum" sz="quarter" idx="10"/>
          </p:nvPr>
        </p:nvSpPr>
        <p:spPr/>
        <p:txBody>
          <a:bodyPr/>
          <a:lstStyle/>
          <a:p>
            <a:fld id="{507C82C7-E794-4FDC-B198-D486F247ED95}" type="slidenum">
              <a:rPr lang="id-ID" smtClean="0"/>
              <a:t>5</a:t>
            </a:fld>
            <a:endParaRPr lang="id-ID"/>
          </a:p>
        </p:txBody>
      </p:sp>
    </p:spTree>
    <p:extLst>
      <p:ext uri="{BB962C8B-B14F-4D97-AF65-F5344CB8AC3E}">
        <p14:creationId xmlns:p14="http://schemas.microsoft.com/office/powerpoint/2010/main" val="1215421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b="1" u="sng" kern="1200" dirty="0" smtClean="0">
                <a:solidFill>
                  <a:schemeClr val="tx1"/>
                </a:solidFill>
                <a:effectLst/>
                <a:latin typeface="+mn-lt"/>
                <a:ea typeface="+mn-ea"/>
                <a:cs typeface="+mn-cs"/>
              </a:rPr>
              <a:t>( ini berbicara mengenai PENINGKATAN SUHU yang dapat terjadi pada kerja TIM, semacam semangat yang dapat ditularkan) </a:t>
            </a:r>
            <a:endParaRPr lang="id-ID" sz="1200" kern="1200" dirty="0" smtClean="0">
              <a:solidFill>
                <a:schemeClr val="tx1"/>
              </a:solidFill>
              <a:effectLst/>
              <a:latin typeface="+mn-lt"/>
              <a:ea typeface="+mn-ea"/>
              <a:cs typeface="+mn-cs"/>
            </a:endParaRPr>
          </a:p>
          <a:p>
            <a:endParaRPr lang="id-ID" dirty="0"/>
          </a:p>
        </p:txBody>
      </p:sp>
      <p:sp>
        <p:nvSpPr>
          <p:cNvPr id="4" name="Slide Number Placeholder 3"/>
          <p:cNvSpPr>
            <a:spLocks noGrp="1"/>
          </p:cNvSpPr>
          <p:nvPr>
            <p:ph type="sldNum" sz="quarter" idx="10"/>
          </p:nvPr>
        </p:nvSpPr>
        <p:spPr/>
        <p:txBody>
          <a:bodyPr/>
          <a:lstStyle/>
          <a:p>
            <a:fld id="{507C82C7-E794-4FDC-B198-D486F247ED95}" type="slidenum">
              <a:rPr lang="id-ID" smtClean="0"/>
              <a:t>6</a:t>
            </a:fld>
            <a:endParaRPr lang="id-ID"/>
          </a:p>
        </p:txBody>
      </p:sp>
    </p:spTree>
    <p:extLst>
      <p:ext uri="{BB962C8B-B14F-4D97-AF65-F5344CB8AC3E}">
        <p14:creationId xmlns:p14="http://schemas.microsoft.com/office/powerpoint/2010/main" val="37870185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 Kerja sendiri tanpa tim, akan membuat orang itu MUDAH KALAH, namun dua orang dalam tim, masuk dalam tahap BERTAHAN, namun tiga orang dalam tim masuk dalam tahap TIDAK MUDAH DIKALAHKAN) </a:t>
            </a:r>
          </a:p>
          <a:p>
            <a:r>
              <a:rPr lang="id-ID" sz="1200" kern="1200" dirty="0" smtClean="0">
                <a:solidFill>
                  <a:schemeClr val="tx1"/>
                </a:solidFill>
                <a:effectLst/>
                <a:latin typeface="+mn-lt"/>
                <a:ea typeface="+mn-ea"/>
                <a:cs typeface="+mn-cs"/>
              </a:rPr>
              <a:t>Musa punya Yosua, Harun, Hur, pemimpin 1000 orang, 100 orang, 10 orang, pemimpin tiap suku, dll</a:t>
            </a:r>
          </a:p>
          <a:p>
            <a:r>
              <a:rPr lang="id-ID" sz="1200" kern="1200" dirty="0" smtClean="0">
                <a:solidFill>
                  <a:schemeClr val="tx1"/>
                </a:solidFill>
                <a:effectLst/>
                <a:latin typeface="+mn-lt"/>
                <a:ea typeface="+mn-ea"/>
                <a:cs typeface="+mn-cs"/>
              </a:rPr>
              <a:t>Yesus punya 12 murid, Elia punya Elisa, Elisa punya Gehasi, Dst. </a:t>
            </a:r>
          </a:p>
          <a:p>
            <a:endParaRPr lang="id-ID" dirty="0"/>
          </a:p>
        </p:txBody>
      </p:sp>
      <p:sp>
        <p:nvSpPr>
          <p:cNvPr id="4" name="Slide Number Placeholder 3"/>
          <p:cNvSpPr>
            <a:spLocks noGrp="1"/>
          </p:cNvSpPr>
          <p:nvPr>
            <p:ph type="sldNum" sz="quarter" idx="10"/>
          </p:nvPr>
        </p:nvSpPr>
        <p:spPr/>
        <p:txBody>
          <a:bodyPr/>
          <a:lstStyle/>
          <a:p>
            <a:fld id="{507C82C7-E794-4FDC-B198-D486F247ED95}" type="slidenum">
              <a:rPr lang="id-ID" smtClean="0"/>
              <a:t>7</a:t>
            </a:fld>
            <a:endParaRPr lang="id-ID"/>
          </a:p>
        </p:txBody>
      </p:sp>
    </p:spTree>
    <p:extLst>
      <p:ext uri="{BB962C8B-B14F-4D97-AF65-F5344CB8AC3E}">
        <p14:creationId xmlns:p14="http://schemas.microsoft.com/office/powerpoint/2010/main" val="33872956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u="sng" kern="1200" dirty="0" smtClean="0">
                <a:solidFill>
                  <a:schemeClr val="tx1"/>
                </a:solidFill>
                <a:effectLst/>
                <a:latin typeface="+mn-lt"/>
                <a:ea typeface="+mn-ea"/>
                <a:cs typeface="+mn-cs"/>
              </a:rPr>
              <a:t>Setiap anggota TIM memiliki tanggung jawab sesuai dengan talenta dan karunia yang Tuhan berikan kepada mereka masing-masing.</a:t>
            </a:r>
            <a:endParaRPr lang="id-ID" sz="1050" kern="1200" dirty="0" smtClean="0">
              <a:solidFill>
                <a:schemeClr val="tx1"/>
              </a:solidFill>
              <a:effectLst/>
              <a:latin typeface="+mn-lt"/>
              <a:ea typeface="+mn-ea"/>
              <a:cs typeface="+mn-cs"/>
            </a:endParaRPr>
          </a:p>
          <a:p>
            <a:pPr lvl="1"/>
            <a:r>
              <a:rPr lang="id-ID" sz="1200" kern="1200" dirty="0" smtClean="0">
                <a:solidFill>
                  <a:schemeClr val="tx1"/>
                </a:solidFill>
                <a:effectLst/>
                <a:latin typeface="+mn-lt"/>
                <a:ea typeface="+mn-ea"/>
                <a:cs typeface="+mn-cs"/>
              </a:rPr>
              <a:t>Ternyata menjadi anggota orang-orang bijaksana bukan hal mudah ( Daniel 1:20). Sebagai orang yang termasuk dalam orang-orang bijaksana, maka ada tuntutan yang lebih daripada menjadi orang-orang biasa. </a:t>
            </a:r>
            <a:r>
              <a:rPr lang="id-ID" sz="1200" b="1" kern="1200" dirty="0" smtClean="0">
                <a:solidFill>
                  <a:schemeClr val="tx1"/>
                </a:solidFill>
                <a:effectLst/>
                <a:latin typeface="+mn-lt"/>
                <a:ea typeface="+mn-ea"/>
                <a:cs typeface="+mn-cs"/>
              </a:rPr>
              <a:t>Sadarilah bahwa setiap talenta dan karunia yang Tuhan berikan itu bukan main-main, melainkan ada setiap tanggung jawab di dalamnya.</a:t>
            </a:r>
            <a:r>
              <a:rPr lang="id-ID" sz="1200" kern="1200" dirty="0" smtClean="0">
                <a:solidFill>
                  <a:schemeClr val="tx1"/>
                </a:solidFill>
                <a:effectLst/>
                <a:latin typeface="+mn-lt"/>
                <a:ea typeface="+mn-ea"/>
                <a:cs typeface="+mn-cs"/>
              </a:rPr>
              <a:t> Contoh; penari tamborinlah yang paling bertanggung jawab terhadap pemeliharaan kostume dan acsesories mereka sendiri. Contoh; para pamain musiklah yang paling bertanggung jawab terhadap jalannya praise and worship, dan pemeliharaan alat-alat musik di gereja. Contoh; seorang yang punya jawatan guru memastikan tidak ada pengajaran yang menyesatkan di dalam tubuh Kristus.</a:t>
            </a:r>
          </a:p>
          <a:p>
            <a:pPr lvl="1"/>
            <a:r>
              <a:rPr lang="id-ID" sz="1200" kern="1200" dirty="0" smtClean="0">
                <a:solidFill>
                  <a:schemeClr val="tx1"/>
                </a:solidFill>
                <a:effectLst/>
                <a:latin typeface="+mn-lt"/>
                <a:ea typeface="+mn-ea"/>
                <a:cs typeface="+mn-cs"/>
              </a:rPr>
              <a:t>Demikian juga Daniel, Hanyanya, Misael dan Azarya, mereka berempat didapati bahwa mereka 10 kali lebih cerdas dari pada semua orang berilmu dan semua ahli jampi di seluruh kerajaannya, dalam hal kebijaksanaan dan pengertian yang ditanyakan raja kepada mereka. Maka mau tidak mau mereka akan menanggung resiko ikut dilenyapkan bilamana prahara ini tidak berakhir dengan solusi terbaik. </a:t>
            </a:r>
            <a:r>
              <a:rPr lang="id-ID" sz="1200" b="1" kern="1200" dirty="0" smtClean="0">
                <a:solidFill>
                  <a:schemeClr val="tx1"/>
                </a:solidFill>
                <a:effectLst/>
                <a:latin typeface="+mn-lt"/>
                <a:ea typeface="+mn-ea"/>
                <a:cs typeface="+mn-cs"/>
              </a:rPr>
              <a:t>Mereka harus bertanggung jawab untuk KARUNIA HIKMAT BIJAKSANA DAN KARUNIA PENGERTIAN yang Tuhan berikan kepada mereka </a:t>
            </a:r>
            <a:endParaRPr lang="id-ID" sz="1200" kern="1200" dirty="0" smtClean="0">
              <a:solidFill>
                <a:schemeClr val="tx1"/>
              </a:solidFill>
              <a:effectLst/>
              <a:latin typeface="+mn-lt"/>
              <a:ea typeface="+mn-ea"/>
              <a:cs typeface="+mn-cs"/>
            </a:endParaRPr>
          </a:p>
          <a:p>
            <a:pPr lvl="1"/>
            <a:r>
              <a:rPr lang="id-ID" sz="1200" b="1" kern="1200" dirty="0" smtClean="0">
                <a:solidFill>
                  <a:schemeClr val="tx1"/>
                </a:solidFill>
                <a:effectLst/>
                <a:latin typeface="+mn-lt"/>
                <a:ea typeface="+mn-ea"/>
                <a:cs typeface="+mn-cs"/>
              </a:rPr>
              <a:t>Di dalam setiap talenta dan karunia ada tanggung jawab yang Tuhan letakkan,</a:t>
            </a:r>
            <a:r>
              <a:rPr lang="id-ID" sz="1200" kern="1200" dirty="0" smtClean="0">
                <a:solidFill>
                  <a:schemeClr val="tx1"/>
                </a:solidFill>
                <a:effectLst/>
                <a:latin typeface="+mn-lt"/>
                <a:ea typeface="+mn-ea"/>
                <a:cs typeface="+mn-cs"/>
              </a:rPr>
              <a:t> mari kita lihat di sini: Ada 7 karunia BAPA , dalam Roma 12: 6-8</a:t>
            </a:r>
          </a:p>
          <a:p>
            <a:pPr lvl="2"/>
            <a:r>
              <a:rPr lang="id-ID" sz="1200" kern="1200" dirty="0" smtClean="0">
                <a:solidFill>
                  <a:schemeClr val="tx1"/>
                </a:solidFill>
                <a:effectLst/>
                <a:latin typeface="+mn-lt"/>
                <a:ea typeface="+mn-ea"/>
                <a:cs typeface="+mn-cs"/>
              </a:rPr>
              <a:t>(AYAT 6) Karunia BERNUBUAT------------------- bertanggung jawab melakukannya sesuai dengan </a:t>
            </a:r>
            <a:r>
              <a:rPr lang="id-ID" sz="1200" b="1" kern="1200" dirty="0" smtClean="0">
                <a:solidFill>
                  <a:schemeClr val="tx1"/>
                </a:solidFill>
                <a:effectLst/>
                <a:latin typeface="+mn-lt"/>
                <a:ea typeface="+mn-ea"/>
                <a:cs typeface="+mn-cs"/>
              </a:rPr>
              <a:t>IMAN ( harus sesuai dengan ajaran Tuhan) </a:t>
            </a:r>
            <a:endParaRPr lang="id-ID" sz="1200" kern="1200" dirty="0" smtClean="0">
              <a:solidFill>
                <a:schemeClr val="tx1"/>
              </a:solidFill>
              <a:effectLst/>
              <a:latin typeface="+mn-lt"/>
              <a:ea typeface="+mn-ea"/>
              <a:cs typeface="+mn-cs"/>
            </a:endParaRPr>
          </a:p>
          <a:p>
            <a:pPr lvl="2"/>
            <a:r>
              <a:rPr lang="id-ID" sz="1200" kern="1200" dirty="0" smtClean="0">
                <a:solidFill>
                  <a:schemeClr val="tx1"/>
                </a:solidFill>
                <a:effectLst/>
                <a:latin typeface="+mn-lt"/>
                <a:ea typeface="+mn-ea"/>
                <a:cs typeface="+mn-cs"/>
              </a:rPr>
              <a:t>( AYAT 7) Karunia MELAYANI--------------------bertanggung jawab melakukannya dengan hati yang rela untuk MELAYANI</a:t>
            </a:r>
          </a:p>
          <a:p>
            <a:pPr lvl="2"/>
            <a:r>
              <a:rPr lang="id-ID" sz="1200" kern="1200" dirty="0" smtClean="0">
                <a:solidFill>
                  <a:schemeClr val="tx1"/>
                </a:solidFill>
                <a:effectLst/>
                <a:latin typeface="+mn-lt"/>
                <a:ea typeface="+mn-ea"/>
                <a:cs typeface="+mn-cs"/>
              </a:rPr>
              <a:t>( AYAT 7) Karunia MENGAJAR-------------------bertanggung jawab melepaskan PENGAJARAN/ HARUS MENGAJARKAN</a:t>
            </a:r>
          </a:p>
          <a:p>
            <a:pPr lvl="2"/>
            <a:r>
              <a:rPr lang="id-ID" sz="1200" kern="1200" dirty="0" smtClean="0">
                <a:solidFill>
                  <a:schemeClr val="tx1"/>
                </a:solidFill>
                <a:effectLst/>
                <a:latin typeface="+mn-lt"/>
                <a:ea typeface="+mn-ea"/>
                <a:cs typeface="+mn-cs"/>
              </a:rPr>
              <a:t>( AYAT 8) Karunia MENASIHATI -------------------bertanggung jawab melepaskan NASIHAT/ HARUS MENASIHATI, harus menyediakan telinga, hati, waktu, dll untuk pelayanan konseling, besuk, memotivasi, dll</a:t>
            </a:r>
          </a:p>
          <a:p>
            <a:pPr lvl="2"/>
            <a:r>
              <a:rPr lang="id-ID" sz="1200" kern="1200" dirty="0" smtClean="0">
                <a:solidFill>
                  <a:schemeClr val="tx1"/>
                </a:solidFill>
                <a:effectLst/>
                <a:latin typeface="+mn-lt"/>
                <a:ea typeface="+mn-ea"/>
                <a:cs typeface="+mn-cs"/>
              </a:rPr>
              <a:t>( AYAT 8) Karunia MEMBERI-------------------bertanggung jawab memberi dengan IKHLAS</a:t>
            </a:r>
          </a:p>
          <a:p>
            <a:pPr lvl="2"/>
            <a:r>
              <a:rPr lang="id-ID" sz="1200" kern="1200" dirty="0" smtClean="0">
                <a:solidFill>
                  <a:schemeClr val="tx1"/>
                </a:solidFill>
                <a:effectLst/>
                <a:latin typeface="+mn-lt"/>
                <a:ea typeface="+mn-ea"/>
                <a:cs typeface="+mn-cs"/>
              </a:rPr>
              <a:t>( AYAT 8) Karunia MEMIMPIN-------------------bertanggung jawab melakukannya dengan RAJIN</a:t>
            </a:r>
          </a:p>
          <a:p>
            <a:pPr lvl="3"/>
            <a:r>
              <a:rPr lang="id-ID" sz="1200" kern="1200" dirty="0" smtClean="0">
                <a:solidFill>
                  <a:schemeClr val="tx1"/>
                </a:solidFill>
                <a:effectLst/>
                <a:latin typeface="+mn-lt"/>
                <a:ea typeface="+mn-ea"/>
                <a:cs typeface="+mn-cs"/>
              </a:rPr>
              <a:t>RAJIN = kesungguhan, kerelaan, kerajinan, kecepatan, bersungguh-sungguh, kesungguhan untuk membantu, langsung berjalan, usaha</a:t>
            </a:r>
          </a:p>
          <a:p>
            <a:pPr lvl="3"/>
            <a:r>
              <a:rPr lang="id-ID" sz="1200" kern="1200" dirty="0" smtClean="0">
                <a:solidFill>
                  <a:schemeClr val="tx1"/>
                </a:solidFill>
                <a:effectLst/>
                <a:latin typeface="+mn-lt"/>
                <a:ea typeface="+mn-ea"/>
                <a:cs typeface="+mn-cs"/>
              </a:rPr>
              <a:t>Diligence= ketekunan , haste =kecepatan, business= mengurus urusan, </a:t>
            </a:r>
            <a:r>
              <a:rPr lang="id-ID" sz="1200" b="1" kern="1200" dirty="0" smtClean="0">
                <a:solidFill>
                  <a:schemeClr val="tx1"/>
                </a:solidFill>
                <a:effectLst/>
                <a:latin typeface="+mn-lt"/>
                <a:ea typeface="+mn-ea"/>
                <a:cs typeface="+mn-cs"/>
              </a:rPr>
              <a:t>care= perduli</a:t>
            </a:r>
            <a:r>
              <a:rPr lang="id-ID" sz="1200" kern="1200" dirty="0" smtClean="0">
                <a:solidFill>
                  <a:schemeClr val="tx1"/>
                </a:solidFill>
                <a:effectLst/>
                <a:latin typeface="+mn-lt"/>
                <a:ea typeface="+mn-ea"/>
                <a:cs typeface="+mn-cs"/>
              </a:rPr>
              <a:t>, forwardness= kesiapan, </a:t>
            </a:r>
            <a:r>
              <a:rPr lang="id-ID" sz="1200" b="1" kern="1200" dirty="0" smtClean="0">
                <a:solidFill>
                  <a:schemeClr val="tx1"/>
                </a:solidFill>
                <a:effectLst/>
                <a:latin typeface="+mn-lt"/>
                <a:ea typeface="+mn-ea"/>
                <a:cs typeface="+mn-cs"/>
              </a:rPr>
              <a:t>earnest care= perhatian yang sungguh-sungguh</a:t>
            </a:r>
            <a:r>
              <a:rPr lang="id-ID" sz="1200" kern="1200" dirty="0" smtClean="0">
                <a:solidFill>
                  <a:schemeClr val="tx1"/>
                </a:solidFill>
                <a:effectLst/>
                <a:latin typeface="+mn-lt"/>
                <a:ea typeface="+mn-ea"/>
                <a:cs typeface="+mn-cs"/>
              </a:rPr>
              <a:t>, carefulness= kehati-hatian. </a:t>
            </a:r>
          </a:p>
          <a:p>
            <a:pPr lvl="3"/>
            <a:r>
              <a:rPr lang="id-ID" sz="1200" kern="1200" dirty="0" smtClean="0">
                <a:solidFill>
                  <a:schemeClr val="tx1"/>
                </a:solidFill>
                <a:effectLst/>
                <a:latin typeface="+mn-lt"/>
                <a:ea typeface="+mn-ea"/>
                <a:cs typeface="+mn-cs"/>
              </a:rPr>
              <a:t>Upaya, usaha, semangat, dengan cepat atau dengan bersemangat.</a:t>
            </a:r>
          </a:p>
          <a:p>
            <a:pPr lvl="0"/>
            <a:r>
              <a:rPr lang="id-ID" sz="1200" kern="1200" dirty="0" smtClean="0">
                <a:solidFill>
                  <a:schemeClr val="tx1"/>
                </a:solidFill>
                <a:effectLst/>
                <a:latin typeface="+mn-lt"/>
                <a:ea typeface="+mn-ea"/>
                <a:cs typeface="+mn-cs"/>
              </a:rPr>
              <a:t> ( AYAT 8) Karunia BELAS KASIHAN-------------bertanggung jawab melakukannya dengan SUKACITA</a:t>
            </a:r>
            <a:endParaRPr lang="id-ID"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07C82C7-E794-4FDC-B198-D486F247ED95}" type="slidenum">
              <a:rPr lang="id-ID" smtClean="0"/>
              <a:t>8</a:t>
            </a:fld>
            <a:endParaRPr lang="id-ID"/>
          </a:p>
        </p:txBody>
      </p:sp>
    </p:spTree>
    <p:extLst>
      <p:ext uri="{BB962C8B-B14F-4D97-AF65-F5344CB8AC3E}">
        <p14:creationId xmlns:p14="http://schemas.microsoft.com/office/powerpoint/2010/main" val="38142294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r>
              <a:rPr lang="id-ID" sz="1200" kern="1200" dirty="0" smtClean="0">
                <a:solidFill>
                  <a:schemeClr val="tx1"/>
                </a:solidFill>
                <a:effectLst/>
                <a:latin typeface="+mn-lt"/>
                <a:ea typeface="+mn-ea"/>
                <a:cs typeface="+mn-cs"/>
              </a:rPr>
              <a:t>( AYAT 8) Karunia MEMIMPIN-------------------bertanggung jawab melakukannya dengan RAJIN</a:t>
            </a:r>
          </a:p>
          <a:p>
            <a:pPr lvl="3"/>
            <a:r>
              <a:rPr lang="id-ID" sz="1200" kern="1200" dirty="0" smtClean="0">
                <a:solidFill>
                  <a:schemeClr val="tx1"/>
                </a:solidFill>
                <a:effectLst/>
                <a:latin typeface="+mn-lt"/>
                <a:ea typeface="+mn-ea"/>
                <a:cs typeface="+mn-cs"/>
              </a:rPr>
              <a:t>RAJIN = kesungguhan, kerelaan, kerajinan, kecepatan, bersungguh-sungguh, kesungguhan untuk membantu, langsung berjalan, usaha</a:t>
            </a:r>
          </a:p>
          <a:p>
            <a:pPr lvl="3"/>
            <a:r>
              <a:rPr lang="id-ID" sz="1200" kern="1200" dirty="0" smtClean="0">
                <a:solidFill>
                  <a:schemeClr val="tx1"/>
                </a:solidFill>
                <a:effectLst/>
                <a:latin typeface="+mn-lt"/>
                <a:ea typeface="+mn-ea"/>
                <a:cs typeface="+mn-cs"/>
              </a:rPr>
              <a:t>Diligence= ketekunan , haste =kecepatan, business= mengurus urusan, </a:t>
            </a:r>
            <a:r>
              <a:rPr lang="id-ID" sz="1200" b="1" kern="1200" dirty="0" smtClean="0">
                <a:solidFill>
                  <a:schemeClr val="tx1"/>
                </a:solidFill>
                <a:effectLst/>
                <a:latin typeface="+mn-lt"/>
                <a:ea typeface="+mn-ea"/>
                <a:cs typeface="+mn-cs"/>
              </a:rPr>
              <a:t>care= perduli</a:t>
            </a:r>
            <a:r>
              <a:rPr lang="id-ID" sz="1200" kern="1200" dirty="0" smtClean="0">
                <a:solidFill>
                  <a:schemeClr val="tx1"/>
                </a:solidFill>
                <a:effectLst/>
                <a:latin typeface="+mn-lt"/>
                <a:ea typeface="+mn-ea"/>
                <a:cs typeface="+mn-cs"/>
              </a:rPr>
              <a:t>, forwardness= kesiapan, </a:t>
            </a:r>
            <a:r>
              <a:rPr lang="id-ID" sz="1200" b="1" kern="1200" dirty="0" smtClean="0">
                <a:solidFill>
                  <a:schemeClr val="tx1"/>
                </a:solidFill>
                <a:effectLst/>
                <a:latin typeface="+mn-lt"/>
                <a:ea typeface="+mn-ea"/>
                <a:cs typeface="+mn-cs"/>
              </a:rPr>
              <a:t>earnest care= perhatian yang sungguh-sungguh</a:t>
            </a:r>
            <a:r>
              <a:rPr lang="id-ID" sz="1200" kern="1200" dirty="0" smtClean="0">
                <a:solidFill>
                  <a:schemeClr val="tx1"/>
                </a:solidFill>
                <a:effectLst/>
                <a:latin typeface="+mn-lt"/>
                <a:ea typeface="+mn-ea"/>
                <a:cs typeface="+mn-cs"/>
              </a:rPr>
              <a:t>, carefulness= kehati-hatian. </a:t>
            </a:r>
          </a:p>
          <a:p>
            <a:pPr lvl="3"/>
            <a:r>
              <a:rPr lang="id-ID" sz="1200" kern="1200" dirty="0" smtClean="0">
                <a:solidFill>
                  <a:schemeClr val="tx1"/>
                </a:solidFill>
                <a:effectLst/>
                <a:latin typeface="+mn-lt"/>
                <a:ea typeface="+mn-ea"/>
                <a:cs typeface="+mn-cs"/>
              </a:rPr>
              <a:t>Upaya, usaha, semangat, dengan cepat atau dengan bersemangat.</a:t>
            </a:r>
          </a:p>
          <a:p>
            <a:pPr lvl="0"/>
            <a:endParaRPr lang="id-ID"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07C82C7-E794-4FDC-B198-D486F247ED95}" type="slidenum">
              <a:rPr lang="id-ID" smtClean="0"/>
              <a:t>9</a:t>
            </a:fld>
            <a:endParaRPr lang="id-ID"/>
          </a:p>
        </p:txBody>
      </p:sp>
    </p:spTree>
    <p:extLst>
      <p:ext uri="{BB962C8B-B14F-4D97-AF65-F5344CB8AC3E}">
        <p14:creationId xmlns:p14="http://schemas.microsoft.com/office/powerpoint/2010/main" val="3956505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I Tawarikh 27, menunjukkan TIM WORK daripada Daud dalam menjalankan roda pemerintahannya sebagai seorang raja Israel. </a:t>
            </a:r>
          </a:p>
          <a:p>
            <a:pPr lvl="0"/>
            <a:r>
              <a:rPr lang="id-ID" sz="1200" kern="1200" dirty="0" smtClean="0">
                <a:solidFill>
                  <a:schemeClr val="tx1"/>
                </a:solidFill>
                <a:effectLst/>
                <a:latin typeface="+mn-lt"/>
                <a:ea typeface="+mn-ea"/>
                <a:cs typeface="+mn-cs"/>
              </a:rPr>
              <a:t>Daud punya jajaran kepala rombongan, yang bertugas 1 bulan penuh. Tiap rombongan berjumlah 24.000 orang ( I Taw 27: 1-15)</a:t>
            </a:r>
          </a:p>
          <a:p>
            <a:pPr lvl="0"/>
            <a:r>
              <a:rPr lang="id-ID" sz="1200" kern="1200" dirty="0" smtClean="0">
                <a:solidFill>
                  <a:schemeClr val="tx1"/>
                </a:solidFill>
                <a:effectLst/>
                <a:latin typeface="+mn-lt"/>
                <a:ea typeface="+mn-ea"/>
                <a:cs typeface="+mn-cs"/>
              </a:rPr>
              <a:t>Juga Daud punya kepala-kepala suku ( I Taw 27: 16-22)</a:t>
            </a:r>
          </a:p>
          <a:p>
            <a:pPr lvl="0"/>
            <a:r>
              <a:rPr lang="id-ID" sz="1200" kern="1200" dirty="0" smtClean="0">
                <a:solidFill>
                  <a:schemeClr val="tx1"/>
                </a:solidFill>
                <a:effectLst/>
                <a:latin typeface="+mn-lt"/>
                <a:ea typeface="+mn-ea"/>
                <a:cs typeface="+mn-cs"/>
              </a:rPr>
              <a:t>DAFTAR PARA PENGAWAS HARTA MILIK RAJA DAUD </a:t>
            </a:r>
          </a:p>
          <a:p>
            <a:pPr lvl="1"/>
            <a:r>
              <a:rPr lang="id-ID" sz="1200" kern="1200" dirty="0" smtClean="0">
                <a:solidFill>
                  <a:schemeClr val="tx1"/>
                </a:solidFill>
                <a:effectLst/>
                <a:latin typeface="+mn-lt"/>
                <a:ea typeface="+mn-ea"/>
                <a:cs typeface="+mn-cs"/>
              </a:rPr>
              <a:t>Daud punya pengawas persediaan raja ( I Taw 27: 25) baik yang dalam kota maupun di luar kota/ desa/ menara lumbung</a:t>
            </a:r>
          </a:p>
          <a:p>
            <a:pPr lvl="1"/>
            <a:r>
              <a:rPr lang="id-ID" sz="1200" kern="1200" dirty="0" smtClean="0">
                <a:solidFill>
                  <a:schemeClr val="tx1"/>
                </a:solidFill>
                <a:effectLst/>
                <a:latin typeface="+mn-lt"/>
                <a:ea typeface="+mn-ea"/>
                <a:cs typeface="+mn-cs"/>
              </a:rPr>
              <a:t>Daud punya pengawas para pekerja di ladang ( I Tawarikh 27: 26)</a:t>
            </a:r>
          </a:p>
          <a:p>
            <a:pPr lvl="1"/>
            <a:r>
              <a:rPr lang="id-ID" sz="1200" kern="1200" dirty="0" smtClean="0">
                <a:solidFill>
                  <a:schemeClr val="tx1"/>
                </a:solidFill>
                <a:effectLst/>
                <a:latin typeface="+mn-lt"/>
                <a:ea typeface="+mn-ea"/>
                <a:cs typeface="+mn-cs"/>
              </a:rPr>
              <a:t>Daud punya pengawas kebun anggur ( I Taw 27:27)</a:t>
            </a:r>
          </a:p>
          <a:p>
            <a:pPr lvl="1"/>
            <a:r>
              <a:rPr lang="id-ID" sz="1200" kern="1200" dirty="0" smtClean="0">
                <a:solidFill>
                  <a:schemeClr val="tx1"/>
                </a:solidFill>
                <a:effectLst/>
                <a:latin typeface="+mn-lt"/>
                <a:ea typeface="+mn-ea"/>
                <a:cs typeface="+mn-cs"/>
              </a:rPr>
              <a:t>Daud juga punya pengawas hasil kebun anggur untuk persedaiaan anggur ( I Taw 27:27)</a:t>
            </a:r>
          </a:p>
          <a:p>
            <a:pPr lvl="1"/>
            <a:r>
              <a:rPr lang="id-ID" sz="1200" kern="1200" dirty="0" smtClean="0">
                <a:solidFill>
                  <a:schemeClr val="tx1"/>
                </a:solidFill>
                <a:effectLst/>
                <a:latin typeface="+mn-lt"/>
                <a:ea typeface="+mn-ea"/>
                <a:cs typeface="+mn-cs"/>
              </a:rPr>
              <a:t>Daud juga punya pengawas pohon zaitun dan pohon ara ( I Taw 27:28)</a:t>
            </a:r>
          </a:p>
          <a:p>
            <a:pPr lvl="1"/>
            <a:r>
              <a:rPr lang="id-ID" sz="1200" kern="1200" dirty="0" smtClean="0">
                <a:solidFill>
                  <a:schemeClr val="tx1"/>
                </a:solidFill>
                <a:effectLst/>
                <a:latin typeface="+mn-lt"/>
                <a:ea typeface="+mn-ea"/>
                <a:cs typeface="+mn-cs"/>
              </a:rPr>
              <a:t>Daud juga punya pengawas persediaan minyak  ( I Taw 27:28)</a:t>
            </a:r>
          </a:p>
          <a:p>
            <a:pPr lvl="1"/>
            <a:r>
              <a:rPr lang="id-ID" sz="1200" kern="1200" dirty="0" smtClean="0">
                <a:solidFill>
                  <a:schemeClr val="tx1"/>
                </a:solidFill>
                <a:effectLst/>
                <a:latin typeface="+mn-lt"/>
                <a:ea typeface="+mn-ea"/>
                <a:cs typeface="+mn-cs"/>
              </a:rPr>
              <a:t>Daud punya juga pengawas lembu sapi yang digembalakan, lain lagi dengan lembu sapi yang di lembah ( I Taw 27:29)</a:t>
            </a:r>
          </a:p>
          <a:p>
            <a:pPr lvl="1"/>
            <a:r>
              <a:rPr lang="id-ID" sz="1200" kern="1200" dirty="0" smtClean="0">
                <a:solidFill>
                  <a:schemeClr val="tx1"/>
                </a:solidFill>
                <a:effectLst/>
                <a:latin typeface="+mn-lt"/>
                <a:ea typeface="+mn-ea"/>
                <a:cs typeface="+mn-cs"/>
              </a:rPr>
              <a:t>Daud punya pengawas unta ( I Taw 27:30)</a:t>
            </a:r>
          </a:p>
          <a:p>
            <a:pPr lvl="1"/>
            <a:r>
              <a:rPr lang="id-ID" sz="1200" kern="1200" dirty="0" smtClean="0">
                <a:solidFill>
                  <a:schemeClr val="tx1"/>
                </a:solidFill>
                <a:effectLst/>
                <a:latin typeface="+mn-lt"/>
                <a:ea typeface="+mn-ea"/>
                <a:cs typeface="+mn-cs"/>
              </a:rPr>
              <a:t>Daud punya pengawas keledai betina ( I Taw 27:30)</a:t>
            </a:r>
          </a:p>
          <a:p>
            <a:pPr lvl="1"/>
            <a:r>
              <a:rPr lang="id-ID" sz="1200" kern="1200" dirty="0" smtClean="0">
                <a:solidFill>
                  <a:schemeClr val="tx1"/>
                </a:solidFill>
                <a:effectLst/>
                <a:latin typeface="+mn-lt"/>
                <a:ea typeface="+mn-ea"/>
                <a:cs typeface="+mn-cs"/>
              </a:rPr>
              <a:t>Daud punya pengawas kambing domba ( I Taw 27:31)</a:t>
            </a:r>
          </a:p>
          <a:p>
            <a:pPr lvl="0"/>
            <a:r>
              <a:rPr lang="id-ID" sz="1200" kern="1200" dirty="0" smtClean="0">
                <a:solidFill>
                  <a:schemeClr val="tx1"/>
                </a:solidFill>
                <a:effectLst/>
                <a:latin typeface="+mn-lt"/>
                <a:ea typeface="+mn-ea"/>
                <a:cs typeface="+mn-cs"/>
              </a:rPr>
              <a:t>Daud juga punya penasihat ; yang cerdas dan ahli kitab; yaitu Yonatan, saudara ayah Daud</a:t>
            </a:r>
          </a:p>
          <a:p>
            <a:pPr lvl="0"/>
            <a:r>
              <a:rPr lang="id-ID" sz="1200" kern="1200" dirty="0" smtClean="0">
                <a:solidFill>
                  <a:schemeClr val="tx1"/>
                </a:solidFill>
                <a:effectLst/>
                <a:latin typeface="+mn-lt"/>
                <a:ea typeface="+mn-ea"/>
                <a:cs typeface="+mn-cs"/>
              </a:rPr>
              <a:t>Daud juga punya orang yang membantu anak raja; yaitu Yehiel bin Hakmoni</a:t>
            </a:r>
          </a:p>
          <a:p>
            <a:pPr lvl="0"/>
            <a:r>
              <a:rPr lang="id-ID" sz="1200" kern="1200" dirty="0" smtClean="0">
                <a:solidFill>
                  <a:schemeClr val="tx1"/>
                </a:solidFill>
                <a:effectLst/>
                <a:latin typeface="+mn-lt"/>
                <a:ea typeface="+mn-ea"/>
                <a:cs typeface="+mn-cs"/>
              </a:rPr>
              <a:t>Daud juga punya penasihat raja, </a:t>
            </a:r>
            <a:r>
              <a:rPr lang="id-ID" sz="1200" b="1" kern="1200" dirty="0" smtClean="0">
                <a:solidFill>
                  <a:schemeClr val="tx1"/>
                </a:solidFill>
                <a:effectLst/>
                <a:latin typeface="+mn-lt"/>
                <a:ea typeface="+mn-ea"/>
                <a:cs typeface="+mn-cs"/>
              </a:rPr>
              <a:t>Ahitofel</a:t>
            </a:r>
            <a:r>
              <a:rPr lang="id-ID" sz="1200" kern="1200" dirty="0" smtClean="0">
                <a:solidFill>
                  <a:schemeClr val="tx1"/>
                </a:solidFill>
                <a:effectLst/>
                <a:latin typeface="+mn-lt"/>
                <a:ea typeface="+mn-ea"/>
                <a:cs typeface="+mn-cs"/>
              </a:rPr>
              <a:t>, yang kemudian digantikan oleh Yoyada bin Benaya dan </a:t>
            </a:r>
            <a:r>
              <a:rPr lang="id-ID" sz="1200" b="1" kern="1200" dirty="0" smtClean="0">
                <a:solidFill>
                  <a:schemeClr val="tx1"/>
                </a:solidFill>
                <a:effectLst/>
                <a:latin typeface="+mn-lt"/>
                <a:ea typeface="+mn-ea"/>
                <a:cs typeface="+mn-cs"/>
              </a:rPr>
              <a:t>Abyatar</a:t>
            </a:r>
            <a:r>
              <a:rPr lang="id-ID" sz="1200" kern="1200" dirty="0" smtClean="0">
                <a:solidFill>
                  <a:schemeClr val="tx1"/>
                </a:solidFill>
                <a:effectLst/>
                <a:latin typeface="+mn-lt"/>
                <a:ea typeface="+mn-ea"/>
                <a:cs typeface="+mn-cs"/>
              </a:rPr>
              <a:t>.</a:t>
            </a:r>
          </a:p>
          <a:p>
            <a:pPr lvl="0"/>
            <a:r>
              <a:rPr lang="id-ID" sz="1200" kern="1200" dirty="0" smtClean="0">
                <a:solidFill>
                  <a:schemeClr val="tx1"/>
                </a:solidFill>
                <a:effectLst/>
                <a:latin typeface="+mn-lt"/>
                <a:ea typeface="+mn-ea"/>
                <a:cs typeface="+mn-cs"/>
              </a:rPr>
              <a:t>Daud juga punya sahabat raja, Husai orang Arki</a:t>
            </a:r>
          </a:p>
          <a:p>
            <a:pPr lvl="0"/>
            <a:r>
              <a:rPr lang="id-ID" sz="1200" kern="1200" dirty="0" smtClean="0">
                <a:solidFill>
                  <a:schemeClr val="tx1"/>
                </a:solidFill>
                <a:effectLst/>
                <a:latin typeface="+mn-lt"/>
                <a:ea typeface="+mn-ea"/>
                <a:cs typeface="+mn-cs"/>
              </a:rPr>
              <a:t>Daud juga punya panglima, </a:t>
            </a:r>
            <a:r>
              <a:rPr lang="id-ID" sz="1200" b="1" kern="1200" dirty="0" smtClean="0">
                <a:solidFill>
                  <a:schemeClr val="tx1"/>
                </a:solidFill>
                <a:effectLst/>
                <a:latin typeface="+mn-lt"/>
                <a:ea typeface="+mn-ea"/>
                <a:cs typeface="+mn-cs"/>
              </a:rPr>
              <a:t>Yoab.</a:t>
            </a:r>
            <a:endParaRPr lang="id-ID" sz="1200" kern="1200" dirty="0" smtClean="0">
              <a:solidFill>
                <a:schemeClr val="tx1"/>
              </a:solidFill>
              <a:effectLst/>
              <a:latin typeface="+mn-lt"/>
              <a:ea typeface="+mn-ea"/>
              <a:cs typeface="+mn-cs"/>
            </a:endParaRPr>
          </a:p>
          <a:p>
            <a:pPr lvl="0"/>
            <a:r>
              <a:rPr lang="id-ID" sz="1200" b="1" kern="1200" dirty="0" smtClean="0">
                <a:solidFill>
                  <a:schemeClr val="tx1"/>
                </a:solidFill>
                <a:effectLst/>
                <a:latin typeface="+mn-lt"/>
                <a:ea typeface="+mn-ea"/>
                <a:cs typeface="+mn-cs"/>
              </a:rPr>
              <a:t>Daud juga punya bendahara ( I Taw 18:15)</a:t>
            </a:r>
            <a:endParaRPr lang="id-ID" sz="1200" kern="1200" dirty="0" smtClean="0">
              <a:solidFill>
                <a:schemeClr val="tx1"/>
              </a:solidFill>
              <a:effectLst/>
              <a:latin typeface="+mn-lt"/>
              <a:ea typeface="+mn-ea"/>
              <a:cs typeface="+mn-cs"/>
            </a:endParaRPr>
          </a:p>
          <a:p>
            <a:pPr lvl="0"/>
            <a:r>
              <a:rPr lang="id-ID" sz="1200" b="1" kern="1200" dirty="0" smtClean="0">
                <a:solidFill>
                  <a:schemeClr val="tx1"/>
                </a:solidFill>
                <a:effectLst/>
                <a:latin typeface="+mn-lt"/>
                <a:ea typeface="+mn-ea"/>
                <a:cs typeface="+mn-cs"/>
              </a:rPr>
              <a:t>Daud punya imam ( I Taw 18: 16)</a:t>
            </a:r>
            <a:endParaRPr lang="id-ID" sz="1200" kern="1200" dirty="0" smtClean="0">
              <a:solidFill>
                <a:schemeClr val="tx1"/>
              </a:solidFill>
              <a:effectLst/>
              <a:latin typeface="+mn-lt"/>
              <a:ea typeface="+mn-ea"/>
              <a:cs typeface="+mn-cs"/>
            </a:endParaRPr>
          </a:p>
          <a:p>
            <a:pPr lvl="0"/>
            <a:r>
              <a:rPr lang="id-ID" sz="1200" b="1" kern="1200" dirty="0" smtClean="0">
                <a:solidFill>
                  <a:schemeClr val="tx1"/>
                </a:solidFill>
                <a:effectLst/>
                <a:latin typeface="+mn-lt"/>
                <a:ea typeface="+mn-ea"/>
                <a:cs typeface="+mn-cs"/>
              </a:rPr>
              <a:t>Daud punya panglima orang Kreti dan orang Pleti ( I Taw 18: 17)</a:t>
            </a:r>
            <a:endParaRPr lang="id-ID" sz="1200" kern="1200" dirty="0" smtClean="0">
              <a:solidFill>
                <a:schemeClr val="tx1"/>
              </a:solidFill>
              <a:effectLst/>
              <a:latin typeface="+mn-lt"/>
              <a:ea typeface="+mn-ea"/>
              <a:cs typeface="+mn-cs"/>
            </a:endParaRPr>
          </a:p>
          <a:p>
            <a:pPr lvl="0"/>
            <a:r>
              <a:rPr lang="id-ID" sz="1200" b="1" kern="1200" dirty="0" smtClean="0">
                <a:solidFill>
                  <a:schemeClr val="tx1"/>
                </a:solidFill>
                <a:effectLst/>
                <a:latin typeface="+mn-lt"/>
                <a:ea typeface="+mn-ea"/>
                <a:cs typeface="+mn-cs"/>
              </a:rPr>
              <a:t>Anak-anak Daud adalah orang-orang utama yang diperbantukan kepada raja ( I Taw 18:17)</a:t>
            </a:r>
            <a:endParaRPr lang="id-ID" sz="1200" kern="1200" dirty="0" smtClean="0">
              <a:solidFill>
                <a:schemeClr val="tx1"/>
              </a:solidFill>
              <a:effectLst/>
              <a:latin typeface="+mn-lt"/>
              <a:ea typeface="+mn-ea"/>
              <a:cs typeface="+mn-cs"/>
            </a:endParaRPr>
          </a:p>
          <a:p>
            <a:endParaRPr lang="id-ID" dirty="0"/>
          </a:p>
        </p:txBody>
      </p:sp>
      <p:sp>
        <p:nvSpPr>
          <p:cNvPr id="4" name="Slide Number Placeholder 3"/>
          <p:cNvSpPr>
            <a:spLocks noGrp="1"/>
          </p:cNvSpPr>
          <p:nvPr>
            <p:ph type="sldNum" sz="quarter" idx="10"/>
          </p:nvPr>
        </p:nvSpPr>
        <p:spPr/>
        <p:txBody>
          <a:bodyPr/>
          <a:lstStyle/>
          <a:p>
            <a:fld id="{507C82C7-E794-4FDC-B198-D486F247ED95}" type="slidenum">
              <a:rPr lang="id-ID" smtClean="0"/>
              <a:t>10</a:t>
            </a:fld>
            <a:endParaRPr lang="id-ID"/>
          </a:p>
        </p:txBody>
      </p:sp>
    </p:spTree>
    <p:extLst>
      <p:ext uri="{BB962C8B-B14F-4D97-AF65-F5344CB8AC3E}">
        <p14:creationId xmlns:p14="http://schemas.microsoft.com/office/powerpoint/2010/main" val="30362408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Ternyata Tuhan menjawabnya melalui Daniel dalam pengelihatan malam, bukan kepada Hanyanya, Misael atau Azarya. Walaupun yang berdoa secara tim, </a:t>
            </a:r>
            <a:r>
              <a:rPr lang="id-ID" sz="1200" b="1" kern="1200" dirty="0" smtClean="0">
                <a:solidFill>
                  <a:schemeClr val="tx1"/>
                </a:solidFill>
                <a:effectLst/>
                <a:latin typeface="+mn-lt"/>
                <a:ea typeface="+mn-ea"/>
                <a:cs typeface="+mn-cs"/>
              </a:rPr>
              <a:t>namun penyingkapan rahasia Tuhan ungkapkan hanya melalui Daniel saja</a:t>
            </a:r>
            <a:r>
              <a:rPr lang="id-ID" sz="1200" kern="1200" dirty="0" smtClean="0">
                <a:solidFill>
                  <a:schemeClr val="tx1"/>
                </a:solidFill>
                <a:effectLst/>
                <a:latin typeface="+mn-lt"/>
                <a:ea typeface="+mn-ea"/>
                <a:cs typeface="+mn-cs"/>
              </a:rPr>
              <a:t>. </a:t>
            </a:r>
            <a:r>
              <a:rPr lang="id-ID" sz="1200" b="1" kern="1200" dirty="0" smtClean="0">
                <a:solidFill>
                  <a:schemeClr val="tx1"/>
                </a:solidFill>
                <a:effectLst/>
                <a:latin typeface="+mn-lt"/>
                <a:ea typeface="+mn-ea"/>
                <a:cs typeface="+mn-cs"/>
              </a:rPr>
              <a:t>Maka ketiga orang temannya tidak perlu iri hari. </a:t>
            </a:r>
            <a:endParaRPr lang="id-ID" sz="1200" kern="1200" dirty="0" smtClean="0">
              <a:solidFill>
                <a:schemeClr val="tx1"/>
              </a:solidFill>
              <a:effectLst/>
              <a:latin typeface="+mn-lt"/>
              <a:ea typeface="+mn-ea"/>
              <a:cs typeface="+mn-cs"/>
            </a:endParaRPr>
          </a:p>
          <a:p>
            <a:endParaRPr lang="id-ID" dirty="0"/>
          </a:p>
        </p:txBody>
      </p:sp>
      <p:sp>
        <p:nvSpPr>
          <p:cNvPr id="4" name="Slide Number Placeholder 3"/>
          <p:cNvSpPr>
            <a:spLocks noGrp="1"/>
          </p:cNvSpPr>
          <p:nvPr>
            <p:ph type="sldNum" sz="quarter" idx="10"/>
          </p:nvPr>
        </p:nvSpPr>
        <p:spPr/>
        <p:txBody>
          <a:bodyPr/>
          <a:lstStyle/>
          <a:p>
            <a:fld id="{507C82C7-E794-4FDC-B198-D486F247ED95}" type="slidenum">
              <a:rPr lang="id-ID" smtClean="0"/>
              <a:t>11</a:t>
            </a:fld>
            <a:endParaRPr lang="id-ID"/>
          </a:p>
        </p:txBody>
      </p:sp>
    </p:spTree>
    <p:extLst>
      <p:ext uri="{BB962C8B-B14F-4D97-AF65-F5344CB8AC3E}">
        <p14:creationId xmlns:p14="http://schemas.microsoft.com/office/powerpoint/2010/main" val="26463087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id-ID" sz="1200" b="1" kern="1200" dirty="0" smtClean="0">
                <a:solidFill>
                  <a:schemeClr val="tx1"/>
                </a:solidFill>
                <a:effectLst/>
                <a:latin typeface="+mn-lt"/>
                <a:ea typeface="+mn-ea"/>
                <a:cs typeface="+mn-cs"/>
              </a:rPr>
              <a:t>IRI HATI dan EGOISME bisa menyebabkan seseorang tidak bisa secara TIM,  karena kedua hal ini menyebabkan KEKACAUAN dan SEGALA MACAM PERBUATAN JAHAT </a:t>
            </a:r>
            <a:r>
              <a:rPr lang="id-ID" sz="1200" kern="1200" dirty="0" smtClean="0">
                <a:solidFill>
                  <a:schemeClr val="tx1"/>
                </a:solidFill>
                <a:effectLst/>
                <a:latin typeface="+mn-lt"/>
                <a:ea typeface="+mn-ea"/>
                <a:cs typeface="+mn-cs"/>
              </a:rPr>
              <a:t> </a:t>
            </a:r>
            <a:r>
              <a:rPr lang="id-ID" sz="1200" b="1" kern="1200" dirty="0" smtClean="0">
                <a:solidFill>
                  <a:schemeClr val="tx1"/>
                </a:solidFill>
                <a:effectLst/>
                <a:latin typeface="+mn-lt"/>
                <a:ea typeface="+mn-ea"/>
                <a:cs typeface="+mn-cs"/>
              </a:rPr>
              <a:t>( Yakobus 3:16 )</a:t>
            </a:r>
            <a:r>
              <a:rPr lang="id-ID" sz="1200" kern="1200" dirty="0" smtClean="0">
                <a:solidFill>
                  <a:schemeClr val="tx1"/>
                </a:solidFill>
                <a:effectLst/>
                <a:latin typeface="+mn-lt"/>
                <a:ea typeface="+mn-ea"/>
                <a:cs typeface="+mn-cs"/>
              </a:rPr>
              <a:t>  Sebaliknya kita harus bisa senang bilamana Tuhan memakai seseorang secara dahsyat dalam pemakaian Tuhan, kita harus bisa mengatakan kalimat  ( Roma 12:15) </a:t>
            </a:r>
          </a:p>
          <a:p>
            <a:pPr lvl="2"/>
            <a:r>
              <a:rPr lang="id-ID" sz="1200" kern="1200" dirty="0" smtClean="0">
                <a:solidFill>
                  <a:schemeClr val="tx1"/>
                </a:solidFill>
                <a:effectLst/>
                <a:latin typeface="+mn-lt"/>
                <a:ea typeface="+mn-ea"/>
                <a:cs typeface="+mn-cs"/>
              </a:rPr>
              <a:t>pengakuan akan pemakaian Tuhan dalam diri orang lain</a:t>
            </a:r>
          </a:p>
          <a:p>
            <a:pPr lvl="2"/>
            <a:r>
              <a:rPr lang="id-ID" sz="1200" kern="1200" dirty="0" smtClean="0">
                <a:solidFill>
                  <a:schemeClr val="tx1"/>
                </a:solidFill>
                <a:effectLst/>
                <a:latin typeface="+mn-lt"/>
                <a:ea typeface="+mn-ea"/>
                <a:cs typeface="+mn-cs"/>
              </a:rPr>
              <a:t>penilaian tinggi akan prestasi yang dicapai oleh orang lain </a:t>
            </a:r>
          </a:p>
          <a:p>
            <a:pPr lvl="2"/>
            <a:r>
              <a:rPr lang="id-ID" sz="1200" kern="1200" dirty="0" smtClean="0">
                <a:solidFill>
                  <a:schemeClr val="tx1"/>
                </a:solidFill>
                <a:effectLst/>
                <a:latin typeface="+mn-lt"/>
                <a:ea typeface="+mn-ea"/>
                <a:cs typeface="+mn-cs"/>
              </a:rPr>
              <a:t>bidang-bidang yang sangat dikuasai orang lain dalam kompetensi yang tinggi, yang mana bidang-bidang itu mungkin tidak kita miliki atau kuasai</a:t>
            </a:r>
          </a:p>
          <a:p>
            <a:pPr lvl="2"/>
            <a:r>
              <a:rPr lang="id-ID" sz="1200" kern="1200" dirty="0" smtClean="0">
                <a:solidFill>
                  <a:schemeClr val="tx1"/>
                </a:solidFill>
                <a:effectLst/>
                <a:latin typeface="+mn-lt"/>
                <a:ea typeface="+mn-ea"/>
                <a:cs typeface="+mn-cs"/>
              </a:rPr>
              <a:t>dengan rendah hati mau mendengarkan siapa pun , dalam kondisi mereka dari level apa pun, termasuk yang kita anggap levelnya di bawah kita.</a:t>
            </a:r>
          </a:p>
          <a:p>
            <a:pPr lvl="2"/>
            <a:r>
              <a:rPr lang="id-ID" sz="1200" kern="1200" dirty="0" smtClean="0">
                <a:solidFill>
                  <a:schemeClr val="tx1"/>
                </a:solidFill>
                <a:effectLst/>
                <a:latin typeface="+mn-lt"/>
                <a:ea typeface="+mn-ea"/>
                <a:cs typeface="+mn-cs"/>
              </a:rPr>
              <a:t>senang bilamana orang lain dipakai Tuhan untuk bersama-sama melangkah menjangkau tujuan/ Visi bersama.</a:t>
            </a:r>
          </a:p>
          <a:p>
            <a:endParaRPr lang="id-ID" dirty="0"/>
          </a:p>
        </p:txBody>
      </p:sp>
      <p:sp>
        <p:nvSpPr>
          <p:cNvPr id="4" name="Slide Number Placeholder 3"/>
          <p:cNvSpPr>
            <a:spLocks noGrp="1"/>
          </p:cNvSpPr>
          <p:nvPr>
            <p:ph type="sldNum" sz="quarter" idx="10"/>
          </p:nvPr>
        </p:nvSpPr>
        <p:spPr/>
        <p:txBody>
          <a:bodyPr/>
          <a:lstStyle/>
          <a:p>
            <a:fld id="{507C82C7-E794-4FDC-B198-D486F247ED95}" type="slidenum">
              <a:rPr lang="id-ID" smtClean="0"/>
              <a:t>12</a:t>
            </a:fld>
            <a:endParaRPr lang="id-ID"/>
          </a:p>
        </p:txBody>
      </p:sp>
    </p:spTree>
    <p:extLst>
      <p:ext uri="{BB962C8B-B14F-4D97-AF65-F5344CB8AC3E}">
        <p14:creationId xmlns:p14="http://schemas.microsoft.com/office/powerpoint/2010/main" val="1616666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Mari belajar dari APOLOS dari Kisah rasul 18: 24-28</a:t>
            </a:r>
          </a:p>
          <a:p>
            <a:pPr lvl="1"/>
            <a:r>
              <a:rPr lang="id-ID" sz="1200" kern="1200" dirty="0" smtClean="0">
                <a:solidFill>
                  <a:schemeClr val="tx1"/>
                </a:solidFill>
                <a:effectLst/>
                <a:latin typeface="+mn-lt"/>
                <a:ea typeface="+mn-ea"/>
                <a:cs typeface="+mn-cs"/>
              </a:rPr>
              <a:t>Apolos adalah seorang yang fasih berbicara dan sangat mahir dalam soal-soal kitab Suci</a:t>
            </a:r>
          </a:p>
          <a:p>
            <a:pPr lvl="1"/>
            <a:r>
              <a:rPr lang="id-ID" sz="1200" kern="1200" dirty="0" smtClean="0">
                <a:solidFill>
                  <a:schemeClr val="tx1"/>
                </a:solidFill>
                <a:effectLst/>
                <a:latin typeface="+mn-lt"/>
                <a:ea typeface="+mn-ea"/>
                <a:cs typeface="+mn-cs"/>
              </a:rPr>
              <a:t>Ia menerima mengajaran dalam Jalan Tuhan ( kita tidak tahu darimana dia menerima pengajaran ini) </a:t>
            </a:r>
          </a:p>
          <a:p>
            <a:pPr lvl="1"/>
            <a:r>
              <a:rPr lang="id-ID" sz="1200" kern="1200" dirty="0" smtClean="0">
                <a:solidFill>
                  <a:schemeClr val="tx1"/>
                </a:solidFill>
                <a:effectLst/>
                <a:latin typeface="+mn-lt"/>
                <a:ea typeface="+mn-ea"/>
                <a:cs typeface="+mn-cs"/>
              </a:rPr>
              <a:t>Dengan semangat dia berbicara dan dengan teliti ia mengajar tentang YESUS, tetapi ia hanya mengetahui babtisan Yohanes. </a:t>
            </a:r>
          </a:p>
          <a:p>
            <a:pPr lvl="1"/>
            <a:r>
              <a:rPr lang="id-ID" sz="1200" kern="1200" dirty="0" smtClean="0">
                <a:solidFill>
                  <a:schemeClr val="tx1"/>
                </a:solidFill>
                <a:effectLst/>
                <a:latin typeface="+mn-lt"/>
                <a:ea typeface="+mn-ea"/>
                <a:cs typeface="+mn-cs"/>
              </a:rPr>
              <a:t>Priskila dan Akwila  adalah pendengar dari pengajaran Apolos.</a:t>
            </a:r>
          </a:p>
          <a:p>
            <a:pPr lvl="1"/>
            <a:r>
              <a:rPr lang="id-ID" sz="1200" kern="1200" dirty="0" smtClean="0">
                <a:solidFill>
                  <a:schemeClr val="tx1"/>
                </a:solidFill>
                <a:effectLst/>
                <a:latin typeface="+mn-lt"/>
                <a:ea typeface="+mn-ea"/>
                <a:cs typeface="+mn-cs"/>
              </a:rPr>
              <a:t>Mereka membawa Apolos ke rumah mereka, dan dia mau mendengar penjelasan suami isteri ini tentang Jalan Allah secara lebih teliti lagi. ( kemungkinan, secara tafsiran, Apolos tidak mengetahui bahwa keselamatan bukan hanya bagi orang Yahudi, tetapi juga bagi bangsa-bangsa lain, hal inilah yang diejlaskan sebagai Jalan Allah oleh Priskila dan Akwila) </a:t>
            </a:r>
          </a:p>
          <a:p>
            <a:pPr lvl="1"/>
            <a:r>
              <a:rPr lang="id-ID" sz="1200" kern="1200" dirty="0" smtClean="0">
                <a:solidFill>
                  <a:schemeClr val="tx1"/>
                </a:solidFill>
                <a:effectLst/>
                <a:latin typeface="+mn-lt"/>
                <a:ea typeface="+mn-ea"/>
                <a:cs typeface="+mn-cs"/>
              </a:rPr>
              <a:t>Akhirnya dengan surat rekomendasi dari orang orang Efesus, Apolos diterima dengan baik di AKHAYA, </a:t>
            </a:r>
          </a:p>
          <a:p>
            <a:pPr lvl="1"/>
            <a:r>
              <a:rPr lang="id-ID" sz="1200" kern="1200" dirty="0" smtClean="0">
                <a:solidFill>
                  <a:schemeClr val="tx1"/>
                </a:solidFill>
                <a:effectLst/>
                <a:latin typeface="+mn-lt"/>
                <a:ea typeface="+mn-ea"/>
                <a:cs typeface="+mn-cs"/>
              </a:rPr>
              <a:t>Apolos menjadi orang yang OLEH KASIH KARUNIA ALLAH, menjadi orang YANG SANGAT BERGUNA bagi orang-orang yang percaya.</a:t>
            </a:r>
          </a:p>
          <a:p>
            <a:pPr lvl="1"/>
            <a:r>
              <a:rPr lang="id-ID" sz="1200" kern="1200" dirty="0" smtClean="0">
                <a:solidFill>
                  <a:schemeClr val="tx1"/>
                </a:solidFill>
                <a:effectLst/>
                <a:latin typeface="+mn-lt"/>
                <a:ea typeface="+mn-ea"/>
                <a:cs typeface="+mn-cs"/>
              </a:rPr>
              <a:t>Bukan hanya berguna, tetapi </a:t>
            </a:r>
            <a:r>
              <a:rPr lang="id-ID" sz="1200" b="1" u="sng" kern="1200" dirty="0" smtClean="0">
                <a:solidFill>
                  <a:schemeClr val="tx1"/>
                </a:solidFill>
                <a:effectLst/>
                <a:latin typeface="+mn-lt"/>
                <a:ea typeface="+mn-ea"/>
                <a:cs typeface="+mn-cs"/>
              </a:rPr>
              <a:t>menjadi orang yang sangat berguna</a:t>
            </a:r>
            <a:endParaRPr lang="id-ID" sz="1200" kern="1200" dirty="0" smtClean="0">
              <a:solidFill>
                <a:schemeClr val="tx1"/>
              </a:solidFill>
              <a:effectLst/>
              <a:latin typeface="+mn-lt"/>
              <a:ea typeface="+mn-ea"/>
              <a:cs typeface="+mn-cs"/>
            </a:endParaRPr>
          </a:p>
          <a:p>
            <a:pPr lvl="1"/>
            <a:r>
              <a:rPr lang="id-ID" sz="1200" kern="1200" dirty="0" smtClean="0">
                <a:solidFill>
                  <a:schemeClr val="tx1"/>
                </a:solidFill>
                <a:effectLst/>
                <a:latin typeface="+mn-lt"/>
                <a:ea typeface="+mn-ea"/>
                <a:cs typeface="+mn-cs"/>
              </a:rPr>
              <a:t>Mengapa Apolos menjadi SANGAT BERGUNA, karena dia memiliki kerendahan hati untuk mau menerima pengajaran atau mau belajar dari Priskila dan Akwila yang mungkin secara kefasihan berbicara, dan secara pengetahuan tentang Kitab Suci , jauh di bawah kemampuannya.</a:t>
            </a:r>
          </a:p>
          <a:p>
            <a:pPr lvl="1"/>
            <a:r>
              <a:rPr lang="id-ID" sz="1200" kern="1200" dirty="0" smtClean="0">
                <a:solidFill>
                  <a:schemeClr val="tx1"/>
                </a:solidFill>
                <a:effectLst/>
                <a:latin typeface="+mn-lt"/>
                <a:ea typeface="+mn-ea"/>
                <a:cs typeface="+mn-cs"/>
              </a:rPr>
              <a:t>Tidak ada pelayan Tuhan yang sedemikian sempurna bakatnya sehingga tidak perlu diajar oleh saudara seiman yang lain. Tetap saja ada hal yang Priskila dan Akwila ketahui dari Kitab Suci yang Apolos tidak ketahui. Tuhan ingin kita belajar satu sama lain, saling memerlukan pengajaran satu sama lain, dan seperti Apolos mamu memberikan pengakuan pada pemakaian Tuhan atas hidup Priskila dan Akwila nota bene mereka secara kefasihan dan pengetahuan lebih rendah dari pada dirinya. </a:t>
            </a:r>
          </a:p>
          <a:p>
            <a:pPr lvl="1"/>
            <a:r>
              <a:rPr lang="id-ID" sz="1200" kern="1200" dirty="0" smtClean="0">
                <a:solidFill>
                  <a:schemeClr val="tx1"/>
                </a:solidFill>
                <a:effectLst/>
                <a:latin typeface="+mn-lt"/>
                <a:ea typeface="+mn-ea"/>
                <a:cs typeface="+mn-cs"/>
              </a:rPr>
              <a:t>Kerja sama yang baik ini membuat APOLOS lebih diperlengkapi lagi dan mendapat rekomendasi atas perjalanannya yang berikutnya dan kemudian di Akhaya, Apolos menjadi </a:t>
            </a:r>
            <a:r>
              <a:rPr lang="id-ID" sz="1200" b="1" kern="1200" dirty="0" smtClean="0">
                <a:solidFill>
                  <a:schemeClr val="tx1"/>
                </a:solidFill>
                <a:effectLst/>
                <a:latin typeface="+mn-lt"/>
                <a:ea typeface="+mn-ea"/>
                <a:cs typeface="+mn-cs"/>
              </a:rPr>
              <a:t>SANGAT BERGUNA.</a:t>
            </a:r>
            <a:r>
              <a:rPr lang="id-ID" sz="1200" kern="1200" dirty="0" smtClean="0">
                <a:solidFill>
                  <a:schemeClr val="tx1"/>
                </a:solidFill>
                <a:effectLst/>
                <a:latin typeface="+mn-lt"/>
                <a:ea typeface="+mn-ea"/>
                <a:cs typeface="+mn-cs"/>
              </a:rPr>
              <a:t> </a:t>
            </a:r>
          </a:p>
          <a:p>
            <a:pPr lvl="1"/>
            <a:r>
              <a:rPr lang="id-ID" sz="1200" kern="1200" dirty="0" smtClean="0">
                <a:solidFill>
                  <a:schemeClr val="tx1"/>
                </a:solidFill>
                <a:effectLst/>
                <a:latin typeface="+mn-lt"/>
                <a:ea typeface="+mn-ea"/>
                <a:cs typeface="+mn-cs"/>
              </a:rPr>
              <a:t>Namun sebaliknya, kalau kita merasa hebat, merasa pandai, tidak perlu belajar dari orang lain, maka yang terjadi adalah; kita meremehkan pengajaran, kita tidak bersungguh-sungguh melihat pemakaian Tuhan dalam diri orang lain, dan pada akhirnya kita tidak mau menimba dari orang lain, dan hal-hal semacam ini membuat kita STAG/ mandeg/ terhenti/ dan </a:t>
            </a:r>
            <a:r>
              <a:rPr lang="id-ID" sz="1200" b="1" kern="1200" dirty="0" smtClean="0">
                <a:solidFill>
                  <a:schemeClr val="tx1"/>
                </a:solidFill>
                <a:effectLst/>
                <a:latin typeface="+mn-lt"/>
                <a:ea typeface="+mn-ea"/>
                <a:cs typeface="+mn-cs"/>
              </a:rPr>
              <a:t>menjadi KURANG BERGUNA</a:t>
            </a:r>
            <a:r>
              <a:rPr lang="id-ID" sz="1200" kern="1200" dirty="0" smtClean="0">
                <a:solidFill>
                  <a:schemeClr val="tx1"/>
                </a:solidFill>
                <a:effectLst/>
                <a:latin typeface="+mn-lt"/>
                <a:ea typeface="+mn-ea"/>
                <a:cs typeface="+mn-cs"/>
              </a:rPr>
              <a:t> bagi </a:t>
            </a:r>
            <a:r>
              <a:rPr lang="id-ID" sz="1200" b="1" kern="1200" dirty="0" smtClean="0">
                <a:solidFill>
                  <a:schemeClr val="tx1"/>
                </a:solidFill>
                <a:effectLst/>
                <a:latin typeface="+mn-lt"/>
                <a:ea typeface="+mn-ea"/>
                <a:cs typeface="+mn-cs"/>
              </a:rPr>
              <a:t>Tubuh Kristus.</a:t>
            </a:r>
            <a:r>
              <a:rPr lang="id-ID" sz="1200" kern="1200" dirty="0" smtClean="0">
                <a:solidFill>
                  <a:schemeClr val="tx1"/>
                </a:solidFill>
                <a:effectLst/>
                <a:latin typeface="+mn-lt"/>
                <a:ea typeface="+mn-ea"/>
                <a:cs typeface="+mn-cs"/>
              </a:rPr>
              <a:t> </a:t>
            </a:r>
          </a:p>
          <a:p>
            <a:endParaRPr lang="id-ID" dirty="0"/>
          </a:p>
        </p:txBody>
      </p:sp>
      <p:sp>
        <p:nvSpPr>
          <p:cNvPr id="4" name="Slide Number Placeholder 3"/>
          <p:cNvSpPr>
            <a:spLocks noGrp="1"/>
          </p:cNvSpPr>
          <p:nvPr>
            <p:ph type="sldNum" sz="quarter" idx="10"/>
          </p:nvPr>
        </p:nvSpPr>
        <p:spPr/>
        <p:txBody>
          <a:bodyPr/>
          <a:lstStyle/>
          <a:p>
            <a:fld id="{507C82C7-E794-4FDC-B198-D486F247ED95}" type="slidenum">
              <a:rPr lang="id-ID" smtClean="0"/>
              <a:t>13</a:t>
            </a:fld>
            <a:endParaRPr lang="id-ID"/>
          </a:p>
        </p:txBody>
      </p:sp>
    </p:spTree>
    <p:extLst>
      <p:ext uri="{BB962C8B-B14F-4D97-AF65-F5344CB8AC3E}">
        <p14:creationId xmlns:p14="http://schemas.microsoft.com/office/powerpoint/2010/main" val="33558327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u="sng" kern="1200" dirty="0" smtClean="0">
                <a:solidFill>
                  <a:schemeClr val="tx1"/>
                </a:solidFill>
                <a:effectLst/>
                <a:latin typeface="+mn-lt"/>
                <a:ea typeface="+mn-ea"/>
                <a:cs typeface="+mn-cs"/>
              </a:rPr>
              <a:t>KARAKTER LAIN yang  membuat seseorang tidak bisa bekerja secara TIM ( I Taw 27)</a:t>
            </a:r>
            <a:endParaRPr lang="id-ID" sz="1050" kern="1200" dirty="0" smtClean="0">
              <a:solidFill>
                <a:schemeClr val="tx1"/>
              </a:solidFill>
              <a:effectLst/>
              <a:latin typeface="+mn-lt"/>
              <a:ea typeface="+mn-ea"/>
              <a:cs typeface="+mn-cs"/>
            </a:endParaRPr>
          </a:p>
          <a:p>
            <a:pPr lvl="1"/>
            <a:r>
              <a:rPr lang="id-ID" sz="1200" kern="1200" dirty="0" smtClean="0">
                <a:solidFill>
                  <a:schemeClr val="tx1"/>
                </a:solidFill>
                <a:effectLst/>
                <a:latin typeface="+mn-lt"/>
                <a:ea typeface="+mn-ea"/>
                <a:cs typeface="+mn-cs"/>
              </a:rPr>
              <a:t>Di antara tim Daud itu ada orang yang memberontak, yaitu </a:t>
            </a:r>
            <a:r>
              <a:rPr lang="id-ID" sz="1200" b="1" kern="1200" dirty="0" smtClean="0">
                <a:solidFill>
                  <a:schemeClr val="tx1"/>
                </a:solidFill>
                <a:effectLst/>
                <a:latin typeface="+mn-lt"/>
                <a:ea typeface="+mn-ea"/>
                <a:cs typeface="+mn-cs"/>
              </a:rPr>
              <a:t>Ahitofel</a:t>
            </a:r>
            <a:r>
              <a:rPr lang="id-ID" sz="1200" kern="1200" dirty="0" smtClean="0">
                <a:solidFill>
                  <a:schemeClr val="tx1"/>
                </a:solidFill>
                <a:effectLst/>
                <a:latin typeface="+mn-lt"/>
                <a:ea typeface="+mn-ea"/>
                <a:cs typeface="+mn-cs"/>
              </a:rPr>
              <a:t>, yang bersepakat dengan Absalom ( Absalom adalah anak Daud yang memberontak kepada pemerintahan ayahnya)- </a:t>
            </a:r>
            <a:r>
              <a:rPr lang="id-ID" sz="1200" b="1" kern="1200" dirty="0" smtClean="0">
                <a:solidFill>
                  <a:schemeClr val="tx1"/>
                </a:solidFill>
                <a:effectLst/>
                <a:latin typeface="+mn-lt"/>
                <a:ea typeface="+mn-ea"/>
                <a:cs typeface="+mn-cs"/>
              </a:rPr>
              <a:t>MOTIF DENDAM</a:t>
            </a:r>
            <a:r>
              <a:rPr lang="id-ID" sz="1200" kern="1200" dirty="0" smtClean="0">
                <a:solidFill>
                  <a:schemeClr val="tx1"/>
                </a:solidFill>
                <a:effectLst/>
                <a:latin typeface="+mn-lt"/>
                <a:ea typeface="+mn-ea"/>
                <a:cs typeface="+mn-cs"/>
              </a:rPr>
              <a:t> , karena Daud telah melakukan hal tidak senonoh dengan cucunya, Batsyeba dan dengan demikian ketika hal ini menjadi issue nasional ( Mazmur 51) harga dirinya , harkat martabat keluarganya tercoreng. </a:t>
            </a:r>
          </a:p>
          <a:p>
            <a:r>
              <a:rPr lang="id-ID" sz="1200" b="1" kern="1200" dirty="0" smtClean="0">
                <a:solidFill>
                  <a:schemeClr val="tx1"/>
                </a:solidFill>
                <a:effectLst/>
                <a:latin typeface="+mn-lt"/>
                <a:ea typeface="+mn-ea"/>
                <a:cs typeface="+mn-cs"/>
              </a:rPr>
              <a:t>DENDAM adalah musuh kesatuan TIM.</a:t>
            </a:r>
            <a:r>
              <a:rPr lang="id-ID" sz="1200" kern="1200" dirty="0" smtClean="0">
                <a:solidFill>
                  <a:schemeClr val="tx1"/>
                </a:solidFill>
                <a:effectLst/>
                <a:latin typeface="+mn-lt"/>
                <a:ea typeface="+mn-ea"/>
                <a:cs typeface="+mn-cs"/>
              </a:rPr>
              <a:t> Oleh karena itulah Ahitofel terpental dari TIM, dan mati bunuh diri.</a:t>
            </a:r>
          </a:p>
          <a:p>
            <a:endParaRPr lang="id-ID" dirty="0"/>
          </a:p>
        </p:txBody>
      </p:sp>
      <p:sp>
        <p:nvSpPr>
          <p:cNvPr id="4" name="Slide Number Placeholder 3"/>
          <p:cNvSpPr>
            <a:spLocks noGrp="1"/>
          </p:cNvSpPr>
          <p:nvPr>
            <p:ph type="sldNum" sz="quarter" idx="10"/>
          </p:nvPr>
        </p:nvSpPr>
        <p:spPr/>
        <p:txBody>
          <a:bodyPr/>
          <a:lstStyle/>
          <a:p>
            <a:fld id="{507C82C7-E794-4FDC-B198-D486F247ED95}" type="slidenum">
              <a:rPr lang="id-ID" smtClean="0"/>
              <a:t>14</a:t>
            </a:fld>
            <a:endParaRPr lang="id-ID"/>
          </a:p>
        </p:txBody>
      </p:sp>
    </p:spTree>
    <p:extLst>
      <p:ext uri="{BB962C8B-B14F-4D97-AF65-F5344CB8AC3E}">
        <p14:creationId xmlns:p14="http://schemas.microsoft.com/office/powerpoint/2010/main" val="33477166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Abyatar terpental dari TIM karena memihak kepada Adonia. Abyatar </a:t>
            </a:r>
            <a:r>
              <a:rPr lang="id-ID" sz="1200" b="1" kern="1200" dirty="0" smtClean="0">
                <a:solidFill>
                  <a:schemeClr val="tx1"/>
                </a:solidFill>
                <a:effectLst/>
                <a:latin typeface="+mn-lt"/>
                <a:ea typeface="+mn-ea"/>
                <a:cs typeface="+mn-cs"/>
              </a:rPr>
              <a:t>meremehkan orang yang ditunjuk Tuhan </a:t>
            </a:r>
            <a:r>
              <a:rPr lang="id-ID" sz="1200" kern="1200" dirty="0" smtClean="0">
                <a:solidFill>
                  <a:schemeClr val="tx1"/>
                </a:solidFill>
                <a:effectLst/>
                <a:latin typeface="+mn-lt"/>
                <a:ea typeface="+mn-ea"/>
                <a:cs typeface="+mn-cs"/>
              </a:rPr>
              <a:t>menjadi raja penerus tahta Daud, yaitu Salomo, </a:t>
            </a:r>
            <a:r>
              <a:rPr lang="id-ID" sz="1200" b="1" kern="1200" dirty="0" smtClean="0">
                <a:solidFill>
                  <a:schemeClr val="tx1"/>
                </a:solidFill>
                <a:effectLst/>
                <a:latin typeface="+mn-lt"/>
                <a:ea typeface="+mn-ea"/>
                <a:cs typeface="+mn-cs"/>
              </a:rPr>
              <a:t>serta tidak mau bertobat.</a:t>
            </a:r>
            <a:endParaRPr lang="id-ID" sz="1200" kern="1200" dirty="0" smtClean="0">
              <a:solidFill>
                <a:schemeClr val="tx1"/>
              </a:solidFill>
              <a:effectLst/>
              <a:latin typeface="+mn-lt"/>
              <a:ea typeface="+mn-ea"/>
              <a:cs typeface="+mn-cs"/>
            </a:endParaRPr>
          </a:p>
          <a:p>
            <a:endParaRPr lang="id-ID" dirty="0"/>
          </a:p>
        </p:txBody>
      </p:sp>
      <p:sp>
        <p:nvSpPr>
          <p:cNvPr id="4" name="Slide Number Placeholder 3"/>
          <p:cNvSpPr>
            <a:spLocks noGrp="1"/>
          </p:cNvSpPr>
          <p:nvPr>
            <p:ph type="sldNum" sz="quarter" idx="10"/>
          </p:nvPr>
        </p:nvSpPr>
        <p:spPr/>
        <p:txBody>
          <a:bodyPr/>
          <a:lstStyle/>
          <a:p>
            <a:fld id="{507C82C7-E794-4FDC-B198-D486F247ED95}" type="slidenum">
              <a:rPr lang="id-ID" smtClean="0"/>
              <a:t>15</a:t>
            </a:fld>
            <a:endParaRPr lang="id-ID"/>
          </a:p>
        </p:txBody>
      </p:sp>
    </p:spTree>
    <p:extLst>
      <p:ext uri="{BB962C8B-B14F-4D97-AF65-F5344CB8AC3E}">
        <p14:creationId xmlns:p14="http://schemas.microsoft.com/office/powerpoint/2010/main" val="26388713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Yoab yang memiliki </a:t>
            </a:r>
            <a:r>
              <a:rPr lang="id-ID" sz="1200" b="1" kern="1200" dirty="0" smtClean="0">
                <a:solidFill>
                  <a:schemeClr val="tx1"/>
                </a:solidFill>
                <a:effectLst/>
                <a:latin typeface="+mn-lt"/>
                <a:ea typeface="+mn-ea"/>
                <a:cs typeface="+mn-cs"/>
              </a:rPr>
              <a:t>ambisi buta</a:t>
            </a:r>
            <a:r>
              <a:rPr lang="id-ID" sz="1200" kern="1200" dirty="0" smtClean="0">
                <a:solidFill>
                  <a:schemeClr val="tx1"/>
                </a:solidFill>
                <a:effectLst/>
                <a:latin typeface="+mn-lt"/>
                <a:ea typeface="+mn-ea"/>
                <a:cs typeface="+mn-cs"/>
              </a:rPr>
              <a:t> </a:t>
            </a:r>
            <a:r>
              <a:rPr lang="id-ID" sz="1200" b="1" kern="1200" dirty="0" smtClean="0">
                <a:solidFill>
                  <a:schemeClr val="tx1"/>
                </a:solidFill>
                <a:effectLst/>
                <a:latin typeface="+mn-lt"/>
                <a:ea typeface="+mn-ea"/>
                <a:cs typeface="+mn-cs"/>
              </a:rPr>
              <a:t>serta tidak mau bertobat</a:t>
            </a:r>
            <a:r>
              <a:rPr lang="id-ID" sz="1200" kern="1200" dirty="0" smtClean="0">
                <a:solidFill>
                  <a:schemeClr val="tx1"/>
                </a:solidFill>
                <a:effectLst/>
                <a:latin typeface="+mn-lt"/>
                <a:ea typeface="+mn-ea"/>
                <a:cs typeface="+mn-cs"/>
              </a:rPr>
              <a:t> ( II Sam 12: 26-28), memihak Adonia dan terpental dari tim</a:t>
            </a:r>
          </a:p>
          <a:p>
            <a:endParaRPr lang="id-ID" dirty="0"/>
          </a:p>
        </p:txBody>
      </p:sp>
      <p:sp>
        <p:nvSpPr>
          <p:cNvPr id="4" name="Slide Number Placeholder 3"/>
          <p:cNvSpPr>
            <a:spLocks noGrp="1"/>
          </p:cNvSpPr>
          <p:nvPr>
            <p:ph type="sldNum" sz="quarter" idx="10"/>
          </p:nvPr>
        </p:nvSpPr>
        <p:spPr/>
        <p:txBody>
          <a:bodyPr/>
          <a:lstStyle/>
          <a:p>
            <a:fld id="{507C82C7-E794-4FDC-B198-D486F247ED95}" type="slidenum">
              <a:rPr lang="id-ID" smtClean="0"/>
              <a:t>16</a:t>
            </a:fld>
            <a:endParaRPr lang="id-ID"/>
          </a:p>
        </p:txBody>
      </p:sp>
    </p:spTree>
    <p:extLst>
      <p:ext uri="{BB962C8B-B14F-4D97-AF65-F5344CB8AC3E}">
        <p14:creationId xmlns:p14="http://schemas.microsoft.com/office/powerpoint/2010/main" val="34448381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Saul </a:t>
            </a:r>
            <a:r>
              <a:rPr lang="id-ID" sz="1200" b="1" kern="1200" dirty="0" smtClean="0">
                <a:solidFill>
                  <a:schemeClr val="tx1"/>
                </a:solidFill>
                <a:effectLst/>
                <a:latin typeface="+mn-lt"/>
                <a:ea typeface="+mn-ea"/>
                <a:cs typeface="+mn-cs"/>
              </a:rPr>
              <a:t>tidak taat kepada pesan Tuhan melalui Samuel serta tidak mau bertobat</a:t>
            </a:r>
            <a:r>
              <a:rPr lang="id-ID" sz="1200" kern="1200" dirty="0" smtClean="0">
                <a:solidFill>
                  <a:schemeClr val="tx1"/>
                </a:solidFill>
                <a:effectLst/>
                <a:latin typeface="+mn-lt"/>
                <a:ea typeface="+mn-ea"/>
                <a:cs typeface="+mn-cs"/>
              </a:rPr>
              <a:t> ( I Sam 10:8, 13:8; 15: 1-3, 8-9, 34-35), hal ini membuat Saul terpental dari TIMnya bersama Samuel yang sudah dipakai Tuhan mengurapi dia sebagai raja pertama Israel.</a:t>
            </a:r>
          </a:p>
          <a:p>
            <a:endParaRPr lang="id-ID" dirty="0"/>
          </a:p>
        </p:txBody>
      </p:sp>
      <p:sp>
        <p:nvSpPr>
          <p:cNvPr id="4" name="Slide Number Placeholder 3"/>
          <p:cNvSpPr>
            <a:spLocks noGrp="1"/>
          </p:cNvSpPr>
          <p:nvPr>
            <p:ph type="sldNum" sz="quarter" idx="10"/>
          </p:nvPr>
        </p:nvSpPr>
        <p:spPr/>
        <p:txBody>
          <a:bodyPr/>
          <a:lstStyle/>
          <a:p>
            <a:fld id="{507C82C7-E794-4FDC-B198-D486F247ED95}" type="slidenum">
              <a:rPr lang="id-ID" smtClean="0"/>
              <a:t>17</a:t>
            </a:fld>
            <a:endParaRPr lang="id-ID"/>
          </a:p>
        </p:txBody>
      </p:sp>
    </p:spTree>
    <p:extLst>
      <p:ext uri="{BB962C8B-B14F-4D97-AF65-F5344CB8AC3E}">
        <p14:creationId xmlns:p14="http://schemas.microsoft.com/office/powerpoint/2010/main" val="16002039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Yudas Iskariot </a:t>
            </a:r>
            <a:r>
              <a:rPr lang="id-ID" sz="1200" b="1" kern="1200" dirty="0" smtClean="0">
                <a:solidFill>
                  <a:schemeClr val="tx1"/>
                </a:solidFill>
                <a:effectLst/>
                <a:latin typeface="+mn-lt"/>
                <a:ea typeface="+mn-ea"/>
                <a:cs typeface="+mn-cs"/>
              </a:rPr>
              <a:t>yang tamak akan uang</a:t>
            </a:r>
            <a:r>
              <a:rPr lang="id-ID" sz="1200" kern="1200" dirty="0" smtClean="0">
                <a:solidFill>
                  <a:schemeClr val="tx1"/>
                </a:solidFill>
                <a:effectLst/>
                <a:latin typeface="+mn-lt"/>
                <a:ea typeface="+mn-ea"/>
                <a:cs typeface="+mn-cs"/>
              </a:rPr>
              <a:t> membuat dia menjual Yesus </a:t>
            </a:r>
            <a:r>
              <a:rPr lang="id-ID" sz="1200" b="1" kern="1200" dirty="0" smtClean="0">
                <a:solidFill>
                  <a:schemeClr val="tx1"/>
                </a:solidFill>
                <a:effectLst/>
                <a:latin typeface="+mn-lt"/>
                <a:ea typeface="+mn-ea"/>
                <a:cs typeface="+mn-cs"/>
              </a:rPr>
              <a:t>serta tidak mau bertobat</a:t>
            </a:r>
            <a:r>
              <a:rPr lang="id-ID" sz="1200" kern="1200" dirty="0" smtClean="0">
                <a:solidFill>
                  <a:schemeClr val="tx1"/>
                </a:solidFill>
                <a:effectLst/>
                <a:latin typeface="+mn-lt"/>
                <a:ea typeface="+mn-ea"/>
                <a:cs typeface="+mn-cs"/>
              </a:rPr>
              <a:t> dan terpental dari tim.</a:t>
            </a:r>
          </a:p>
          <a:p>
            <a:endParaRPr lang="id-ID" dirty="0"/>
          </a:p>
        </p:txBody>
      </p:sp>
      <p:sp>
        <p:nvSpPr>
          <p:cNvPr id="4" name="Slide Number Placeholder 3"/>
          <p:cNvSpPr>
            <a:spLocks noGrp="1"/>
          </p:cNvSpPr>
          <p:nvPr>
            <p:ph type="sldNum" sz="quarter" idx="10"/>
          </p:nvPr>
        </p:nvSpPr>
        <p:spPr/>
        <p:txBody>
          <a:bodyPr/>
          <a:lstStyle/>
          <a:p>
            <a:fld id="{507C82C7-E794-4FDC-B198-D486F247ED95}" type="slidenum">
              <a:rPr lang="id-ID" smtClean="0"/>
              <a:t>18</a:t>
            </a:fld>
            <a:endParaRPr lang="id-ID"/>
          </a:p>
        </p:txBody>
      </p:sp>
    </p:spTree>
    <p:extLst>
      <p:ext uri="{BB962C8B-B14F-4D97-AF65-F5344CB8AC3E}">
        <p14:creationId xmlns:p14="http://schemas.microsoft.com/office/powerpoint/2010/main" val="76651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Yang membedakan mereka dari Petrus yang menyangkal Yesus adalah </a:t>
            </a:r>
            <a:r>
              <a:rPr lang="id-ID" sz="1200" b="1" kern="1200" dirty="0" smtClean="0">
                <a:solidFill>
                  <a:schemeClr val="tx1"/>
                </a:solidFill>
                <a:effectLst/>
                <a:latin typeface="+mn-lt"/>
                <a:ea typeface="+mn-ea"/>
                <a:cs typeface="+mn-cs"/>
              </a:rPr>
              <a:t>Petrus mau bertobat,</a:t>
            </a:r>
            <a:r>
              <a:rPr lang="id-ID" sz="1200" kern="1200" dirty="0" smtClean="0">
                <a:solidFill>
                  <a:schemeClr val="tx1"/>
                </a:solidFill>
                <a:effectLst/>
                <a:latin typeface="+mn-lt"/>
                <a:ea typeface="+mn-ea"/>
                <a:cs typeface="+mn-cs"/>
              </a:rPr>
              <a:t> sehingga dia tidak terpental dari 12 rasul Anak Domba. </a:t>
            </a:r>
          </a:p>
          <a:p>
            <a:pPr marL="0" marR="0" lvl="1" indent="0" algn="l" defTabSz="914400" rtl="0" eaLnBrk="1" fontAlgn="auto" latinLnBrk="0" hangingPunct="1">
              <a:lnSpc>
                <a:spcPct val="100000"/>
              </a:lnSpc>
              <a:spcBef>
                <a:spcPts val="0"/>
              </a:spcBef>
              <a:spcAft>
                <a:spcPts val="0"/>
              </a:spcAft>
              <a:buClrTx/>
              <a:buSzTx/>
              <a:buFontTx/>
              <a:buNone/>
              <a:tabLst/>
              <a:defRPr/>
            </a:pPr>
            <a:endParaRPr lang="id-ID" sz="1200" kern="1200" dirty="0" smtClean="0">
              <a:solidFill>
                <a:schemeClr val="tx1"/>
              </a:solidFill>
              <a:effectLst/>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Selain iri hati, maka dendam, kesombongan, ambisi buta, dan ketidak taatan/ ketidak-tundukan, ketamakan akan uang, adalah musuh-musuh lain daripada kesatuan tim. Tentu ada banyak karakter lain yang menjadi penghalang kesatuan tim, yang tidak mungkin kita bahas satu persatu, dalam waktu yang terbatas ini. Namun pertobatan seperti PETRUS membuat siapa saja bisa jatuh dalam dosa dan kelemahan, namun apabila disertai pertobatan, maka pertobatan akan membuat seseorang tetap bertahan dalam tim. </a:t>
            </a:r>
          </a:p>
          <a:p>
            <a:pPr marL="0" marR="0" lvl="1" indent="0" algn="l" defTabSz="914400" rtl="0" eaLnBrk="1" fontAlgn="auto" latinLnBrk="0" hangingPunct="1">
              <a:lnSpc>
                <a:spcPct val="100000"/>
              </a:lnSpc>
              <a:spcBef>
                <a:spcPts val="0"/>
              </a:spcBef>
              <a:spcAft>
                <a:spcPts val="0"/>
              </a:spcAft>
              <a:buClrTx/>
              <a:buSzTx/>
              <a:buFontTx/>
              <a:buNone/>
              <a:tabLst/>
              <a:defRPr/>
            </a:pPr>
            <a:endParaRPr lang="id-ID" sz="1200" kern="1200" dirty="0" smtClean="0">
              <a:solidFill>
                <a:schemeClr val="tx1"/>
              </a:solidFill>
              <a:effectLst/>
              <a:latin typeface="+mn-lt"/>
              <a:ea typeface="+mn-ea"/>
              <a:cs typeface="+mn-cs"/>
            </a:endParaRPr>
          </a:p>
          <a:p>
            <a:endParaRPr lang="id-ID" dirty="0"/>
          </a:p>
        </p:txBody>
      </p:sp>
      <p:sp>
        <p:nvSpPr>
          <p:cNvPr id="4" name="Slide Number Placeholder 3"/>
          <p:cNvSpPr>
            <a:spLocks noGrp="1"/>
          </p:cNvSpPr>
          <p:nvPr>
            <p:ph type="sldNum" sz="quarter" idx="10"/>
          </p:nvPr>
        </p:nvSpPr>
        <p:spPr/>
        <p:txBody>
          <a:bodyPr/>
          <a:lstStyle/>
          <a:p>
            <a:fld id="{507C82C7-E794-4FDC-B198-D486F247ED95}" type="slidenum">
              <a:rPr lang="id-ID" smtClean="0"/>
              <a:t>19</a:t>
            </a:fld>
            <a:endParaRPr lang="id-ID"/>
          </a:p>
        </p:txBody>
      </p:sp>
    </p:spTree>
    <p:extLst>
      <p:ext uri="{BB962C8B-B14F-4D97-AF65-F5344CB8AC3E}">
        <p14:creationId xmlns:p14="http://schemas.microsoft.com/office/powerpoint/2010/main" val="26415582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u="sng" kern="1200" dirty="0" smtClean="0">
                <a:solidFill>
                  <a:schemeClr val="tx1"/>
                </a:solidFill>
                <a:effectLst/>
                <a:latin typeface="+mn-lt"/>
                <a:ea typeface="+mn-ea"/>
                <a:cs typeface="+mn-cs"/>
              </a:rPr>
              <a:t>KEMENANGAN atau KEGAGALAN diraih secara TIM</a:t>
            </a:r>
            <a:endParaRPr lang="id-ID" sz="1200" kern="1200" dirty="0" smtClean="0">
              <a:solidFill>
                <a:schemeClr val="tx1"/>
              </a:solidFill>
              <a:effectLst/>
              <a:latin typeface="+mn-lt"/>
              <a:ea typeface="+mn-ea"/>
              <a:cs typeface="+mn-cs"/>
            </a:endParaRPr>
          </a:p>
          <a:p>
            <a:pPr lvl="0"/>
            <a:r>
              <a:rPr lang="id-ID" sz="1200" kern="1200" dirty="0" smtClean="0">
                <a:solidFill>
                  <a:schemeClr val="tx1"/>
                </a:solidFill>
                <a:effectLst/>
                <a:latin typeface="+mn-lt"/>
                <a:ea typeface="+mn-ea"/>
                <a:cs typeface="+mn-cs"/>
              </a:rPr>
              <a:t>Yang menarik di sini adalah isi doa syukur Daniel setelah Tuhan menyingkapkan rahasia mimpi raja itu adalah di ayat 23...; Sebab Engkau mengaruniakan </a:t>
            </a:r>
            <a:r>
              <a:rPr lang="id-ID" sz="1200" b="1" kern="1200" dirty="0" smtClean="0">
                <a:solidFill>
                  <a:schemeClr val="tx1"/>
                </a:solidFill>
                <a:effectLst/>
                <a:latin typeface="+mn-lt"/>
                <a:ea typeface="+mn-ea"/>
                <a:cs typeface="+mn-cs"/>
              </a:rPr>
              <a:t>kepadaku</a:t>
            </a:r>
            <a:r>
              <a:rPr lang="id-ID" sz="1200" kern="1200" dirty="0" smtClean="0">
                <a:solidFill>
                  <a:schemeClr val="tx1"/>
                </a:solidFill>
                <a:effectLst/>
                <a:latin typeface="+mn-lt"/>
                <a:ea typeface="+mn-ea"/>
                <a:cs typeface="+mn-cs"/>
              </a:rPr>
              <a:t> hikmat dan kekuatan, dan telah </a:t>
            </a:r>
            <a:r>
              <a:rPr lang="id-ID" sz="1200" b="1" kern="1200" dirty="0" smtClean="0">
                <a:solidFill>
                  <a:schemeClr val="tx1"/>
                </a:solidFill>
                <a:effectLst/>
                <a:latin typeface="+mn-lt"/>
                <a:ea typeface="+mn-ea"/>
                <a:cs typeface="+mn-cs"/>
              </a:rPr>
              <a:t>memberitahukan kepadaku</a:t>
            </a:r>
            <a:r>
              <a:rPr lang="id-ID" sz="1200" kern="1200" dirty="0" smtClean="0">
                <a:solidFill>
                  <a:schemeClr val="tx1"/>
                </a:solidFill>
                <a:effectLst/>
                <a:latin typeface="+mn-lt"/>
                <a:ea typeface="+mn-ea"/>
                <a:cs typeface="+mn-cs"/>
              </a:rPr>
              <a:t> sekarang apa yang kami mohon kepada-Mu: Engkau telah memberitahukan </a:t>
            </a:r>
            <a:r>
              <a:rPr lang="id-ID" sz="1200" b="1" kern="1200" dirty="0" smtClean="0">
                <a:solidFill>
                  <a:schemeClr val="tx1"/>
                </a:solidFill>
                <a:effectLst/>
                <a:latin typeface="+mn-lt"/>
                <a:ea typeface="+mn-ea"/>
                <a:cs typeface="+mn-cs"/>
              </a:rPr>
              <a:t>kepada kami</a:t>
            </a:r>
            <a:r>
              <a:rPr lang="id-ID" sz="1200" kern="1200" dirty="0" smtClean="0">
                <a:solidFill>
                  <a:schemeClr val="tx1"/>
                </a:solidFill>
                <a:effectLst/>
                <a:latin typeface="+mn-lt"/>
                <a:ea typeface="+mn-ea"/>
                <a:cs typeface="+mn-cs"/>
              </a:rPr>
              <a:t> hal yang dipersoalkan raja.</a:t>
            </a:r>
          </a:p>
          <a:p>
            <a:r>
              <a:rPr lang="id-ID" sz="1200" b="1" u="sng" kern="1200" dirty="0" smtClean="0">
                <a:solidFill>
                  <a:schemeClr val="tx1"/>
                </a:solidFill>
                <a:effectLst/>
                <a:latin typeface="+mn-lt"/>
                <a:ea typeface="+mn-ea"/>
                <a:cs typeface="+mn-cs"/>
              </a:rPr>
              <a:t>Sebagai seseorang yang menerima penyingkapan itu secara pribadi, Daniel menerimanya sebagai jawaban Tuhan atas doa dari seluruh TIM.</a:t>
            </a:r>
            <a:endParaRPr lang="id-ID" sz="1200" kern="1200" dirty="0" smtClean="0">
              <a:solidFill>
                <a:schemeClr val="tx1"/>
              </a:solidFill>
              <a:effectLst/>
              <a:latin typeface="+mn-lt"/>
              <a:ea typeface="+mn-ea"/>
              <a:cs typeface="+mn-cs"/>
            </a:endParaRPr>
          </a:p>
          <a:p>
            <a:r>
              <a:rPr lang="id-ID" sz="1200" b="1" u="sng" kern="1200" dirty="0" smtClean="0">
                <a:solidFill>
                  <a:schemeClr val="tx1"/>
                </a:solidFill>
                <a:effectLst/>
                <a:latin typeface="+mn-lt"/>
                <a:ea typeface="+mn-ea"/>
                <a:cs typeface="+mn-cs"/>
              </a:rPr>
              <a:t>Kemenangan diraih secara TIM</a:t>
            </a:r>
            <a:endParaRPr lang="id-ID" sz="1200" kern="1200" dirty="0" smtClean="0">
              <a:solidFill>
                <a:schemeClr val="tx1"/>
              </a:solidFill>
              <a:effectLst/>
              <a:latin typeface="+mn-lt"/>
              <a:ea typeface="+mn-ea"/>
              <a:cs typeface="+mn-cs"/>
            </a:endParaRPr>
          </a:p>
          <a:p>
            <a:r>
              <a:rPr lang="id-ID" sz="1200" b="1" u="sng" kern="1200" dirty="0" smtClean="0">
                <a:solidFill>
                  <a:schemeClr val="tx1"/>
                </a:solidFill>
                <a:effectLst/>
                <a:latin typeface="+mn-lt"/>
                <a:ea typeface="+mn-ea"/>
                <a:cs typeface="+mn-cs"/>
              </a:rPr>
              <a:t>Kegagalan juga diraih secara TIM</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Hal ini membuat kita </a:t>
            </a:r>
            <a:r>
              <a:rPr lang="id-ID" sz="1200" b="1" kern="1200" dirty="0" smtClean="0">
                <a:solidFill>
                  <a:schemeClr val="tx1"/>
                </a:solidFill>
                <a:effectLst/>
                <a:latin typeface="+mn-lt"/>
                <a:ea typeface="+mn-ea"/>
                <a:cs typeface="+mn-cs"/>
              </a:rPr>
              <a:t>tidak mudah sombong atas pencapaian</a:t>
            </a:r>
            <a:r>
              <a:rPr lang="id-ID" sz="1200" kern="1200" dirty="0" smtClean="0">
                <a:solidFill>
                  <a:schemeClr val="tx1"/>
                </a:solidFill>
                <a:effectLst/>
                <a:latin typeface="+mn-lt"/>
                <a:ea typeface="+mn-ea"/>
                <a:cs typeface="+mn-cs"/>
              </a:rPr>
              <a:t>, </a:t>
            </a:r>
            <a:r>
              <a:rPr lang="id-ID" sz="1200" b="1" kern="1200" dirty="0" smtClean="0">
                <a:solidFill>
                  <a:schemeClr val="tx1"/>
                </a:solidFill>
                <a:effectLst/>
                <a:latin typeface="+mn-lt"/>
                <a:ea typeface="+mn-ea"/>
                <a:cs typeface="+mn-cs"/>
              </a:rPr>
              <a:t>tidak mengambil kredit untuk diri sendiri.</a:t>
            </a:r>
            <a:r>
              <a:rPr lang="id-ID" sz="1200" kern="1200" dirty="0" smtClean="0">
                <a:solidFill>
                  <a:schemeClr val="tx1"/>
                </a:solidFill>
                <a:effectLst/>
                <a:latin typeface="+mn-lt"/>
                <a:ea typeface="+mn-ea"/>
                <a:cs typeface="+mn-cs"/>
              </a:rPr>
              <a:t> Hal ini membuat kita juga </a:t>
            </a:r>
            <a:r>
              <a:rPr lang="id-ID" sz="1200" b="1" kern="1200" dirty="0" smtClean="0">
                <a:solidFill>
                  <a:schemeClr val="tx1"/>
                </a:solidFill>
                <a:effectLst/>
                <a:latin typeface="+mn-lt"/>
                <a:ea typeface="+mn-ea"/>
                <a:cs typeface="+mn-cs"/>
              </a:rPr>
              <a:t>tidak mudah menyalahkan orang lain atas kesalahan,</a:t>
            </a:r>
            <a:r>
              <a:rPr lang="id-ID" sz="1200" kern="1200" dirty="0" smtClean="0">
                <a:solidFill>
                  <a:schemeClr val="tx1"/>
                </a:solidFill>
                <a:effectLst/>
                <a:latin typeface="+mn-lt"/>
                <a:ea typeface="+mn-ea"/>
                <a:cs typeface="+mn-cs"/>
              </a:rPr>
              <a:t> melainkan </a:t>
            </a:r>
            <a:r>
              <a:rPr lang="id-ID" sz="1200" b="1" kern="1200" dirty="0" smtClean="0">
                <a:solidFill>
                  <a:schemeClr val="tx1"/>
                </a:solidFill>
                <a:effectLst/>
                <a:latin typeface="+mn-lt"/>
                <a:ea typeface="+mn-ea"/>
                <a:cs typeface="+mn-cs"/>
              </a:rPr>
              <a:t>mengambil langkah pencegahan bersama untuk saling menutupi kekurangan. </a:t>
            </a:r>
            <a:endParaRPr lang="id-ID" sz="1200" kern="1200" dirty="0" smtClean="0">
              <a:solidFill>
                <a:schemeClr val="tx1"/>
              </a:solidFill>
              <a:effectLst/>
              <a:latin typeface="+mn-lt"/>
              <a:ea typeface="+mn-ea"/>
              <a:cs typeface="+mn-cs"/>
            </a:endParaRPr>
          </a:p>
          <a:p>
            <a:endParaRPr lang="id-ID" dirty="0"/>
          </a:p>
        </p:txBody>
      </p:sp>
      <p:sp>
        <p:nvSpPr>
          <p:cNvPr id="4" name="Slide Number Placeholder 3"/>
          <p:cNvSpPr>
            <a:spLocks noGrp="1"/>
          </p:cNvSpPr>
          <p:nvPr>
            <p:ph type="sldNum" sz="quarter" idx="10"/>
          </p:nvPr>
        </p:nvSpPr>
        <p:spPr/>
        <p:txBody>
          <a:bodyPr/>
          <a:lstStyle/>
          <a:p>
            <a:fld id="{507C82C7-E794-4FDC-B198-D486F247ED95}" type="slidenum">
              <a:rPr lang="id-ID" smtClean="0"/>
              <a:t>20</a:t>
            </a:fld>
            <a:endParaRPr lang="id-ID"/>
          </a:p>
        </p:txBody>
      </p:sp>
    </p:spTree>
    <p:extLst>
      <p:ext uri="{BB962C8B-B14F-4D97-AF65-F5344CB8AC3E}">
        <p14:creationId xmlns:p14="http://schemas.microsoft.com/office/powerpoint/2010/main" val="10532327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u="sng" kern="1200" dirty="0" smtClean="0">
                <a:solidFill>
                  <a:schemeClr val="tx1"/>
                </a:solidFill>
                <a:effectLst/>
                <a:latin typeface="+mn-lt"/>
                <a:ea typeface="+mn-ea"/>
                <a:cs typeface="+mn-cs"/>
              </a:rPr>
              <a:t>PENGORBANAN secara pribadi, CATATAN KEMENANGAN secara bersama. </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Akhirnya masalah mereka terpecahkan, </a:t>
            </a:r>
            <a:r>
              <a:rPr lang="id-ID" sz="1200" b="1" kern="1200" dirty="0" smtClean="0">
                <a:solidFill>
                  <a:schemeClr val="tx1"/>
                </a:solidFill>
                <a:effectLst/>
                <a:latin typeface="+mn-lt"/>
                <a:ea typeface="+mn-ea"/>
                <a:cs typeface="+mn-cs"/>
              </a:rPr>
              <a:t>Daniel pergi menghadap Ariokh</a:t>
            </a:r>
            <a:r>
              <a:rPr lang="id-ID" sz="1200" kern="1200" dirty="0" smtClean="0">
                <a:solidFill>
                  <a:schemeClr val="tx1"/>
                </a:solidFill>
                <a:effectLst/>
                <a:latin typeface="+mn-lt"/>
                <a:ea typeface="+mn-ea"/>
                <a:cs typeface="+mn-cs"/>
              </a:rPr>
              <a:t>, </a:t>
            </a:r>
            <a:r>
              <a:rPr lang="id-ID" sz="1200" b="1" kern="1200" dirty="0" smtClean="0">
                <a:solidFill>
                  <a:schemeClr val="tx1"/>
                </a:solidFill>
                <a:effectLst/>
                <a:latin typeface="+mn-lt"/>
                <a:ea typeface="+mn-ea"/>
                <a:cs typeface="+mn-cs"/>
              </a:rPr>
              <a:t>lalu Ariokh membawa Daniel menghadap raja.</a:t>
            </a:r>
            <a:r>
              <a:rPr lang="id-ID" sz="1200" kern="1200" dirty="0" smtClean="0">
                <a:solidFill>
                  <a:schemeClr val="tx1"/>
                </a:solidFill>
                <a:effectLst/>
                <a:latin typeface="+mn-lt"/>
                <a:ea typeface="+mn-ea"/>
                <a:cs typeface="+mn-cs"/>
              </a:rPr>
              <a:t> Mimpi raja terjabarkan termasuk dengan penyingkapan artinya.</a:t>
            </a:r>
          </a:p>
          <a:p>
            <a:r>
              <a:rPr lang="id-ID" sz="1200" kern="1200" dirty="0" smtClean="0">
                <a:solidFill>
                  <a:schemeClr val="tx1"/>
                </a:solidFill>
                <a:effectLst/>
                <a:latin typeface="+mn-lt"/>
                <a:ea typeface="+mn-ea"/>
                <a:cs typeface="+mn-cs"/>
              </a:rPr>
              <a:t>Di ayat 16 Daniel menghadap raja tanpe melalui Ariokh, tetapi di ayat 24 Daniel menghadap Ariokh dulu sebelum menghadap raja.</a:t>
            </a:r>
          </a:p>
          <a:p>
            <a:r>
              <a:rPr lang="id-ID" sz="1200" kern="1200" dirty="0" smtClean="0">
                <a:solidFill>
                  <a:schemeClr val="tx1"/>
                </a:solidFill>
                <a:effectLst/>
                <a:latin typeface="+mn-lt"/>
                <a:ea typeface="+mn-ea"/>
                <a:cs typeface="+mn-cs"/>
              </a:rPr>
              <a:t>Di ayat 16. Daniel menghadap raja sebagai orang yang meminta waktu pada raja. Karena Daniel juga salah saatu orang bijaksana di Babel. </a:t>
            </a:r>
            <a:r>
              <a:rPr lang="id-ID" sz="1200" b="1" kern="1200" dirty="0" smtClean="0">
                <a:solidFill>
                  <a:schemeClr val="tx1"/>
                </a:solidFill>
                <a:effectLst/>
                <a:latin typeface="+mn-lt"/>
                <a:ea typeface="+mn-ea"/>
                <a:cs typeface="+mn-cs"/>
              </a:rPr>
              <a:t>Resiko jika Daniel bisa menyingkapkan mimpi raja atau tidak, akan ditanggung oleh DANIEL secara pribadi, karena dia sendiri berani menghadap raja.</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Di ayat 24, Setelah Daniel diberi tahu Tuhan mimpi raja dan artinya, mengapa Daniel menghadap Ariokh, karena Daniel tahu, bahwa tugas ini dibebankan pada Ariokh, ketika sudah pasti mimpi raja dan penyingkapannya itu TEPAT sebagaimana Daniel mengimaninya, </a:t>
            </a:r>
            <a:r>
              <a:rPr lang="id-ID" sz="1200" b="1" kern="1200" dirty="0" smtClean="0">
                <a:solidFill>
                  <a:schemeClr val="tx1"/>
                </a:solidFill>
                <a:effectLst/>
                <a:latin typeface="+mn-lt"/>
                <a:ea typeface="+mn-ea"/>
                <a:cs typeface="+mn-cs"/>
              </a:rPr>
              <a:t>maka Daniel mengikutsertakan Ariokh dalam KEMENANGAN INI. </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Perhatikan bahwa, Daniel berani menanggung resiko bilamana setelah dia meminta pengunduran waktu, tetapi sampai detik terakhir tidak terjadi penyingkapan apa-apa. </a:t>
            </a:r>
          </a:p>
          <a:p>
            <a:r>
              <a:rPr lang="id-ID" sz="1200" kern="1200" dirty="0" smtClean="0">
                <a:solidFill>
                  <a:schemeClr val="tx1"/>
                </a:solidFill>
                <a:effectLst/>
                <a:latin typeface="+mn-lt"/>
                <a:ea typeface="+mn-ea"/>
                <a:cs typeface="+mn-cs"/>
              </a:rPr>
              <a:t>Perhatikan bahwa, Daniel menyertakan Ariokh dalam kemenangan yang sudah di pelupuk mata.</a:t>
            </a:r>
          </a:p>
          <a:p>
            <a:r>
              <a:rPr lang="id-ID" sz="1200" kern="1200" dirty="0" smtClean="0">
                <a:solidFill>
                  <a:schemeClr val="tx1"/>
                </a:solidFill>
                <a:effectLst/>
                <a:latin typeface="+mn-lt"/>
                <a:ea typeface="+mn-ea"/>
                <a:cs typeface="+mn-cs"/>
              </a:rPr>
              <a:t>Kerja TIM adalah seperti itu:</a:t>
            </a:r>
          </a:p>
          <a:p>
            <a:pPr lvl="0"/>
            <a:r>
              <a:rPr lang="id-ID" sz="1200" kern="1200" dirty="0" smtClean="0">
                <a:solidFill>
                  <a:schemeClr val="tx1"/>
                </a:solidFill>
                <a:effectLst/>
                <a:latin typeface="+mn-lt"/>
                <a:ea typeface="+mn-ea"/>
                <a:cs typeface="+mn-cs"/>
              </a:rPr>
              <a:t>Siap menanggung segala resiko , yang ditanggung secara pribadi, dalam sebuah PENGORBANAN</a:t>
            </a:r>
          </a:p>
          <a:p>
            <a:pPr lvl="0"/>
            <a:r>
              <a:rPr lang="id-ID" sz="1200" kern="1200" dirty="0" smtClean="0">
                <a:solidFill>
                  <a:schemeClr val="tx1"/>
                </a:solidFill>
                <a:effectLst/>
                <a:latin typeface="+mn-lt"/>
                <a:ea typeface="+mn-ea"/>
                <a:cs typeface="+mn-cs"/>
              </a:rPr>
              <a:t>Siap menjunjung piala bersama-sama orang lain, bila mana terjadi sebuah CATATAN KEMENANGAN. </a:t>
            </a:r>
          </a:p>
          <a:p>
            <a:r>
              <a:rPr lang="id-ID" sz="1200" kern="1200" dirty="0" smtClean="0">
                <a:solidFill>
                  <a:schemeClr val="tx1"/>
                </a:solidFill>
                <a:effectLst/>
                <a:latin typeface="+mn-lt"/>
                <a:ea typeface="+mn-ea"/>
                <a:cs typeface="+mn-cs"/>
              </a:rPr>
              <a:t>Bukan sebaliknya:</a:t>
            </a:r>
          </a:p>
          <a:p>
            <a:pPr lvl="0"/>
            <a:r>
              <a:rPr lang="id-ID" sz="1200" kern="1200" dirty="0" smtClean="0">
                <a:solidFill>
                  <a:schemeClr val="tx1"/>
                </a:solidFill>
                <a:effectLst/>
                <a:latin typeface="+mn-lt"/>
                <a:ea typeface="+mn-ea"/>
                <a:cs typeface="+mn-cs"/>
              </a:rPr>
              <a:t>Mengorbankan orang lain/ mengorbankan organisasi demi kepentingan diri sendiri</a:t>
            </a:r>
          </a:p>
          <a:p>
            <a:pPr lvl="0"/>
            <a:r>
              <a:rPr lang="id-ID" sz="1200" kern="1200" dirty="0" smtClean="0">
                <a:solidFill>
                  <a:schemeClr val="tx1"/>
                </a:solidFill>
                <a:effectLst/>
                <a:latin typeface="+mn-lt"/>
                <a:ea typeface="+mn-ea"/>
                <a:cs typeface="+mn-cs"/>
              </a:rPr>
              <a:t>Mengambil nama pribadi untuk sebuah kesuksesan bersama. </a:t>
            </a:r>
          </a:p>
          <a:p>
            <a:endParaRPr lang="id-ID" dirty="0"/>
          </a:p>
        </p:txBody>
      </p:sp>
      <p:sp>
        <p:nvSpPr>
          <p:cNvPr id="4" name="Slide Number Placeholder 3"/>
          <p:cNvSpPr>
            <a:spLocks noGrp="1"/>
          </p:cNvSpPr>
          <p:nvPr>
            <p:ph type="sldNum" sz="quarter" idx="10"/>
          </p:nvPr>
        </p:nvSpPr>
        <p:spPr/>
        <p:txBody>
          <a:bodyPr/>
          <a:lstStyle/>
          <a:p>
            <a:fld id="{507C82C7-E794-4FDC-B198-D486F247ED95}" type="slidenum">
              <a:rPr lang="id-ID" smtClean="0"/>
              <a:t>21</a:t>
            </a:fld>
            <a:endParaRPr lang="id-ID"/>
          </a:p>
        </p:txBody>
      </p:sp>
    </p:spTree>
    <p:extLst>
      <p:ext uri="{BB962C8B-B14F-4D97-AF65-F5344CB8AC3E}">
        <p14:creationId xmlns:p14="http://schemas.microsoft.com/office/powerpoint/2010/main" val="13684780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u="sng" kern="1200" dirty="0" smtClean="0">
                <a:solidFill>
                  <a:schemeClr val="tx1"/>
                </a:solidFill>
                <a:effectLst/>
                <a:latin typeface="+mn-lt"/>
                <a:ea typeface="+mn-ea"/>
                <a:cs typeface="+mn-cs"/>
              </a:rPr>
              <a:t>HASIL AKHIR dibagi bersama TIM</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Kita lanjut ke ayat 48-49</a:t>
            </a:r>
          </a:p>
          <a:p>
            <a:r>
              <a:rPr lang="id-ID" sz="1200" kern="1200" dirty="0" smtClean="0">
                <a:solidFill>
                  <a:schemeClr val="tx1"/>
                </a:solidFill>
                <a:effectLst/>
                <a:latin typeface="+mn-lt"/>
                <a:ea typeface="+mn-ea"/>
                <a:cs typeface="+mn-cs"/>
              </a:rPr>
              <a:t>Daniel mendapat banyak anugerah berupa pemberian yang besar, dan dia dijadikan penguasa atas seluruh wilayah Babel, dan dia diangkat menjadi kepala semua orang bijaksana di Babel.</a:t>
            </a:r>
          </a:p>
          <a:p>
            <a:r>
              <a:rPr lang="id-ID" sz="1200" kern="1200" dirty="0" smtClean="0">
                <a:solidFill>
                  <a:schemeClr val="tx1"/>
                </a:solidFill>
                <a:effectLst/>
                <a:latin typeface="+mn-lt"/>
                <a:ea typeface="+mn-ea"/>
                <a:cs typeface="+mn-cs"/>
              </a:rPr>
              <a:t>Tetapi dia mengingat juga TIMnya, tim doanya, sehingga atas permintaan Daniel, raja menyerahkan pemerintahan wilayah Babel itu kepada Sadrakh, Mesakh dan Abednego.</a:t>
            </a:r>
          </a:p>
          <a:p>
            <a:r>
              <a:rPr lang="id-ID" sz="1200" kern="1200" dirty="0" smtClean="0">
                <a:solidFill>
                  <a:schemeClr val="tx1"/>
                </a:solidFill>
                <a:effectLst/>
                <a:latin typeface="+mn-lt"/>
                <a:ea typeface="+mn-ea"/>
                <a:cs typeface="+mn-cs"/>
              </a:rPr>
              <a:t>Walaupun yang menyingkapkan mimpi itu Daniel di hadapan raja, namun hadiah raja dibagi-bagi oleh Daniel kepada tim doanya. </a:t>
            </a:r>
          </a:p>
          <a:p>
            <a:r>
              <a:rPr lang="id-ID" sz="1200" kern="1200" dirty="0" smtClean="0">
                <a:solidFill>
                  <a:schemeClr val="tx1"/>
                </a:solidFill>
                <a:effectLst/>
                <a:latin typeface="+mn-lt"/>
                <a:ea typeface="+mn-ea"/>
                <a:cs typeface="+mn-cs"/>
              </a:rPr>
              <a:t>Prinsip ini diterapkan oleh Daud:</a:t>
            </a:r>
          </a:p>
          <a:p>
            <a:r>
              <a:rPr lang="id-ID" sz="1200" kern="1200" dirty="0" smtClean="0">
                <a:solidFill>
                  <a:schemeClr val="tx1"/>
                </a:solidFill>
                <a:effectLst/>
                <a:latin typeface="+mn-lt"/>
                <a:ea typeface="+mn-ea"/>
                <a:cs typeface="+mn-cs"/>
              </a:rPr>
              <a:t>I Sam 30: 22-25</a:t>
            </a:r>
          </a:p>
          <a:p>
            <a:r>
              <a:rPr lang="id-ID" sz="1200" kern="1200" dirty="0" smtClean="0">
                <a:solidFill>
                  <a:schemeClr val="tx1"/>
                </a:solidFill>
                <a:effectLst/>
                <a:latin typeface="+mn-lt"/>
                <a:ea typeface="+mn-ea"/>
                <a:cs typeface="+mn-cs"/>
              </a:rPr>
              <a:t>Bagian jarahan perang yang didapat oleh penjaga barang, sama dengan yang didapat oleh yang berangkat berperang. </a:t>
            </a:r>
          </a:p>
          <a:p>
            <a:endParaRPr lang="id-ID" dirty="0"/>
          </a:p>
        </p:txBody>
      </p:sp>
      <p:sp>
        <p:nvSpPr>
          <p:cNvPr id="4" name="Slide Number Placeholder 3"/>
          <p:cNvSpPr>
            <a:spLocks noGrp="1"/>
          </p:cNvSpPr>
          <p:nvPr>
            <p:ph type="sldNum" sz="quarter" idx="10"/>
          </p:nvPr>
        </p:nvSpPr>
        <p:spPr/>
        <p:txBody>
          <a:bodyPr/>
          <a:lstStyle/>
          <a:p>
            <a:fld id="{507C82C7-E794-4FDC-B198-D486F247ED95}" type="slidenum">
              <a:rPr lang="id-ID" smtClean="0"/>
              <a:t>22</a:t>
            </a:fld>
            <a:endParaRPr lang="id-ID"/>
          </a:p>
        </p:txBody>
      </p:sp>
    </p:spTree>
    <p:extLst>
      <p:ext uri="{BB962C8B-B14F-4D97-AF65-F5344CB8AC3E}">
        <p14:creationId xmlns:p14="http://schemas.microsoft.com/office/powerpoint/2010/main" val="1504342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b="1" u="sng" kern="1200" dirty="0" smtClean="0">
                <a:solidFill>
                  <a:schemeClr val="tx1"/>
                </a:solidFill>
                <a:effectLst/>
                <a:latin typeface="+mn-lt"/>
                <a:ea typeface="+mn-ea"/>
                <a:cs typeface="+mn-cs"/>
              </a:rPr>
              <a:t>PENUTUP:</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Kekuatan kerja TIM akan membuat VISI lebih mudah tercapai, dan pekerjaan jauh lebih cepat, kekuatan bersama dapat lebih kuat dalam menanggung beban, dan semangat satu sama lain dapat menularkan suhu tertinggi.  Namun kita harus waspada bilamana ada karakter-karakter yang dapat menjadi penghalang kesatuan tim ada pada diri kita, maka harus kita kikis. </a:t>
            </a:r>
          </a:p>
          <a:p>
            <a:r>
              <a:rPr lang="id-ID" sz="1200" b="1" u="none" strike="noStrike" kern="1200" dirty="0" smtClean="0">
                <a:solidFill>
                  <a:schemeClr val="tx1"/>
                </a:solidFill>
                <a:effectLst/>
                <a:latin typeface="+mn-lt"/>
                <a:ea typeface="+mn-ea"/>
                <a:cs typeface="+mn-cs"/>
              </a:rPr>
              <a:t> </a:t>
            </a:r>
            <a:endParaRPr lang="id-ID" sz="1200" kern="1200" dirty="0" smtClean="0">
              <a:solidFill>
                <a:schemeClr val="tx1"/>
              </a:solidFill>
              <a:effectLst/>
              <a:latin typeface="+mn-lt"/>
              <a:ea typeface="+mn-ea"/>
              <a:cs typeface="+mn-cs"/>
            </a:endParaRPr>
          </a:p>
          <a:p>
            <a:endParaRPr lang="id-ID" dirty="0"/>
          </a:p>
        </p:txBody>
      </p:sp>
      <p:sp>
        <p:nvSpPr>
          <p:cNvPr id="4" name="Slide Number Placeholder 3"/>
          <p:cNvSpPr>
            <a:spLocks noGrp="1"/>
          </p:cNvSpPr>
          <p:nvPr>
            <p:ph type="sldNum" sz="quarter" idx="10"/>
          </p:nvPr>
        </p:nvSpPr>
        <p:spPr/>
        <p:txBody>
          <a:bodyPr/>
          <a:lstStyle/>
          <a:p>
            <a:fld id="{507C82C7-E794-4FDC-B198-D486F247ED95}" type="slidenum">
              <a:rPr lang="id-ID" smtClean="0"/>
              <a:t>23</a:t>
            </a:fld>
            <a:endParaRPr lang="id-ID"/>
          </a:p>
        </p:txBody>
      </p:sp>
    </p:spTree>
    <p:extLst>
      <p:ext uri="{BB962C8B-B14F-4D97-AF65-F5344CB8AC3E}">
        <p14:creationId xmlns:p14="http://schemas.microsoft.com/office/powerpoint/2010/main" val="3015863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96DFF08F-DC6B-4601-B491-B0F83F6DD2DA}" type="datetimeFigureOut">
              <a:rPr lang="en-US" dirty="0"/>
              <a:pPr/>
              <a:t>3/3/2019</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3/3/2019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3/3/2019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3/3/2019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3/3/2019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3/3/2019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3/3/2019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96DFF08F-DC6B-4601-B491-B0F83F6DD2DA}" type="datetimeFigureOut">
              <a:rPr lang="en-US" dirty="0"/>
              <a:t>3/3/2019</a:t>
            </a:fld>
            <a:endParaRPr lang="en-US" dirty="0"/>
          </a:p>
        </p:txBody>
      </p:sp>
      <p:sp>
        <p:nvSpPr>
          <p:cNvPr id="5" name="Footer Placeholder 4"/>
          <p:cNvSpPr>
            <a:spLocks noGrp="1"/>
          </p:cNvSpPr>
          <p:nvPr>
            <p:ph type="ftr" sz="quarter" idx="11"/>
          </p:nvPr>
        </p:nvSpPr>
        <p:spPr>
          <a:xfrm>
            <a:off x="3776135" y="6422854"/>
            <a:ext cx="4279669" cy="365125"/>
          </a:xfrm>
        </p:spPr>
        <p:txBody>
          <a:bodyPr/>
          <a:lstStyle/>
          <a:p>
            <a:endParaRPr lang="en-US" dirty="0"/>
          </a:p>
        </p:txBody>
      </p:sp>
      <p:sp>
        <p:nvSpPr>
          <p:cNvPr id="6" name="Slide Number Placeholder 5"/>
          <p:cNvSpPr>
            <a:spLocks noGrp="1"/>
          </p:cNvSpPr>
          <p:nvPr>
            <p:ph type="sldNum" sz="quarter" idx="12"/>
          </p:nvPr>
        </p:nvSpPr>
        <p:spPr>
          <a:xfrm>
            <a:off x="8073048" y="6422854"/>
            <a:ext cx="879759" cy="365125"/>
          </a:xfrm>
        </p:spPr>
        <p:txBody>
          <a:bodyPr/>
          <a:lstStyle/>
          <a:p>
            <a:fld id="{4FAB73BC-B049-4115-A692-8D63A059BFB8}"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629423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504051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638322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5245168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023303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0008215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9501321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2823618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0976189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984390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300285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96DFF08F-DC6B-4601-B491-B0F83F6DD2DA}" type="datetimeFigureOut">
              <a:rPr lang="en-US" smtClean="0"/>
              <a:t>3/3/2019</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2189769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801434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755164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2754386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4935448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890202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4195128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8414806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366450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pPr/>
              <a:t>3/3/2019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471868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117342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6551453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3539710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6DFF08F-DC6B-4601-B491-B0F83F6DD2DA}" type="datetimeFigureOut">
              <a:rPr lang="en-US" smtClean="0"/>
              <a:pPr/>
              <a:t>3/3/2019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3111843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6DFF08F-DC6B-4601-B491-B0F83F6DD2DA}" type="datetimeFigureOut">
              <a:rPr lang="en-US" smtClean="0"/>
              <a:pPr/>
              <a:t>3/3/2019</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90000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96DFF08F-DC6B-4601-B491-B0F83F6DD2DA}" type="datetimeFigureOut">
              <a:rPr lang="en-US" smtClean="0"/>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9662586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96DFF08F-DC6B-4601-B491-B0F83F6DD2DA}" type="datetimeFigureOut">
              <a:rPr lang="en-US" smtClean="0"/>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8835802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061201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8766204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270136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823107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761306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76832245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389400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33114220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03557202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96DFF08F-DC6B-4601-B491-B0F83F6DD2DA}" type="datetimeFigureOut">
              <a:rPr lang="en-US" smtClean="0"/>
              <a:pPr/>
              <a:t>3/3/2019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491488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35591495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99658375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25759501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24278125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1055191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09875133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3368839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88908106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837311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4597336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0056594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03137198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87866396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57184142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1086874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26156068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pPr/>
              <a:t>3/3/2019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3941343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1783000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47877350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24011403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6DFF08F-DC6B-4601-B491-B0F83F6DD2DA}" type="datetimeFigureOut">
              <a:rPr lang="en-US" smtClean="0"/>
              <a:pPr/>
              <a:t>3/3/2019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6528700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6DFF08F-DC6B-4601-B491-B0F83F6DD2DA}" type="datetimeFigureOut">
              <a:rPr lang="en-US" smtClean="0"/>
              <a:pPr/>
              <a:t>3/3/2019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636342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77428846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3/3/2019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280373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image" Target="../media/image2.jpe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theme" Target="../theme/theme4.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theme" Target="../theme/theme5.xml"/><Relationship Id="rId3" Type="http://schemas.openxmlformats.org/officeDocument/2006/relationships/slideLayout" Target="../slideLayouts/slideLayout59.xml"/><Relationship Id="rId21" Type="http://schemas.openxmlformats.org/officeDocument/2006/relationships/image" Target="../media/image5.png"/><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image" Target="../media/image4.png"/><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10" Type="http://schemas.openxmlformats.org/officeDocument/2006/relationships/slideLayout" Target="../slideLayouts/slideLayout66.xml"/><Relationship Id="rId19" Type="http://schemas.openxmlformats.org/officeDocument/2006/relationships/image" Target="../media/image3.png"/><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 Id="rId22"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96DFF08F-DC6B-4601-B491-B0F83F6DD2DA}" type="datetimeFigureOut">
              <a:rPr lang="en-US" dirty="0"/>
              <a:pPr/>
              <a:t>3/3/2019</a:t>
            </a:fld>
            <a:endParaRPr lang="en-US" dirty="0"/>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dirty="0"/>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4FAB73BC-B049-4115-A692-8D63A059BFB8}"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DFF08F-DC6B-4601-B491-B0F83F6DD2DA}" type="datetimeFigureOut">
              <a:rPr lang="en-US" smtClean="0"/>
              <a:pPr/>
              <a:t>3/3/2019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89569281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96DFF08F-DC6B-4601-B491-B0F83F6DD2DA}" type="datetimeFigureOut">
              <a:rPr lang="en-US" smtClean="0"/>
              <a:pPr/>
              <a:t>3/3/2019</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0286220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96DFF08F-DC6B-4601-B491-B0F83F6DD2DA}" type="datetimeFigureOut">
              <a:rPr lang="en-US" smtClean="0"/>
              <a:pPr/>
              <a:t>3/3/2019</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84548055"/>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6DFF08F-DC6B-4601-B491-B0F83F6DD2DA}" type="datetimeFigureOut">
              <a:rPr lang="en-US" smtClean="0"/>
              <a:pPr/>
              <a:t>3/3/2019</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37729803"/>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comments" Target="../comments/comment1.xml"/><Relationship Id="rId4" Type="http://schemas.openxmlformats.org/officeDocument/2006/relationships/image" Target="../media/image9.gif"/></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5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41.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1.xml"/><Relationship Id="rId1" Type="http://schemas.openxmlformats.org/officeDocument/2006/relationships/themeOverride" Target="../theme/themeOverride1.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8.xml"/><Relationship Id="rId1" Type="http://schemas.openxmlformats.org/officeDocument/2006/relationships/themeOverride" Target="../theme/themeOverride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23556" y="1073900"/>
            <a:ext cx="11471565" cy="1214026"/>
          </a:xfrm>
        </p:spPr>
        <p:txBody>
          <a:bodyPr>
            <a:normAutofit fontScale="90000"/>
          </a:bodyPr>
          <a:lstStyle/>
          <a:p>
            <a:r>
              <a:rPr lang="id-ID" sz="7300" dirty="0" smtClean="0"/>
              <a:t>TIM WORK</a:t>
            </a:r>
            <a:r>
              <a:rPr lang="id-ID" dirty="0" smtClean="0"/>
              <a:t/>
            </a:r>
            <a:br>
              <a:rPr lang="id-ID" dirty="0" smtClean="0"/>
            </a:br>
            <a:r>
              <a:rPr lang="id-ID" sz="8900" dirty="0"/>
              <a:t>Daniel 2: 17-18</a:t>
            </a:r>
            <a:r>
              <a:rPr lang="id-ID" dirty="0"/>
              <a:t/>
            </a:r>
            <a:br>
              <a:rPr lang="id-ID" dirty="0"/>
            </a:br>
            <a:endParaRPr lang="id-ID" dirty="0"/>
          </a:p>
        </p:txBody>
      </p:sp>
      <p:sp>
        <p:nvSpPr>
          <p:cNvPr id="3" name="Subtitle 2"/>
          <p:cNvSpPr>
            <a:spLocks noGrp="1"/>
          </p:cNvSpPr>
          <p:nvPr>
            <p:ph type="subTitle" idx="1"/>
          </p:nvPr>
        </p:nvSpPr>
        <p:spPr>
          <a:xfrm>
            <a:off x="6306915" y="8619393"/>
            <a:ext cx="9144000" cy="1309255"/>
          </a:xfrm>
        </p:spPr>
        <p:txBody>
          <a:bodyPr/>
          <a:lstStyle/>
          <a:p>
            <a:endParaRPr lang="id-ID" dirty="0"/>
          </a:p>
        </p:txBody>
      </p:sp>
      <p:pic>
        <p:nvPicPr>
          <p:cNvPr id="1026" name="Picture 2" descr="Hasil gambar untuk TIM WO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3941" y="2287926"/>
            <a:ext cx="8904119" cy="4452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7206440"/>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id-ID" sz="13800" b="1" dirty="0" smtClean="0"/>
              <a:t>FILIPI 2:1-4</a:t>
            </a:r>
            <a:endParaRPr lang="id-ID" sz="13800" b="1" dirty="0"/>
          </a:p>
        </p:txBody>
      </p:sp>
      <p:pic>
        <p:nvPicPr>
          <p:cNvPr id="2050" name="Picture 2" descr="Hasil gambar untuk FILIPI 2:1-4"/>
          <p:cNvPicPr>
            <a:picLocks noGrp="1" noChangeAspect="1" noChangeArrowheads="1"/>
          </p:cNvPicPr>
          <p:nvPr>
            <p:ph idx="1"/>
          </p:nvPr>
        </p:nvPicPr>
        <p:blipFill>
          <a:blip r:embed="rId4">
            <a:extLst>
              <a:ext uri="{28A0092B-C50C-407E-A947-70E740481C1C}">
                <a14:useLocalDpi xmlns:a14="http://schemas.microsoft.com/office/drawing/2010/main" val="0"/>
              </a:ext>
            </a:extLst>
          </a:blip>
          <a:stretch>
            <a:fillRect/>
          </a:stretch>
        </p:blipFill>
        <p:spPr bwMode="auto">
          <a:xfrm>
            <a:off x="3226085" y="1825625"/>
            <a:ext cx="5739830" cy="435133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51450" y="2147460"/>
            <a:ext cx="5164611" cy="4339650"/>
          </a:xfrm>
          <a:prstGeom prst="rect">
            <a:avLst/>
          </a:prstGeom>
          <a:solidFill>
            <a:schemeClr val="accent1">
              <a:lumMod val="50000"/>
            </a:schemeClr>
          </a:solidFill>
        </p:spPr>
        <p:txBody>
          <a:bodyPr wrap="square" lIns="91440" tIns="45720" rIns="91440" bIns="45720">
            <a:spAutoFit/>
          </a:bodyPr>
          <a:lstStyle/>
          <a:p>
            <a:pPr algn="ctr"/>
            <a:r>
              <a:rPr lang="id-ID" sz="6000" b="1" cap="none" spc="0" dirty="0" smtClean="0">
                <a:ln w="9525">
                  <a:solidFill>
                    <a:schemeClr val="bg1"/>
                  </a:solidFill>
                  <a:prstDash val="solid"/>
                </a:ln>
                <a:solidFill>
                  <a:schemeClr val="bg1"/>
                </a:solidFill>
                <a:effectLst>
                  <a:outerShdw blurRad="12700" dist="38100" dir="2700000" algn="tl" rotWithShape="0">
                    <a:schemeClr val="bg1">
                      <a:lumMod val="50000"/>
                    </a:schemeClr>
                  </a:outerShdw>
                </a:effectLst>
              </a:rPr>
              <a:t>10 </a:t>
            </a:r>
          </a:p>
          <a:p>
            <a:pPr algn="ctr"/>
            <a:r>
              <a:rPr lang="id-ID" sz="5400" b="1" cap="none" spc="0" dirty="0" smtClean="0">
                <a:ln w="9525">
                  <a:solidFill>
                    <a:schemeClr val="bg1"/>
                  </a:solidFill>
                  <a:prstDash val="solid"/>
                </a:ln>
                <a:solidFill>
                  <a:schemeClr val="bg1"/>
                </a:solidFill>
                <a:effectLst>
                  <a:outerShdw blurRad="12700" dist="38100" dir="2700000" algn="tl" rotWithShape="0">
                    <a:schemeClr val="bg1">
                      <a:lumMod val="50000"/>
                    </a:schemeClr>
                  </a:outerShdw>
                </a:effectLst>
              </a:rPr>
              <a:t>CARA</a:t>
            </a:r>
          </a:p>
          <a:p>
            <a:pPr algn="ctr"/>
            <a:r>
              <a:rPr lang="id-ID" sz="5400" b="1" dirty="0" smtClean="0">
                <a:ln w="9525">
                  <a:solidFill>
                    <a:schemeClr val="bg1"/>
                  </a:solidFill>
                  <a:prstDash val="solid"/>
                </a:ln>
                <a:solidFill>
                  <a:schemeClr val="bg1"/>
                </a:solidFill>
                <a:effectLst>
                  <a:outerShdw blurRad="12700" dist="38100" dir="2700000" algn="tl" rotWithShape="0">
                    <a:schemeClr val="bg1">
                      <a:lumMod val="50000"/>
                    </a:schemeClr>
                  </a:outerShdw>
                </a:effectLst>
              </a:rPr>
              <a:t>UNTUK</a:t>
            </a:r>
          </a:p>
          <a:p>
            <a:pPr algn="ctr"/>
            <a:r>
              <a:rPr lang="id-ID" sz="5400" b="1" cap="none" spc="0" dirty="0" smtClean="0">
                <a:ln w="9525">
                  <a:solidFill>
                    <a:schemeClr val="bg1"/>
                  </a:solidFill>
                  <a:prstDash val="solid"/>
                </a:ln>
                <a:solidFill>
                  <a:schemeClr val="bg1"/>
                </a:solidFill>
                <a:effectLst>
                  <a:outerShdw blurRad="12700" dist="38100" dir="2700000" algn="tl" rotWithShape="0">
                    <a:schemeClr val="bg1">
                      <a:lumMod val="50000"/>
                    </a:schemeClr>
                  </a:outerShdw>
                </a:effectLst>
              </a:rPr>
              <a:t>BEKERJA</a:t>
            </a:r>
          </a:p>
          <a:p>
            <a:pPr algn="ctr"/>
            <a:r>
              <a:rPr lang="id-ID" sz="5400" b="1" dirty="0" smtClean="0">
                <a:ln w="9525">
                  <a:solidFill>
                    <a:schemeClr val="bg1"/>
                  </a:solidFill>
                  <a:prstDash val="solid"/>
                </a:ln>
                <a:solidFill>
                  <a:schemeClr val="bg1"/>
                </a:solidFill>
                <a:effectLst>
                  <a:outerShdw blurRad="12700" dist="38100" dir="2700000" algn="tl" rotWithShape="0">
                    <a:schemeClr val="bg1">
                      <a:lumMod val="50000"/>
                    </a:schemeClr>
                  </a:outerShdw>
                </a:effectLst>
              </a:rPr>
              <a:t>SECARA TIM</a:t>
            </a:r>
            <a:endParaRPr lang="en-US" sz="5400" b="1" cap="none" spc="0" dirty="0">
              <a:ln w="9525">
                <a:solidFill>
                  <a:schemeClr val="bg1"/>
                </a:solidFill>
                <a:prstDash val="solid"/>
              </a:ln>
              <a:solidFill>
                <a:schemeClr val="bg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19676996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25563"/>
          </a:xfrm>
        </p:spPr>
        <p:txBody>
          <a:bodyPr>
            <a:noAutofit/>
          </a:bodyPr>
          <a:lstStyle/>
          <a:p>
            <a:pPr algn="ctr"/>
            <a:r>
              <a:rPr lang="id-ID" sz="6000" dirty="0" smtClean="0"/>
              <a:t>LEADERSHIP AND MEMBERSHIP</a:t>
            </a:r>
            <a:endParaRPr lang="id-ID" sz="6000" dirty="0"/>
          </a:p>
        </p:txBody>
      </p:sp>
      <p:pic>
        <p:nvPicPr>
          <p:cNvPr id="3074" name="Picture 2" descr="Hasil gambar untuk JESUS AND JUDAS ISCARIOT"/>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20091" y="1107375"/>
            <a:ext cx="7639358" cy="429713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asil gambar untuk MATIAS DAN YUSUF HARI PENTAKOST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8518" y="2432938"/>
            <a:ext cx="7162800" cy="4191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1349865"/>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9922" y="0"/>
            <a:ext cx="6842078" cy="6878470"/>
          </a:xfrm>
        </p:spPr>
        <p:txBody>
          <a:bodyPr>
            <a:normAutofit fontScale="90000"/>
          </a:bodyPr>
          <a:lstStyle/>
          <a:p>
            <a:pPr algn="ctr"/>
            <a:r>
              <a:rPr lang="id-ID" sz="9600" b="1" dirty="0" smtClean="0"/>
              <a:t>1. PENTINGNYA</a:t>
            </a:r>
            <a:br>
              <a:rPr lang="id-ID" sz="9600" b="1" dirty="0" smtClean="0"/>
            </a:br>
            <a:r>
              <a:rPr lang="id-ID" sz="9600" b="1" dirty="0" smtClean="0"/>
              <a:t>KERJA TIM</a:t>
            </a:r>
            <a:br>
              <a:rPr lang="id-ID" sz="9600" b="1" dirty="0" smtClean="0"/>
            </a:br>
            <a:r>
              <a:rPr lang="id-ID" sz="9600" b="1" dirty="0" smtClean="0"/>
              <a:t/>
            </a:r>
            <a:br>
              <a:rPr lang="id-ID" sz="9600" b="1" dirty="0" smtClean="0"/>
            </a:br>
            <a:r>
              <a:rPr lang="id-ID" sz="9600" b="1" dirty="0" smtClean="0"/>
              <a:t>DANIEL 2:15,16,17</a:t>
            </a:r>
            <a:endParaRPr lang="id-ID" sz="9600" b="1" dirty="0"/>
          </a:p>
        </p:txBody>
      </p:sp>
      <p:pic>
        <p:nvPicPr>
          <p:cNvPr id="4098" name="Picture 2" descr="Hasil gambar untuk DANIEL CHAPTER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1"/>
            <a:ext cx="5349922" cy="68784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767403"/>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asil gambar untuk BERDUA"/>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0"/>
            <a:ext cx="6858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858000" y="0"/>
            <a:ext cx="5334000" cy="68580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p:cNvSpPr/>
          <p:nvPr/>
        </p:nvSpPr>
        <p:spPr>
          <a:xfrm>
            <a:off x="1451429" y="0"/>
            <a:ext cx="10740571" cy="7005764"/>
          </a:xfrm>
          <a:prstGeom prst="rect">
            <a:avLst/>
          </a:prstGeom>
        </p:spPr>
        <p:txBody>
          <a:bodyPr wrap="square">
            <a:spAutoFit/>
          </a:bodyPr>
          <a:lstStyle/>
          <a:p>
            <a:pPr algn="ctr">
              <a:lnSpc>
                <a:spcPct val="107000"/>
              </a:lnSpc>
              <a:spcAft>
                <a:spcPts val="800"/>
              </a:spcAft>
            </a:pPr>
            <a:r>
              <a:rPr lang="id-ID" sz="370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PENGKOTBAH 4: 9-10</a:t>
            </a:r>
          </a:p>
          <a:p>
            <a:pPr algn="ctr">
              <a:lnSpc>
                <a:spcPct val="107000"/>
              </a:lnSpc>
              <a:spcAft>
                <a:spcPts val="800"/>
              </a:spcAft>
            </a:pPr>
            <a:r>
              <a:rPr lang="id-ID" sz="370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BERDUA LEBIH BAIK </a:t>
            </a:r>
          </a:p>
          <a:p>
            <a:pPr algn="ctr">
              <a:lnSpc>
                <a:spcPct val="107000"/>
              </a:lnSpc>
              <a:spcAft>
                <a:spcPts val="800"/>
              </a:spcAft>
            </a:pPr>
            <a:r>
              <a:rPr lang="id-ID" sz="370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DARI PADA SEORANG DIRI, </a:t>
            </a:r>
          </a:p>
          <a:p>
            <a:pPr algn="ctr">
              <a:lnSpc>
                <a:spcPct val="107000"/>
              </a:lnSpc>
              <a:spcAft>
                <a:spcPts val="800"/>
              </a:spcAft>
            </a:pPr>
            <a:r>
              <a:rPr lang="id-ID" sz="370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KARENA  MEREKA MENERIMA UPAH YANG BAIK </a:t>
            </a:r>
          </a:p>
          <a:p>
            <a:pPr algn="ctr">
              <a:lnSpc>
                <a:spcPct val="107000"/>
              </a:lnSpc>
              <a:spcAft>
                <a:spcPts val="800"/>
              </a:spcAft>
            </a:pPr>
            <a:r>
              <a:rPr lang="id-ID" sz="370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DALAM JERIH PAYAH MEREKA.</a:t>
            </a:r>
          </a:p>
          <a:p>
            <a:pPr algn="ctr">
              <a:lnSpc>
                <a:spcPct val="107000"/>
              </a:lnSpc>
              <a:spcAft>
                <a:spcPts val="800"/>
              </a:spcAft>
            </a:pPr>
            <a:r>
              <a:rPr lang="id-ID" sz="370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KARENA KALAU MEREKA JATUH, </a:t>
            </a:r>
          </a:p>
          <a:p>
            <a:pPr algn="ctr">
              <a:lnSpc>
                <a:spcPct val="107000"/>
              </a:lnSpc>
              <a:spcAft>
                <a:spcPts val="800"/>
              </a:spcAft>
            </a:pPr>
            <a:r>
              <a:rPr lang="id-ID" sz="370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YANG SEORANG MENGANGKATNYA TEMANNYA, TETAPI WAI ORANG YANG JATUH, </a:t>
            </a:r>
          </a:p>
          <a:p>
            <a:pPr algn="ctr">
              <a:lnSpc>
                <a:spcPct val="107000"/>
              </a:lnSpc>
              <a:spcAft>
                <a:spcPts val="800"/>
              </a:spcAft>
            </a:pPr>
            <a:r>
              <a:rPr lang="id-ID" sz="370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YANG TIDAK MEMPUNYAI ORANG LAIN </a:t>
            </a:r>
          </a:p>
          <a:p>
            <a:pPr algn="ctr">
              <a:lnSpc>
                <a:spcPct val="107000"/>
              </a:lnSpc>
              <a:spcAft>
                <a:spcPts val="800"/>
              </a:spcAft>
            </a:pPr>
            <a:r>
              <a:rPr lang="id-ID" sz="370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UNTUK MENGANGKATNYA! </a:t>
            </a:r>
            <a:endParaRPr lang="id-ID" sz="37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1371298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asil gambar untuk BERDUA"/>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0"/>
            <a:ext cx="6858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858000" y="0"/>
            <a:ext cx="5334000" cy="68580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p:cNvSpPr/>
          <p:nvPr/>
        </p:nvSpPr>
        <p:spPr>
          <a:xfrm>
            <a:off x="1451429" y="0"/>
            <a:ext cx="10740571" cy="6624057"/>
          </a:xfrm>
          <a:prstGeom prst="rect">
            <a:avLst/>
          </a:prstGeom>
        </p:spPr>
        <p:txBody>
          <a:bodyPr wrap="square">
            <a:spAutoFit/>
          </a:bodyPr>
          <a:lstStyle/>
          <a:p>
            <a:pPr algn="ctr">
              <a:lnSpc>
                <a:spcPct val="107000"/>
              </a:lnSpc>
              <a:spcAft>
                <a:spcPts val="800"/>
              </a:spcAft>
            </a:pPr>
            <a:r>
              <a:rPr lang="id-ID" sz="540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PENGKOTBAH 4: 11</a:t>
            </a:r>
          </a:p>
          <a:p>
            <a:pPr algn="ctr"/>
            <a:r>
              <a:rPr lang="id-ID" sz="6000" b="1" dirty="0" smtClean="0">
                <a:solidFill>
                  <a:schemeClr val="bg1"/>
                </a:solidFill>
              </a:rPr>
              <a:t>JUGA KALAU ORANG TIDUR BERDUA, </a:t>
            </a:r>
          </a:p>
          <a:p>
            <a:pPr algn="ctr"/>
            <a:r>
              <a:rPr lang="id-ID" sz="6000" b="1" dirty="0" smtClean="0">
                <a:solidFill>
                  <a:schemeClr val="bg1"/>
                </a:solidFill>
              </a:rPr>
              <a:t>MEREKA MENJADI PANAS, </a:t>
            </a:r>
          </a:p>
          <a:p>
            <a:pPr algn="ctr"/>
            <a:r>
              <a:rPr lang="id-ID" sz="6000" b="1" dirty="0" smtClean="0">
                <a:solidFill>
                  <a:schemeClr val="bg1"/>
                </a:solidFill>
              </a:rPr>
              <a:t>TETAPI BAGAIMANA </a:t>
            </a:r>
          </a:p>
          <a:p>
            <a:pPr algn="ctr"/>
            <a:r>
              <a:rPr lang="id-ID" sz="6000" b="1" dirty="0" smtClean="0">
                <a:solidFill>
                  <a:schemeClr val="bg1"/>
                </a:solidFill>
              </a:rPr>
              <a:t>SEORANG SAJA </a:t>
            </a:r>
          </a:p>
          <a:p>
            <a:pPr algn="ctr"/>
            <a:r>
              <a:rPr lang="id-ID" sz="6000" b="1" dirty="0" smtClean="0">
                <a:solidFill>
                  <a:schemeClr val="bg1"/>
                </a:solidFill>
              </a:rPr>
              <a:t>DAPAT MENJADI PANAS?</a:t>
            </a:r>
            <a:endParaRPr lang="id-ID" sz="6000" b="1" dirty="0">
              <a:solidFill>
                <a:schemeClr val="bg1"/>
              </a:solidFill>
            </a:endParaRPr>
          </a:p>
        </p:txBody>
      </p:sp>
    </p:spTree>
    <p:extLst>
      <p:ext uri="{BB962C8B-B14F-4D97-AF65-F5344CB8AC3E}">
        <p14:creationId xmlns:p14="http://schemas.microsoft.com/office/powerpoint/2010/main" val="1645902310"/>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asil gambar untuk BERDUA"/>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0"/>
            <a:ext cx="6858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858000" y="0"/>
            <a:ext cx="5334000" cy="68580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p:cNvSpPr/>
          <p:nvPr/>
        </p:nvSpPr>
        <p:spPr>
          <a:xfrm>
            <a:off x="3193143" y="0"/>
            <a:ext cx="8998857" cy="6070060"/>
          </a:xfrm>
          <a:prstGeom prst="rect">
            <a:avLst/>
          </a:prstGeom>
        </p:spPr>
        <p:txBody>
          <a:bodyPr wrap="square">
            <a:spAutoFit/>
          </a:bodyPr>
          <a:lstStyle/>
          <a:p>
            <a:pPr algn="ctr">
              <a:lnSpc>
                <a:spcPct val="107000"/>
              </a:lnSpc>
              <a:spcAft>
                <a:spcPts val="800"/>
              </a:spcAft>
            </a:pPr>
            <a:r>
              <a:rPr lang="id-ID" sz="540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PENGKOTBAH 4: 12</a:t>
            </a:r>
          </a:p>
          <a:p>
            <a:pPr algn="ctr"/>
            <a:r>
              <a:rPr lang="id-ID" sz="5400" b="1" dirty="0" smtClean="0">
                <a:solidFill>
                  <a:schemeClr val="bg1"/>
                </a:solidFill>
              </a:rPr>
              <a:t>DAN BILAMANA </a:t>
            </a:r>
          </a:p>
          <a:p>
            <a:pPr algn="ctr"/>
            <a:r>
              <a:rPr lang="id-ID" sz="5400" b="1" dirty="0" smtClean="0">
                <a:solidFill>
                  <a:schemeClr val="bg1"/>
                </a:solidFill>
              </a:rPr>
              <a:t>SEORANG DAPAT DIALAHKAN, </a:t>
            </a:r>
          </a:p>
          <a:p>
            <a:pPr algn="ctr"/>
            <a:r>
              <a:rPr lang="id-ID" sz="5400" b="1" dirty="0" smtClean="0">
                <a:solidFill>
                  <a:schemeClr val="bg1"/>
                </a:solidFill>
              </a:rPr>
              <a:t>DUA ORANG </a:t>
            </a:r>
          </a:p>
          <a:p>
            <a:pPr algn="ctr"/>
            <a:r>
              <a:rPr lang="id-ID" sz="5400" b="1" dirty="0" smtClean="0">
                <a:solidFill>
                  <a:schemeClr val="bg1"/>
                </a:solidFill>
              </a:rPr>
              <a:t>AKAN DAPAT BERTAHAN. </a:t>
            </a:r>
          </a:p>
          <a:p>
            <a:pPr algn="ctr"/>
            <a:r>
              <a:rPr lang="id-ID" sz="5400" b="1" dirty="0" smtClean="0">
                <a:solidFill>
                  <a:schemeClr val="bg1"/>
                </a:solidFill>
              </a:rPr>
              <a:t>TALI TIGA LEMBAR </a:t>
            </a:r>
          </a:p>
          <a:p>
            <a:pPr algn="ctr"/>
            <a:r>
              <a:rPr lang="id-ID" sz="5400" b="1" dirty="0" smtClean="0">
                <a:solidFill>
                  <a:schemeClr val="bg1"/>
                </a:solidFill>
              </a:rPr>
              <a:t>TAK MUDAH DIPUTUSKAN. </a:t>
            </a:r>
            <a:endParaRPr lang="id-ID" sz="5400" b="1" dirty="0">
              <a:solidFill>
                <a:schemeClr val="bg1"/>
              </a:solidFill>
            </a:endParaRPr>
          </a:p>
        </p:txBody>
      </p:sp>
    </p:spTree>
    <p:extLst>
      <p:ext uri="{BB962C8B-B14F-4D97-AF65-F5344CB8AC3E}">
        <p14:creationId xmlns:p14="http://schemas.microsoft.com/office/powerpoint/2010/main" val="2965490494"/>
      </p:ext>
    </p:extLst>
  </p:cSld>
  <p:clrMapOvr>
    <a:masterClrMapping/>
  </p:clrMapOvr>
  <p:transition spd="slow">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435428"/>
            <a:ext cx="12192000" cy="3454399"/>
          </a:xfrm>
        </p:spPr>
        <p:txBody>
          <a:bodyPr>
            <a:noAutofit/>
          </a:bodyPr>
          <a:lstStyle/>
          <a:p>
            <a:pPr lvl="0" algn="ctr"/>
            <a:r>
              <a:rPr lang="id-ID" sz="4800" b="1" spc="50" dirty="0" smtClean="0">
                <a:ln w="9525" cmpd="sng">
                  <a:solidFill>
                    <a:schemeClr val="accent1"/>
                  </a:solidFill>
                  <a:prstDash val="solid"/>
                </a:ln>
                <a:solidFill>
                  <a:srgbClr val="70AD47">
                    <a:tint val="1000"/>
                  </a:srgbClr>
                </a:solidFill>
                <a:effectLst>
                  <a:glow rad="38100">
                    <a:schemeClr val="accent1">
                      <a:alpha val="40000"/>
                    </a:schemeClr>
                  </a:glow>
                </a:effectLst>
              </a:rPr>
              <a:t>2. SETIAP ANGGOTA TIM </a:t>
            </a:r>
            <a:br>
              <a:rPr lang="id-ID" sz="4800" b="1" spc="50" dirty="0" smtClean="0">
                <a:ln w="9525" cmpd="sng">
                  <a:solidFill>
                    <a:schemeClr val="accent1"/>
                  </a:solidFill>
                  <a:prstDash val="solid"/>
                </a:ln>
                <a:solidFill>
                  <a:srgbClr val="70AD47">
                    <a:tint val="1000"/>
                  </a:srgbClr>
                </a:solidFill>
                <a:effectLst>
                  <a:glow rad="38100">
                    <a:schemeClr val="accent1">
                      <a:alpha val="40000"/>
                    </a:schemeClr>
                  </a:glow>
                </a:effectLst>
              </a:rPr>
            </a:br>
            <a:r>
              <a:rPr lang="id-ID" sz="4800" b="1" spc="50" dirty="0" smtClean="0">
                <a:ln w="9525" cmpd="sng">
                  <a:solidFill>
                    <a:schemeClr val="accent1"/>
                  </a:solidFill>
                  <a:prstDash val="solid"/>
                </a:ln>
                <a:solidFill>
                  <a:srgbClr val="70AD47">
                    <a:tint val="1000"/>
                  </a:srgbClr>
                </a:solidFill>
                <a:effectLst>
                  <a:glow rad="38100">
                    <a:schemeClr val="accent1">
                      <a:alpha val="40000"/>
                    </a:schemeClr>
                  </a:glow>
                </a:effectLst>
              </a:rPr>
              <a:t>MEMILIKI TANGGUNG JAWAB </a:t>
            </a:r>
            <a:br>
              <a:rPr lang="id-ID" sz="4800" b="1" spc="50" dirty="0" smtClean="0">
                <a:ln w="9525" cmpd="sng">
                  <a:solidFill>
                    <a:schemeClr val="accent1"/>
                  </a:solidFill>
                  <a:prstDash val="solid"/>
                </a:ln>
                <a:solidFill>
                  <a:srgbClr val="70AD47">
                    <a:tint val="1000"/>
                  </a:srgbClr>
                </a:solidFill>
                <a:effectLst>
                  <a:glow rad="38100">
                    <a:schemeClr val="accent1">
                      <a:alpha val="40000"/>
                    </a:schemeClr>
                  </a:glow>
                </a:effectLst>
              </a:rPr>
            </a:br>
            <a:r>
              <a:rPr lang="id-ID" sz="4800" b="1" spc="50" dirty="0" smtClean="0">
                <a:ln w="9525" cmpd="sng">
                  <a:solidFill>
                    <a:schemeClr val="accent1"/>
                  </a:solidFill>
                  <a:prstDash val="solid"/>
                </a:ln>
                <a:solidFill>
                  <a:srgbClr val="70AD47">
                    <a:tint val="1000"/>
                  </a:srgbClr>
                </a:solidFill>
                <a:effectLst>
                  <a:glow rad="38100">
                    <a:schemeClr val="accent1">
                      <a:alpha val="40000"/>
                    </a:schemeClr>
                  </a:glow>
                </a:effectLst>
              </a:rPr>
              <a:t>SESUAI DENGAN TALENTA DAN KARUNIA </a:t>
            </a:r>
            <a:br>
              <a:rPr lang="id-ID" sz="4800" b="1" spc="50" dirty="0" smtClean="0">
                <a:ln w="9525" cmpd="sng">
                  <a:solidFill>
                    <a:schemeClr val="accent1"/>
                  </a:solidFill>
                  <a:prstDash val="solid"/>
                </a:ln>
                <a:solidFill>
                  <a:srgbClr val="70AD47">
                    <a:tint val="1000"/>
                  </a:srgbClr>
                </a:solidFill>
                <a:effectLst>
                  <a:glow rad="38100">
                    <a:schemeClr val="accent1">
                      <a:alpha val="40000"/>
                    </a:schemeClr>
                  </a:glow>
                </a:effectLst>
              </a:rPr>
            </a:br>
            <a:r>
              <a:rPr lang="id-ID" sz="4800" b="1" spc="50" dirty="0" smtClean="0">
                <a:ln w="9525" cmpd="sng">
                  <a:solidFill>
                    <a:schemeClr val="accent1"/>
                  </a:solidFill>
                  <a:prstDash val="solid"/>
                </a:ln>
                <a:solidFill>
                  <a:srgbClr val="70AD47">
                    <a:tint val="1000"/>
                  </a:srgbClr>
                </a:solidFill>
                <a:effectLst>
                  <a:glow rad="38100">
                    <a:schemeClr val="accent1">
                      <a:alpha val="40000"/>
                    </a:schemeClr>
                  </a:glow>
                </a:effectLst>
              </a:rPr>
              <a:t>YANG TUHAN BERIKAN KEPADA MEREKA MASING-MASING</a:t>
            </a:r>
            <a:r>
              <a:rPr lang="id-ID" sz="5400" b="1" spc="50" dirty="0" smtClean="0">
                <a:ln w="9525" cmpd="sng">
                  <a:solidFill>
                    <a:schemeClr val="accent1"/>
                  </a:solidFill>
                  <a:prstDash val="solid"/>
                </a:ln>
                <a:solidFill>
                  <a:srgbClr val="70AD47">
                    <a:tint val="1000"/>
                  </a:srgbClr>
                </a:solidFill>
                <a:effectLst>
                  <a:glow rad="38100">
                    <a:schemeClr val="accent1">
                      <a:alpha val="40000"/>
                    </a:schemeClr>
                  </a:glow>
                </a:effectLst>
              </a:rPr>
              <a:t>.</a:t>
            </a:r>
            <a:r>
              <a:rPr lang="id-ID" sz="5400" b="1" dirty="0"/>
              <a:t/>
            </a:r>
            <a:br>
              <a:rPr lang="id-ID" sz="5400" b="1" dirty="0"/>
            </a:br>
            <a:endParaRPr lang="id-ID" sz="5400" b="1" dirty="0"/>
          </a:p>
        </p:txBody>
      </p:sp>
      <p:pic>
        <p:nvPicPr>
          <p:cNvPr id="6146" name="Picture 2" descr="Hasil gambar untuk ROMA 12:6-8"/>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7547430" y="3483428"/>
            <a:ext cx="4318000" cy="315214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46425" y="3483428"/>
            <a:ext cx="5523746" cy="2585323"/>
          </a:xfrm>
          <a:prstGeom prst="rect">
            <a:avLst/>
          </a:prstGeom>
          <a:noFill/>
        </p:spPr>
        <p:txBody>
          <a:bodyPr wrap="square" lIns="91440" tIns="45720" rIns="91440" bIns="45720">
            <a:spAutoFit/>
          </a:bodyPr>
          <a:lstStyle/>
          <a:p>
            <a:pPr algn="ctr"/>
            <a:r>
              <a:rPr lang="id-ID" sz="54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DANIEL 1:20</a:t>
            </a:r>
          </a:p>
          <a:p>
            <a:pPr algn="ctr"/>
            <a:endParaRPr lang="id-ID"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a:p>
            <a:pPr algn="ctr"/>
            <a:r>
              <a:rPr lang="id-ID" sz="5400" b="1" dirty="0" smtClean="0"/>
              <a:t>ROMA 12: 6-8</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181391352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Rectangle 3"/>
          <p:cNvSpPr/>
          <p:nvPr/>
        </p:nvSpPr>
        <p:spPr>
          <a:xfrm>
            <a:off x="0" y="0"/>
            <a:ext cx="12192000" cy="6863417"/>
          </a:xfrm>
          <a:prstGeom prst="rect">
            <a:avLst/>
          </a:prstGeom>
          <a:noFill/>
        </p:spPr>
        <p:txBody>
          <a:bodyPr wrap="square" lIns="91440" tIns="45720" rIns="91440" bIns="45720">
            <a:spAutoFit/>
          </a:bodyPr>
          <a:lstStyle/>
          <a:p>
            <a:pPr lvl="3"/>
            <a:r>
              <a:rPr lang="id-ID" sz="4000" b="1" dirty="0" smtClean="0"/>
              <a:t>RAJIN = KESUNGGUHAN, KERELAAN, KERAJINAN, KECEPATAN, BERSUNGGUH-SUNGGUH, KESUNGGUHAN UNTUK MEMBANTU, LANGSUNG BERJALAN, USAHA</a:t>
            </a:r>
          </a:p>
          <a:p>
            <a:pPr lvl="3"/>
            <a:r>
              <a:rPr lang="id-ID" sz="4000" b="1" dirty="0" smtClean="0"/>
              <a:t>DILIGENCE= KETEKUNAN , HASTE =KECEPATAN, BUSINESS= MENGURUS URUSAN, CARE= PERDULI, FORWARDNESS= KESIAPAN, EARNEST CARE= PERHATIAN YANG SUNGGUH-SUNGGUH, CAREFULNESS= KEHATI-HATIAN. </a:t>
            </a:r>
          </a:p>
          <a:p>
            <a:pPr lvl="3"/>
            <a:r>
              <a:rPr lang="id-ID" sz="4000" b="1" dirty="0" smtClean="0"/>
              <a:t>UPAYA, USAHA, SEMANGAT, DENGAN CEPAT ATAU DENGAN BERSEMANGAT.</a:t>
            </a:r>
          </a:p>
        </p:txBody>
      </p:sp>
    </p:spTree>
    <p:extLst>
      <p:ext uri="{BB962C8B-B14F-4D97-AF65-F5344CB8AC3E}">
        <p14:creationId xmlns:p14="http://schemas.microsoft.com/office/powerpoint/2010/main" val="3451593"/>
      </p:ext>
    </p:extLst>
  </p:cSld>
  <p:clrMapOvr>
    <a:masterClrMapping/>
  </p:clrMapOvr>
  <p:transition spd="med">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id-ID" sz="6600" b="1" dirty="0" smtClean="0"/>
              <a:t>DAUD DAN TIM WORK NYA, </a:t>
            </a:r>
            <a:br>
              <a:rPr lang="id-ID" sz="6600" b="1" dirty="0" smtClean="0"/>
            </a:br>
            <a:r>
              <a:rPr lang="id-ID" sz="6600" b="1" dirty="0" smtClean="0"/>
              <a:t>I TAWARIKH 27; 18:15-17</a:t>
            </a:r>
            <a:endParaRPr lang="id-ID" sz="6600" b="1" dirty="0"/>
          </a:p>
        </p:txBody>
      </p:sp>
      <p:pic>
        <p:nvPicPr>
          <p:cNvPr id="9218" name="Picture 2" descr="Hasil gambar untuk DAVID IN THE BIBL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793334" y="2014311"/>
            <a:ext cx="6605331"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7066166"/>
      </p:ext>
    </p:extLst>
  </p:cSld>
  <p:clrMapOvr>
    <a:masterClrMapping/>
  </p:clrMapOvr>
  <p:transition spd="slow">
    <p:cov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25563"/>
          </a:xfrm>
        </p:spPr>
        <p:txBody>
          <a:bodyPr/>
          <a:lstStyle/>
          <a:p>
            <a:pPr algn="ctr"/>
            <a:r>
              <a:rPr lang="id-ID" b="1" dirty="0" smtClean="0"/>
              <a:t>3. IRI HATI DAN EGOISME PENYEBAB </a:t>
            </a:r>
            <a:br>
              <a:rPr lang="id-ID" b="1" dirty="0" smtClean="0"/>
            </a:br>
            <a:r>
              <a:rPr lang="id-ID" b="1" dirty="0" smtClean="0"/>
              <a:t>SESEORANG TIDAK BISA KERJA SECARA TIM</a:t>
            </a:r>
            <a:endParaRPr lang="id-ID" b="1" dirty="0"/>
          </a:p>
        </p:txBody>
      </p:sp>
      <p:pic>
        <p:nvPicPr>
          <p:cNvPr id="11266" name="Picture 2" descr="Hasil gambar untuk JEALOUS"/>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166711" y="1437707"/>
            <a:ext cx="7858579" cy="5239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3483128"/>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137275"/>
          </a:xfrm>
        </p:spPr>
        <p:txBody>
          <a:bodyPr>
            <a:normAutofit/>
          </a:bodyPr>
          <a:lstStyle/>
          <a:p>
            <a:pPr algn="ctr"/>
            <a:r>
              <a:rPr lang="id-ID" sz="13800" b="1" dirty="0" smtClean="0"/>
              <a:t>YAKOBUS 3:16</a:t>
            </a:r>
            <a:br>
              <a:rPr lang="id-ID" sz="13800" b="1" dirty="0" smtClean="0"/>
            </a:br>
            <a:r>
              <a:rPr lang="id-ID" sz="13800" b="1" dirty="0" smtClean="0"/>
              <a:t>ROMA 12:15</a:t>
            </a:r>
            <a:endParaRPr lang="id-ID" sz="13800" b="1" dirty="0"/>
          </a:p>
        </p:txBody>
      </p:sp>
    </p:spTree>
    <p:extLst>
      <p:ext uri="{BB962C8B-B14F-4D97-AF65-F5344CB8AC3E}">
        <p14:creationId xmlns:p14="http://schemas.microsoft.com/office/powerpoint/2010/main" val="309891665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25563"/>
          </a:xfrm>
        </p:spPr>
        <p:txBody>
          <a:bodyPr>
            <a:normAutofit fontScale="90000"/>
          </a:bodyPr>
          <a:lstStyle/>
          <a:p>
            <a:pPr algn="ctr"/>
            <a:r>
              <a:rPr lang="id-ID" sz="6000" dirty="0" smtClean="0"/>
              <a:t>BELAJAR DARI APOLOS </a:t>
            </a:r>
            <a:r>
              <a:rPr lang="id-ID" sz="6000" dirty="0"/>
              <a:t> </a:t>
            </a:r>
            <a:r>
              <a:rPr lang="id-ID" sz="6000" dirty="0" smtClean="0"/>
              <a:t/>
            </a:r>
            <a:br>
              <a:rPr lang="id-ID" sz="6000" dirty="0" smtClean="0"/>
            </a:br>
            <a:r>
              <a:rPr lang="id-ID" sz="6000" dirty="0" smtClean="0"/>
              <a:t>K.P.R </a:t>
            </a:r>
            <a:r>
              <a:rPr lang="id-ID" sz="6000" dirty="0" smtClean="0"/>
              <a:t>18</a:t>
            </a:r>
            <a:r>
              <a:rPr lang="id-ID" sz="6000" dirty="0"/>
              <a:t>: </a:t>
            </a:r>
            <a:r>
              <a:rPr lang="id-ID" sz="6000" dirty="0" smtClean="0"/>
              <a:t>24-28</a:t>
            </a:r>
            <a:endParaRPr lang="id-ID" sz="6000" dirty="0"/>
          </a:p>
        </p:txBody>
      </p:sp>
      <p:pic>
        <p:nvPicPr>
          <p:cNvPr id="12290" name="Picture 2" descr="Hasil gambar untuk APOLOS AKWILA AND PRISKILA"/>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895363" y="1750457"/>
            <a:ext cx="6401275" cy="4848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232066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pattFill prst="pct7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814286"/>
          </a:xfrm>
        </p:spPr>
        <p:txBody>
          <a:bodyPr>
            <a:normAutofit/>
          </a:bodyPr>
          <a:lstStyle/>
          <a:p>
            <a:pPr algn="ctr"/>
            <a:r>
              <a:rPr lang="id-ID" b="1" dirty="0" smtClean="0"/>
              <a:t/>
            </a:r>
            <a:br>
              <a:rPr lang="id-ID" b="1" dirty="0" smtClean="0"/>
            </a:br>
            <a:r>
              <a:rPr lang="id-ID" b="1" dirty="0" smtClean="0"/>
              <a:t>4. KARAKTER LAIN YANG MEMBUAT SESEORANG </a:t>
            </a:r>
            <a:br>
              <a:rPr lang="id-ID" b="1" dirty="0" smtClean="0"/>
            </a:br>
            <a:r>
              <a:rPr lang="id-ID" b="1" dirty="0" smtClean="0"/>
              <a:t>TIDAK BISA KERJA SECARA TIM, I TAW. 27</a:t>
            </a:r>
            <a:endParaRPr lang="id-ID" b="1" dirty="0"/>
          </a:p>
        </p:txBody>
      </p:sp>
      <p:sp>
        <p:nvSpPr>
          <p:cNvPr id="3" name="Content Placeholder 2"/>
          <p:cNvSpPr>
            <a:spLocks noGrp="1"/>
          </p:cNvSpPr>
          <p:nvPr>
            <p:ph idx="1"/>
          </p:nvPr>
        </p:nvSpPr>
        <p:spPr>
          <a:xfrm>
            <a:off x="0" y="2535691"/>
            <a:ext cx="12192000" cy="4351338"/>
          </a:xfrm>
        </p:spPr>
        <p:txBody>
          <a:bodyPr>
            <a:noAutofit/>
          </a:bodyPr>
          <a:lstStyle/>
          <a:p>
            <a:r>
              <a:rPr lang="id-ID" sz="8000" b="1" dirty="0" smtClean="0"/>
              <a:t>DENDAM- DAN TIDAK MAU BERTOBAT </a:t>
            </a:r>
          </a:p>
          <a:p>
            <a:r>
              <a:rPr lang="id-ID" sz="8000" b="1" dirty="0" smtClean="0"/>
              <a:t>( AHITOFEL)</a:t>
            </a:r>
          </a:p>
        </p:txBody>
      </p:sp>
    </p:spTree>
    <p:extLst>
      <p:ext uri="{BB962C8B-B14F-4D97-AF65-F5344CB8AC3E}">
        <p14:creationId xmlns:p14="http://schemas.microsoft.com/office/powerpoint/2010/main" val="129735008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pattFill prst="pct7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814286"/>
          </a:xfrm>
        </p:spPr>
        <p:txBody>
          <a:bodyPr>
            <a:normAutofit/>
          </a:bodyPr>
          <a:lstStyle/>
          <a:p>
            <a:pPr algn="ctr"/>
            <a:r>
              <a:rPr lang="id-ID" b="1" dirty="0" smtClean="0"/>
              <a:t/>
            </a:r>
            <a:br>
              <a:rPr lang="id-ID" b="1" dirty="0" smtClean="0"/>
            </a:br>
            <a:r>
              <a:rPr lang="id-ID" b="1" dirty="0" smtClean="0"/>
              <a:t>4. KARAKTER LAIN YANG MEMBUAT SESEORANG </a:t>
            </a:r>
            <a:br>
              <a:rPr lang="id-ID" b="1" dirty="0" smtClean="0"/>
            </a:br>
            <a:r>
              <a:rPr lang="id-ID" b="1" dirty="0" smtClean="0"/>
              <a:t>TIDAK BISA KERJA SECARA TIM, I TAW. 27</a:t>
            </a:r>
            <a:endParaRPr lang="id-ID" b="1" dirty="0"/>
          </a:p>
        </p:txBody>
      </p:sp>
      <p:sp>
        <p:nvSpPr>
          <p:cNvPr id="3" name="Content Placeholder 2"/>
          <p:cNvSpPr>
            <a:spLocks noGrp="1"/>
          </p:cNvSpPr>
          <p:nvPr>
            <p:ph idx="1"/>
          </p:nvPr>
        </p:nvSpPr>
        <p:spPr>
          <a:xfrm>
            <a:off x="0" y="2535691"/>
            <a:ext cx="12192000" cy="4351338"/>
          </a:xfrm>
        </p:spPr>
        <p:txBody>
          <a:bodyPr>
            <a:noAutofit/>
          </a:bodyPr>
          <a:lstStyle/>
          <a:p>
            <a:r>
              <a:rPr lang="id-ID" sz="5400" b="1" dirty="0" smtClean="0"/>
              <a:t>MEREMEHKAN ORANG LAIN YANG DIPAKAI TUHAN/ DIURAPI TUHAN- DAN TIDAK MAU BERTOBAT </a:t>
            </a:r>
          </a:p>
          <a:p>
            <a:r>
              <a:rPr lang="id-ID" sz="5400" b="1" dirty="0" smtClean="0"/>
              <a:t>(ABYATAR)</a:t>
            </a:r>
          </a:p>
        </p:txBody>
      </p:sp>
    </p:spTree>
    <p:extLst>
      <p:ext uri="{BB962C8B-B14F-4D97-AF65-F5344CB8AC3E}">
        <p14:creationId xmlns:p14="http://schemas.microsoft.com/office/powerpoint/2010/main" val="425400078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pattFill prst="pct7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814286"/>
          </a:xfrm>
        </p:spPr>
        <p:txBody>
          <a:bodyPr>
            <a:normAutofit/>
          </a:bodyPr>
          <a:lstStyle/>
          <a:p>
            <a:pPr algn="ctr"/>
            <a:r>
              <a:rPr lang="id-ID" b="1" dirty="0" smtClean="0"/>
              <a:t/>
            </a:r>
            <a:br>
              <a:rPr lang="id-ID" b="1" dirty="0" smtClean="0"/>
            </a:br>
            <a:r>
              <a:rPr lang="id-ID" b="1" dirty="0" smtClean="0"/>
              <a:t>4. KARAKTER LAIN YANG MEMBUAT SESEORANG </a:t>
            </a:r>
            <a:br>
              <a:rPr lang="id-ID" b="1" dirty="0" smtClean="0"/>
            </a:br>
            <a:r>
              <a:rPr lang="id-ID" b="1" dirty="0" smtClean="0"/>
              <a:t>TIDAK BISA KERJA SECARA TIM, I TAW. 27</a:t>
            </a:r>
            <a:endParaRPr lang="id-ID" b="1" dirty="0"/>
          </a:p>
        </p:txBody>
      </p:sp>
      <p:sp>
        <p:nvSpPr>
          <p:cNvPr id="3" name="Content Placeholder 2"/>
          <p:cNvSpPr>
            <a:spLocks noGrp="1"/>
          </p:cNvSpPr>
          <p:nvPr>
            <p:ph idx="1"/>
          </p:nvPr>
        </p:nvSpPr>
        <p:spPr>
          <a:xfrm>
            <a:off x="0" y="2535691"/>
            <a:ext cx="12192000" cy="4351338"/>
          </a:xfrm>
        </p:spPr>
        <p:txBody>
          <a:bodyPr>
            <a:noAutofit/>
          </a:bodyPr>
          <a:lstStyle/>
          <a:p>
            <a:r>
              <a:rPr lang="id-ID" sz="6000" b="1" dirty="0" smtClean="0"/>
              <a:t>AMBISI BUTA- DAN TIDAK MAU BERTOBAT </a:t>
            </a:r>
          </a:p>
          <a:p>
            <a:r>
              <a:rPr lang="id-ID" sz="6000" b="1" dirty="0" smtClean="0"/>
              <a:t>( YOAB)</a:t>
            </a:r>
          </a:p>
        </p:txBody>
      </p:sp>
    </p:spTree>
    <p:extLst>
      <p:ext uri="{BB962C8B-B14F-4D97-AF65-F5344CB8AC3E}">
        <p14:creationId xmlns:p14="http://schemas.microsoft.com/office/powerpoint/2010/main" val="66097529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pattFill prst="pct7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814286"/>
          </a:xfrm>
        </p:spPr>
        <p:txBody>
          <a:bodyPr>
            <a:normAutofit/>
          </a:bodyPr>
          <a:lstStyle/>
          <a:p>
            <a:pPr algn="ctr"/>
            <a:r>
              <a:rPr lang="id-ID" b="1" dirty="0" smtClean="0"/>
              <a:t/>
            </a:r>
            <a:br>
              <a:rPr lang="id-ID" b="1" dirty="0" smtClean="0"/>
            </a:br>
            <a:r>
              <a:rPr lang="id-ID" b="1" dirty="0" smtClean="0"/>
              <a:t>4. KARAKTER LAIN YANG MEMBUAT SESEORANG </a:t>
            </a:r>
            <a:br>
              <a:rPr lang="id-ID" b="1" dirty="0" smtClean="0"/>
            </a:br>
            <a:r>
              <a:rPr lang="id-ID" b="1" dirty="0" smtClean="0"/>
              <a:t>TIDAK BISA KERJA SECARA TIM, I TAW. 27</a:t>
            </a:r>
            <a:endParaRPr lang="id-ID" b="1" dirty="0"/>
          </a:p>
        </p:txBody>
      </p:sp>
      <p:sp>
        <p:nvSpPr>
          <p:cNvPr id="3" name="Content Placeholder 2"/>
          <p:cNvSpPr>
            <a:spLocks noGrp="1"/>
          </p:cNvSpPr>
          <p:nvPr>
            <p:ph idx="1"/>
          </p:nvPr>
        </p:nvSpPr>
        <p:spPr>
          <a:xfrm>
            <a:off x="0" y="2535691"/>
            <a:ext cx="12192000" cy="4351338"/>
          </a:xfrm>
        </p:spPr>
        <p:txBody>
          <a:bodyPr>
            <a:noAutofit/>
          </a:bodyPr>
          <a:lstStyle/>
          <a:p>
            <a:r>
              <a:rPr lang="id-ID" sz="6000" b="1" dirty="0" smtClean="0"/>
              <a:t>KETIDAK TAATAN/ TIDAK TUNDUK/ MEMBERONTAK- DAN TIDAK MAU BERTOBAT </a:t>
            </a:r>
          </a:p>
          <a:p>
            <a:r>
              <a:rPr lang="id-ID" sz="6000" b="1" dirty="0" smtClean="0"/>
              <a:t>( SAUL)</a:t>
            </a:r>
          </a:p>
        </p:txBody>
      </p:sp>
    </p:spTree>
    <p:extLst>
      <p:ext uri="{BB962C8B-B14F-4D97-AF65-F5344CB8AC3E}">
        <p14:creationId xmlns:p14="http://schemas.microsoft.com/office/powerpoint/2010/main" val="111533081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pattFill prst="pct7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814286"/>
          </a:xfrm>
        </p:spPr>
        <p:txBody>
          <a:bodyPr>
            <a:normAutofit/>
          </a:bodyPr>
          <a:lstStyle/>
          <a:p>
            <a:pPr algn="ctr"/>
            <a:r>
              <a:rPr lang="id-ID" b="1" dirty="0" smtClean="0"/>
              <a:t/>
            </a:r>
            <a:br>
              <a:rPr lang="id-ID" b="1" dirty="0" smtClean="0"/>
            </a:br>
            <a:r>
              <a:rPr lang="id-ID" b="1" dirty="0" smtClean="0"/>
              <a:t>4. KARAKTER LAIN YANG MEMBUAT SESEORANG </a:t>
            </a:r>
            <a:br>
              <a:rPr lang="id-ID" b="1" dirty="0" smtClean="0"/>
            </a:br>
            <a:r>
              <a:rPr lang="id-ID" b="1" dirty="0" smtClean="0"/>
              <a:t>TIDAK BISA KERJA SECARA TIM, I TAW. 27</a:t>
            </a:r>
            <a:endParaRPr lang="id-ID" b="1" dirty="0"/>
          </a:p>
        </p:txBody>
      </p:sp>
      <p:sp>
        <p:nvSpPr>
          <p:cNvPr id="3" name="Content Placeholder 2"/>
          <p:cNvSpPr>
            <a:spLocks noGrp="1"/>
          </p:cNvSpPr>
          <p:nvPr>
            <p:ph idx="1"/>
          </p:nvPr>
        </p:nvSpPr>
        <p:spPr>
          <a:xfrm>
            <a:off x="0" y="2535691"/>
            <a:ext cx="12192000" cy="4351338"/>
          </a:xfrm>
        </p:spPr>
        <p:txBody>
          <a:bodyPr>
            <a:noAutofit/>
          </a:bodyPr>
          <a:lstStyle/>
          <a:p>
            <a:r>
              <a:rPr lang="id-ID" sz="6000" b="1" dirty="0" smtClean="0"/>
              <a:t>KETAMAKAN- DAN TIDAK MAU BERTOBAT </a:t>
            </a:r>
          </a:p>
          <a:p>
            <a:r>
              <a:rPr lang="id-ID" sz="6000" b="1" dirty="0" smtClean="0"/>
              <a:t>( YUDAS ISKARIOT)</a:t>
            </a:r>
          </a:p>
        </p:txBody>
      </p:sp>
    </p:spTree>
    <p:extLst>
      <p:ext uri="{BB962C8B-B14F-4D97-AF65-F5344CB8AC3E}">
        <p14:creationId xmlns:p14="http://schemas.microsoft.com/office/powerpoint/2010/main" val="30611647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pattFill prst="pct7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814286"/>
          </a:xfrm>
        </p:spPr>
        <p:txBody>
          <a:bodyPr>
            <a:normAutofit/>
          </a:bodyPr>
          <a:lstStyle/>
          <a:p>
            <a:pPr algn="ctr"/>
            <a:r>
              <a:rPr lang="id-ID" b="1" dirty="0" smtClean="0"/>
              <a:t/>
            </a:r>
            <a:br>
              <a:rPr lang="id-ID" b="1" dirty="0" smtClean="0"/>
            </a:br>
            <a:r>
              <a:rPr lang="id-ID" b="1" dirty="0" smtClean="0"/>
              <a:t>4. KARAKTER LAIN YANG MEMBUAT SESEORANG </a:t>
            </a:r>
            <a:br>
              <a:rPr lang="id-ID" b="1" dirty="0" smtClean="0"/>
            </a:br>
            <a:r>
              <a:rPr lang="id-ID" b="1" dirty="0" smtClean="0"/>
              <a:t>TIDAK BISA KERJA SECARA TIM, I TAW. 27</a:t>
            </a:r>
            <a:endParaRPr lang="id-ID" b="1" dirty="0"/>
          </a:p>
        </p:txBody>
      </p:sp>
      <p:sp>
        <p:nvSpPr>
          <p:cNvPr id="3" name="Content Placeholder 2"/>
          <p:cNvSpPr>
            <a:spLocks noGrp="1"/>
          </p:cNvSpPr>
          <p:nvPr>
            <p:ph idx="1"/>
          </p:nvPr>
        </p:nvSpPr>
        <p:spPr>
          <a:xfrm>
            <a:off x="0" y="2535691"/>
            <a:ext cx="12192000" cy="4351338"/>
          </a:xfrm>
        </p:spPr>
        <p:txBody>
          <a:bodyPr>
            <a:noAutofit/>
          </a:bodyPr>
          <a:lstStyle/>
          <a:p>
            <a:r>
              <a:rPr lang="id-ID" sz="6000" b="1" dirty="0" smtClean="0"/>
              <a:t>BERBEDA DENGAN PETRUS YANG MAU BERTOBAT</a:t>
            </a:r>
            <a:r>
              <a:rPr lang="id-ID" sz="6000" b="1" dirty="0" smtClean="0"/>
              <a:t>.</a:t>
            </a:r>
          </a:p>
          <a:p>
            <a:r>
              <a:rPr lang="id-ID" sz="6000" b="1" dirty="0" smtClean="0"/>
              <a:t>PERTOBATAN MEMBUAT PETRUS TIDAK TERPENTAL DARI TIM</a:t>
            </a:r>
            <a:endParaRPr lang="id-ID" sz="6000" b="1" dirty="0"/>
          </a:p>
        </p:txBody>
      </p:sp>
    </p:spTree>
    <p:extLst>
      <p:ext uri="{BB962C8B-B14F-4D97-AF65-F5344CB8AC3E}">
        <p14:creationId xmlns:p14="http://schemas.microsoft.com/office/powerpoint/2010/main" val="272667471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50933"/>
            <a:ext cx="12192000" cy="1507067"/>
          </a:xfrm>
        </p:spPr>
        <p:txBody>
          <a:bodyPr>
            <a:normAutofit fontScale="90000"/>
          </a:bodyPr>
          <a:lstStyle/>
          <a:p>
            <a:pPr algn="ctr"/>
            <a:r>
              <a:rPr lang="id-ID" dirty="0"/>
              <a:t> </a:t>
            </a:r>
            <a:br>
              <a:rPr lang="id-ID" dirty="0"/>
            </a:br>
            <a:r>
              <a:rPr lang="id-ID" dirty="0" smtClean="0"/>
              <a:t>4. </a:t>
            </a:r>
            <a:r>
              <a:rPr lang="id-ID" sz="5300" b="1" dirty="0" smtClean="0"/>
              <a:t>KEMENANGAN </a:t>
            </a:r>
            <a:r>
              <a:rPr lang="id-ID" sz="5300" b="1" dirty="0"/>
              <a:t>atau KEGAGALAN diraih secara </a:t>
            </a:r>
            <a:r>
              <a:rPr lang="id-ID" sz="5300" b="1" dirty="0" smtClean="0"/>
              <a:t>TIM. DAN.2:23</a:t>
            </a:r>
            <a:r>
              <a:rPr lang="id-ID" dirty="0"/>
              <a:t/>
            </a:r>
            <a:br>
              <a:rPr lang="id-ID" dirty="0"/>
            </a:br>
            <a:endParaRPr lang="id-ID" dirty="0"/>
          </a:p>
        </p:txBody>
      </p:sp>
      <p:pic>
        <p:nvPicPr>
          <p:cNvPr id="13314" name="Picture 2" descr="Hasil gambar untuk WIN OR LOS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 y="-1"/>
            <a:ext cx="5225143" cy="522514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asil gambar untuk LOSE TIM SILUE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6914" y="0"/>
            <a:ext cx="5675086" cy="5675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808108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50933"/>
            <a:ext cx="12192000" cy="1507067"/>
          </a:xfrm>
        </p:spPr>
        <p:txBody>
          <a:bodyPr>
            <a:noAutofit/>
          </a:bodyPr>
          <a:lstStyle/>
          <a:p>
            <a:pPr lvl="0" algn="ctr"/>
            <a:r>
              <a:rPr lang="id-ID" sz="4000" b="1" dirty="0" smtClean="0"/>
              <a:t>5. PENGORBANAN </a:t>
            </a:r>
            <a:r>
              <a:rPr lang="id-ID" sz="4000" b="1" dirty="0"/>
              <a:t>secara pribadi, </a:t>
            </a:r>
            <a:r>
              <a:rPr lang="id-ID" sz="4000" b="1" dirty="0" smtClean="0"/>
              <a:t/>
            </a:r>
            <a:br>
              <a:rPr lang="id-ID" sz="4000" b="1" dirty="0" smtClean="0"/>
            </a:br>
            <a:r>
              <a:rPr lang="id-ID" sz="4000" b="1" dirty="0" smtClean="0"/>
              <a:t>CATATAN </a:t>
            </a:r>
            <a:r>
              <a:rPr lang="id-ID" sz="4000" b="1" dirty="0"/>
              <a:t>KEMENANGAN secara bersama. </a:t>
            </a:r>
            <a:r>
              <a:rPr lang="id-ID" sz="4000" dirty="0"/>
              <a:t/>
            </a:r>
            <a:br>
              <a:rPr lang="id-ID" sz="4000" dirty="0"/>
            </a:br>
            <a:endParaRPr lang="id-ID" sz="4000" dirty="0"/>
          </a:p>
        </p:txBody>
      </p:sp>
      <p:sp>
        <p:nvSpPr>
          <p:cNvPr id="3" name="Content Placeholder 2"/>
          <p:cNvSpPr>
            <a:spLocks noGrp="1"/>
          </p:cNvSpPr>
          <p:nvPr>
            <p:ph idx="1"/>
          </p:nvPr>
        </p:nvSpPr>
        <p:spPr>
          <a:xfrm>
            <a:off x="0" y="0"/>
            <a:ext cx="12192000" cy="4249057"/>
          </a:xfrm>
        </p:spPr>
        <p:txBody>
          <a:bodyPr>
            <a:normAutofit fontScale="92500" lnSpcReduction="20000"/>
          </a:bodyPr>
          <a:lstStyle/>
          <a:p>
            <a:pPr marL="0" indent="0" algn="ctr">
              <a:buNone/>
            </a:pPr>
            <a:r>
              <a:rPr lang="id-ID" sz="9600" b="1" dirty="0" smtClean="0">
                <a:solidFill>
                  <a:schemeClr val="tx1"/>
                </a:solidFill>
              </a:rPr>
              <a:t>DANIEL 2:16</a:t>
            </a:r>
          </a:p>
          <a:p>
            <a:pPr marL="0" indent="0" algn="ctr">
              <a:buNone/>
            </a:pPr>
            <a:r>
              <a:rPr lang="id-ID" sz="9600" b="1" dirty="0">
                <a:solidFill>
                  <a:schemeClr val="tx1"/>
                </a:solidFill>
              </a:rPr>
              <a:t>&amp;</a:t>
            </a:r>
            <a:endParaRPr lang="id-ID" sz="9600" b="1" dirty="0" smtClean="0">
              <a:solidFill>
                <a:schemeClr val="tx1"/>
              </a:solidFill>
            </a:endParaRPr>
          </a:p>
          <a:p>
            <a:pPr marL="0" indent="0" algn="ctr">
              <a:buNone/>
            </a:pPr>
            <a:r>
              <a:rPr lang="id-ID" sz="9600" b="1" dirty="0" smtClean="0">
                <a:solidFill>
                  <a:schemeClr val="tx1"/>
                </a:solidFill>
              </a:rPr>
              <a:t>DANIEL 2:24</a:t>
            </a:r>
            <a:endParaRPr lang="id-ID" sz="9600" b="1" dirty="0">
              <a:solidFill>
                <a:schemeClr val="tx1"/>
              </a:solidFill>
            </a:endParaRPr>
          </a:p>
        </p:txBody>
      </p:sp>
    </p:spTree>
    <p:extLst>
      <p:ext uri="{BB962C8B-B14F-4D97-AF65-F5344CB8AC3E}">
        <p14:creationId xmlns:p14="http://schemas.microsoft.com/office/powerpoint/2010/main" val="93746567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asil gambar untuk PETA KERAJAAN BAB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6694" y="0"/>
            <a:ext cx="9218612" cy="686312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915886" y="3991429"/>
            <a:ext cx="8360228" cy="2866571"/>
          </a:xfrm>
        </p:spPr>
        <p:txBody>
          <a:bodyPr>
            <a:noAutofit/>
          </a:bodyPr>
          <a:lstStyle/>
          <a:p>
            <a:pPr lvl="0" algn="ctr"/>
            <a:r>
              <a:rPr lang="id-ID" sz="7200" b="1" dirty="0" smtClean="0">
                <a:solidFill>
                  <a:schemeClr val="bg1"/>
                </a:solidFill>
              </a:rPr>
              <a:t>6. HASIL AKHIR </a:t>
            </a:r>
            <a:br>
              <a:rPr lang="id-ID" sz="7200" b="1" dirty="0" smtClean="0">
                <a:solidFill>
                  <a:schemeClr val="bg1"/>
                </a:solidFill>
              </a:rPr>
            </a:br>
            <a:r>
              <a:rPr lang="id-ID" sz="7200" b="1" dirty="0" smtClean="0">
                <a:solidFill>
                  <a:schemeClr val="bg1"/>
                </a:solidFill>
              </a:rPr>
              <a:t>DIBAGI BERSAMA TIM</a:t>
            </a:r>
            <a:br>
              <a:rPr lang="id-ID" sz="7200" b="1" dirty="0" smtClean="0">
                <a:solidFill>
                  <a:schemeClr val="bg1"/>
                </a:solidFill>
              </a:rPr>
            </a:br>
            <a:endParaRPr lang="id-ID" sz="7200" b="1" dirty="0">
              <a:solidFill>
                <a:schemeClr val="bg1"/>
              </a:solidFill>
            </a:endParaRPr>
          </a:p>
        </p:txBody>
      </p:sp>
      <p:sp>
        <p:nvSpPr>
          <p:cNvPr id="3" name="Content Placeholder 2"/>
          <p:cNvSpPr>
            <a:spLocks noGrp="1"/>
          </p:cNvSpPr>
          <p:nvPr>
            <p:ph idx="1"/>
          </p:nvPr>
        </p:nvSpPr>
        <p:spPr>
          <a:xfrm>
            <a:off x="1915886" y="685800"/>
            <a:ext cx="8360228" cy="3615267"/>
          </a:xfrm>
        </p:spPr>
        <p:txBody>
          <a:bodyPr>
            <a:normAutofit/>
          </a:bodyPr>
          <a:lstStyle/>
          <a:p>
            <a:pPr marL="0" indent="0">
              <a:buNone/>
            </a:pPr>
            <a:r>
              <a:rPr lang="id-ID" sz="7200" b="1" dirty="0" smtClean="0">
                <a:solidFill>
                  <a:schemeClr val="bg1"/>
                </a:solidFill>
              </a:rPr>
              <a:t>DANIEL 2:48-49</a:t>
            </a:r>
          </a:p>
          <a:p>
            <a:pPr marL="0" indent="0">
              <a:buNone/>
            </a:pPr>
            <a:r>
              <a:rPr lang="id-ID" sz="7200" b="1" dirty="0" smtClean="0">
                <a:solidFill>
                  <a:schemeClr val="bg1"/>
                </a:solidFill>
              </a:rPr>
              <a:t>I SAM.30:22-25</a:t>
            </a:r>
            <a:endParaRPr lang="id-ID" sz="7200" b="1" dirty="0">
              <a:solidFill>
                <a:schemeClr val="bg1"/>
              </a:solidFill>
            </a:endParaRPr>
          </a:p>
        </p:txBody>
      </p:sp>
    </p:spTree>
    <p:extLst>
      <p:ext uri="{BB962C8B-B14F-4D97-AF65-F5344CB8AC3E}">
        <p14:creationId xmlns:p14="http://schemas.microsoft.com/office/powerpoint/2010/main" val="254143148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25563"/>
          </a:xfrm>
        </p:spPr>
        <p:txBody>
          <a:bodyPr/>
          <a:lstStyle/>
          <a:p>
            <a:r>
              <a:rPr lang="id-ID" sz="6600" b="1" dirty="0" smtClean="0"/>
              <a:t>PENUTUP</a:t>
            </a:r>
            <a:endParaRPr lang="id-ID" sz="6600" b="1" dirty="0"/>
          </a:p>
        </p:txBody>
      </p:sp>
      <p:sp>
        <p:nvSpPr>
          <p:cNvPr id="3" name="Content Placeholder 2"/>
          <p:cNvSpPr>
            <a:spLocks noGrp="1"/>
          </p:cNvSpPr>
          <p:nvPr>
            <p:ph idx="1"/>
          </p:nvPr>
        </p:nvSpPr>
        <p:spPr>
          <a:xfrm>
            <a:off x="0" y="1325563"/>
            <a:ext cx="12192000" cy="6195219"/>
          </a:xfrm>
        </p:spPr>
        <p:txBody>
          <a:bodyPr>
            <a:noAutofit/>
          </a:bodyPr>
          <a:lstStyle/>
          <a:p>
            <a:r>
              <a:rPr lang="id-ID" sz="4400" b="1" dirty="0" smtClean="0"/>
              <a:t>KERJA TIM; VISI LEBIH MUDAH TERCAPAI, PEKERJAAN JAUH LEBIH CEPAT TERSELESAIKAN, LEBIH KUAT MENANGGUNG BEBAN BERSAMA,SEMANGAT SATU SAMA LAIN DAPAT MENULARKAN SUHU TERTINGGI.</a:t>
            </a:r>
          </a:p>
          <a:p>
            <a:r>
              <a:rPr lang="id-ID" sz="4400" b="1" dirty="0" smtClean="0"/>
              <a:t>NAMUN WASPADAI KARAKTER-KARAKTER KITA YANG BISA JADI PENGHALANG KERJA TIM.</a:t>
            </a:r>
            <a:endParaRPr lang="id-ID" sz="4400" b="1" dirty="0"/>
          </a:p>
        </p:txBody>
      </p:sp>
    </p:spTree>
    <p:extLst>
      <p:ext uri="{BB962C8B-B14F-4D97-AF65-F5344CB8AC3E}">
        <p14:creationId xmlns:p14="http://schemas.microsoft.com/office/powerpoint/2010/main" val="2106296291"/>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_rels/theme5.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3.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4.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5.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themeOverride>
</file>

<file path=ppt/theme/themeOverride2.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Banded</Template>
  <TotalTime>146</TotalTime>
  <Words>2645</Words>
  <Application>Microsoft Office PowerPoint</Application>
  <PresentationFormat>Widescreen</PresentationFormat>
  <Paragraphs>217</Paragraphs>
  <Slides>23</Slides>
  <Notes>23</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23</vt:i4>
      </vt:variant>
    </vt:vector>
  </HeadingPairs>
  <TitlesOfParts>
    <vt:vector size="36" baseType="lpstr">
      <vt:lpstr>Arial</vt:lpstr>
      <vt:lpstr>Calibri</vt:lpstr>
      <vt:lpstr>Calibri Light</vt:lpstr>
      <vt:lpstr>Century Gothic</vt:lpstr>
      <vt:lpstr>Corbel</vt:lpstr>
      <vt:lpstr>Times New Roman</vt:lpstr>
      <vt:lpstr>Wingdings</vt:lpstr>
      <vt:lpstr>Wingdings 3</vt:lpstr>
      <vt:lpstr>Banded</vt:lpstr>
      <vt:lpstr>Office Theme</vt:lpstr>
      <vt:lpstr>Ion Boardroom</vt:lpstr>
      <vt:lpstr>Slice</vt:lpstr>
      <vt:lpstr>Ion</vt:lpstr>
      <vt:lpstr>TIM WORK Daniel 2: 17-18 </vt:lpstr>
      <vt:lpstr>FILIPI 2:1-4</vt:lpstr>
      <vt:lpstr>LEADERSHIP AND MEMBERSHIP</vt:lpstr>
      <vt:lpstr>1. PENTINGNYA KERJA TIM  DANIEL 2:15,16,17</vt:lpstr>
      <vt:lpstr>PowerPoint Presentation</vt:lpstr>
      <vt:lpstr>PowerPoint Presentation</vt:lpstr>
      <vt:lpstr>PowerPoint Presentation</vt:lpstr>
      <vt:lpstr>2. SETIAP ANGGOTA TIM  MEMILIKI TANGGUNG JAWAB  SESUAI DENGAN TALENTA DAN KARUNIA  YANG TUHAN BERIKAN KEPADA MEREKA MASING-MASING. </vt:lpstr>
      <vt:lpstr>PowerPoint Presentation</vt:lpstr>
      <vt:lpstr>DAUD DAN TIM WORK NYA,  I TAWARIKH 27; 18:15-17</vt:lpstr>
      <vt:lpstr>3. IRI HATI DAN EGOISME PENYEBAB  SESEORANG TIDAK BISA KERJA SECARA TIM</vt:lpstr>
      <vt:lpstr>YAKOBUS 3:16 ROMA 12:15</vt:lpstr>
      <vt:lpstr>BELAJAR DARI APOLOS   K.P.R 18: 24-28</vt:lpstr>
      <vt:lpstr> 4. KARAKTER LAIN YANG MEMBUAT SESEORANG  TIDAK BISA KERJA SECARA TIM, I TAW. 27</vt:lpstr>
      <vt:lpstr> 4. KARAKTER LAIN YANG MEMBUAT SESEORANG  TIDAK BISA KERJA SECARA TIM, I TAW. 27</vt:lpstr>
      <vt:lpstr> 4. KARAKTER LAIN YANG MEMBUAT SESEORANG  TIDAK BISA KERJA SECARA TIM, I TAW. 27</vt:lpstr>
      <vt:lpstr> 4. KARAKTER LAIN YANG MEMBUAT SESEORANG  TIDAK BISA KERJA SECARA TIM, I TAW. 27</vt:lpstr>
      <vt:lpstr> 4. KARAKTER LAIN YANG MEMBUAT SESEORANG  TIDAK BISA KERJA SECARA TIM, I TAW. 27</vt:lpstr>
      <vt:lpstr> 4. KARAKTER LAIN YANG MEMBUAT SESEORANG  TIDAK BISA KERJA SECARA TIM, I TAW. 27</vt:lpstr>
      <vt:lpstr>  4. KEMENANGAN atau KEGAGALAN diraih secara TIM. DAN.2:23 </vt:lpstr>
      <vt:lpstr>5. PENGORBANAN secara pribadi,  CATATAN KEMENANGAN secara bersama.  </vt:lpstr>
      <vt:lpstr>6. HASIL AKHIR  DIBAGI BERSAMA TIM </vt:lpstr>
      <vt:lpstr>PENUTUP</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TIM WORK Daniel 2: 17-18</dc:title>
  <dc:creator>Grace Sumilat</dc:creator>
  <cp:lastModifiedBy>Grace Sumilat</cp:lastModifiedBy>
  <cp:revision>14</cp:revision>
  <cp:lastPrinted>2019-03-02T21:01:16Z</cp:lastPrinted>
  <dcterms:created xsi:type="dcterms:W3CDTF">2019-03-02T15:20:10Z</dcterms:created>
  <dcterms:modified xsi:type="dcterms:W3CDTF">2019-03-02T21:29:22Z</dcterms:modified>
</cp:coreProperties>
</file>