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4.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5.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heme/themeOverride1.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87" r:id="rId2"/>
    <p:sldMasterId id="2147483723" r:id="rId3"/>
    <p:sldMasterId id="2147483756" r:id="rId4"/>
    <p:sldMasterId id="2147483771" r:id="rId5"/>
    <p:sldMasterId id="2147483789" r:id="rId6"/>
  </p:sldMasterIdLst>
  <p:notesMasterIdLst>
    <p:notesMasterId r:id="rId14"/>
  </p:notesMasterIdLst>
  <p:sldIdLst>
    <p:sldId id="256" r:id="rId7"/>
    <p:sldId id="257" r:id="rId8"/>
    <p:sldId id="258" r:id="rId9"/>
    <p:sldId id="259" r:id="rId10"/>
    <p:sldId id="260" r:id="rId11"/>
    <p:sldId id="261" r:id="rId12"/>
    <p:sldId id="262"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70" d="100"/>
          <a:sy n="70" d="100"/>
        </p:scale>
        <p:origin x="73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5" Type="http://schemas.openxmlformats.org/officeDocument/2006/relationships/slideMaster" Target="slideMasters/slideMaster5.xml"/><Relationship Id="rId15" Type="http://schemas.openxmlformats.org/officeDocument/2006/relationships/presProps" Target="presProps.xml"/><Relationship Id="rId10" Type="http://schemas.openxmlformats.org/officeDocument/2006/relationships/slide" Target="slides/slide4.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320863-CA89-43BA-98A9-E469CAA32A24}" type="datetimeFigureOut">
              <a:rPr lang="id-ID" smtClean="0"/>
              <a:t>07/04/2019</a:t>
            </a:fld>
            <a:endParaRPr lang="id-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7F55CE-F7E2-45B1-908D-290E21A40E7E}" type="slidenum">
              <a:rPr lang="id-ID" smtClean="0"/>
              <a:t>‹#›</a:t>
            </a:fld>
            <a:endParaRPr lang="id-ID"/>
          </a:p>
        </p:txBody>
      </p:sp>
    </p:spTree>
    <p:extLst>
      <p:ext uri="{BB962C8B-B14F-4D97-AF65-F5344CB8AC3E}">
        <p14:creationId xmlns:p14="http://schemas.microsoft.com/office/powerpoint/2010/main" val="531764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D47F55CE-F7E2-45B1-908D-290E21A40E7E}" type="slidenum">
              <a:rPr lang="id-ID" smtClean="0"/>
              <a:t>1</a:t>
            </a:fld>
            <a:endParaRPr lang="id-ID"/>
          </a:p>
        </p:txBody>
      </p:sp>
    </p:spTree>
    <p:extLst>
      <p:ext uri="{BB962C8B-B14F-4D97-AF65-F5344CB8AC3E}">
        <p14:creationId xmlns:p14="http://schemas.microsoft.com/office/powerpoint/2010/main" val="8717686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smtClean="0">
                <a:solidFill>
                  <a:schemeClr val="tx1"/>
                </a:solidFill>
                <a:effectLst/>
                <a:latin typeface="+mn-lt"/>
                <a:ea typeface="+mn-ea"/>
                <a:cs typeface="+mn-cs"/>
              </a:rPr>
              <a:t>BASUH KAKI</a:t>
            </a:r>
          </a:p>
          <a:p>
            <a:r>
              <a:rPr lang="id-ID" sz="1200" kern="1200" dirty="0" smtClean="0">
                <a:solidFill>
                  <a:schemeClr val="tx1"/>
                </a:solidFill>
                <a:effectLst/>
                <a:latin typeface="+mn-lt"/>
                <a:ea typeface="+mn-ea"/>
                <a:cs typeface="+mn-cs"/>
              </a:rPr>
              <a:t>Yohanes 13:1-15</a:t>
            </a:r>
          </a:p>
          <a:p>
            <a:r>
              <a:rPr lang="id-ID" sz="1200" kern="1200" dirty="0" smtClean="0">
                <a:solidFill>
                  <a:schemeClr val="tx1"/>
                </a:solidFill>
                <a:effectLst/>
                <a:latin typeface="+mn-lt"/>
                <a:ea typeface="+mn-ea"/>
                <a:cs typeface="+mn-cs"/>
              </a:rPr>
              <a:t> </a:t>
            </a:r>
          </a:p>
          <a:p>
            <a:r>
              <a:rPr lang="id-ID" sz="1200" b="1" kern="1200" dirty="0" smtClean="0">
                <a:solidFill>
                  <a:schemeClr val="tx1"/>
                </a:solidFill>
                <a:effectLst/>
                <a:latin typeface="+mn-lt"/>
                <a:ea typeface="+mn-ea"/>
                <a:cs typeface="+mn-cs"/>
              </a:rPr>
              <a:t>PENDAHULUAN:</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Ketika kita membaca Yohanes 13: 1-15, mari kita merenungkan, mengapa Yesus membasuh kaki murid-muridNya, dan bukan tangan mereka, atau bagian tubuh lainnya.  Bagian kaki dalam tubuh kita memiliki banyak makna dalam Alkitab, hal inilah yang akan menjadi pembahasan kita hari ini.</a:t>
            </a:r>
          </a:p>
          <a:p>
            <a:r>
              <a:rPr lang="id-ID" sz="1200" kern="1200" dirty="0" smtClean="0">
                <a:solidFill>
                  <a:schemeClr val="tx1"/>
                </a:solidFill>
                <a:effectLst/>
                <a:latin typeface="+mn-lt"/>
                <a:ea typeface="+mn-ea"/>
                <a:cs typeface="+mn-cs"/>
              </a:rPr>
              <a:t> </a:t>
            </a:r>
          </a:p>
          <a:p>
            <a:endParaRPr lang="id-ID" dirty="0"/>
          </a:p>
        </p:txBody>
      </p:sp>
      <p:sp>
        <p:nvSpPr>
          <p:cNvPr id="4" name="Slide Number Placeholder 3"/>
          <p:cNvSpPr>
            <a:spLocks noGrp="1"/>
          </p:cNvSpPr>
          <p:nvPr>
            <p:ph type="sldNum" sz="quarter" idx="10"/>
          </p:nvPr>
        </p:nvSpPr>
        <p:spPr/>
        <p:txBody>
          <a:bodyPr/>
          <a:lstStyle/>
          <a:p>
            <a:fld id="{D47F55CE-F7E2-45B1-908D-290E21A40E7E}" type="slidenum">
              <a:rPr lang="id-ID" smtClean="0"/>
              <a:t>2</a:t>
            </a:fld>
            <a:endParaRPr lang="id-ID"/>
          </a:p>
        </p:txBody>
      </p:sp>
    </p:spTree>
    <p:extLst>
      <p:ext uri="{BB962C8B-B14F-4D97-AF65-F5344CB8AC3E}">
        <p14:creationId xmlns:p14="http://schemas.microsoft.com/office/powerpoint/2010/main" val="8687718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b="1" kern="1200" dirty="0" smtClean="0">
                <a:solidFill>
                  <a:schemeClr val="tx1"/>
                </a:solidFill>
                <a:effectLst/>
                <a:latin typeface="+mn-lt"/>
                <a:ea typeface="+mn-ea"/>
                <a:cs typeface="+mn-cs"/>
              </a:rPr>
              <a:t>INTI:</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Makna dari Yesus membasuh kaki murid-murid-Nya dan apa makna kaki dalam Alkitab:</a:t>
            </a:r>
          </a:p>
          <a:p>
            <a:pPr lvl="0"/>
            <a:r>
              <a:rPr lang="id-ID" sz="1200" kern="1200" dirty="0" smtClean="0">
                <a:solidFill>
                  <a:schemeClr val="tx1"/>
                </a:solidFill>
                <a:effectLst/>
                <a:latin typeface="+mn-lt"/>
                <a:ea typeface="+mn-ea"/>
                <a:cs typeface="+mn-cs"/>
              </a:rPr>
              <a:t>Sebagai seorang Guru dan Tuhan saja mau membasuh kaki murid-Nya, padahal itu adalah pekerjaan seorang hamba.Tujuan Yesus melakukan ini juga adalah untuk memberi teladan kepada murid-muridNya ( Yoh 13: 13-16). Nah, seorang hamba tidak lebih tinggi dari tuannya, dan seorang utusan tidak lebih tinggi dari tuannya, jadi kalau Yesus aja mau jadi hamba, maka ..?? Murid-murid Yesus tidak lebih tinggi dari Yesus, karena mereka menganggap Yesus sebagai Guru dan Tuhan kan? Jadi otomatis, murid-muridNya pun harus mau menjadi hamba satu kepada yang lain. Lukas 22:26-27. </a:t>
            </a:r>
            <a:r>
              <a:rPr lang="id-ID" sz="1200" b="1" kern="1200" dirty="0" smtClean="0">
                <a:solidFill>
                  <a:schemeClr val="tx1"/>
                </a:solidFill>
                <a:effectLst/>
                <a:latin typeface="+mn-lt"/>
                <a:ea typeface="+mn-ea"/>
                <a:cs typeface="+mn-cs"/>
              </a:rPr>
              <a:t>Dengan membasuh kaki murid-muridNya Yesus mengajarkan kita melalui TELADAN, bukan hanya teori, sebuah prinsip kepemimpinan yang sejati adalah, seorang pemimpin sejati haruslah memiliki HATI HAMBA/ siap menjadi pelayan. </a:t>
            </a:r>
            <a:endParaRPr lang="id-ID" sz="1200" kern="1200" dirty="0" smtClean="0">
              <a:solidFill>
                <a:schemeClr val="tx1"/>
              </a:solidFill>
              <a:effectLst/>
              <a:latin typeface="+mn-lt"/>
              <a:ea typeface="+mn-ea"/>
              <a:cs typeface="+mn-cs"/>
            </a:endParaRPr>
          </a:p>
          <a:p>
            <a:endParaRPr lang="id-ID" dirty="0"/>
          </a:p>
        </p:txBody>
      </p:sp>
      <p:sp>
        <p:nvSpPr>
          <p:cNvPr id="4" name="Slide Number Placeholder 3"/>
          <p:cNvSpPr>
            <a:spLocks noGrp="1"/>
          </p:cNvSpPr>
          <p:nvPr>
            <p:ph type="sldNum" sz="quarter" idx="10"/>
          </p:nvPr>
        </p:nvSpPr>
        <p:spPr/>
        <p:txBody>
          <a:bodyPr/>
          <a:lstStyle/>
          <a:p>
            <a:fld id="{D47F55CE-F7E2-45B1-908D-290E21A40E7E}" type="slidenum">
              <a:rPr lang="id-ID" smtClean="0"/>
              <a:t>3</a:t>
            </a:fld>
            <a:endParaRPr lang="id-ID"/>
          </a:p>
        </p:txBody>
      </p:sp>
    </p:spTree>
    <p:extLst>
      <p:ext uri="{BB962C8B-B14F-4D97-AF65-F5344CB8AC3E}">
        <p14:creationId xmlns:p14="http://schemas.microsoft.com/office/powerpoint/2010/main" val="3409060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kern="1200" dirty="0" smtClean="0">
                <a:solidFill>
                  <a:schemeClr val="tx1"/>
                </a:solidFill>
                <a:effectLst/>
                <a:latin typeface="+mn-lt"/>
                <a:ea typeface="+mn-ea"/>
                <a:cs typeface="+mn-cs"/>
              </a:rPr>
              <a:t>Keluaran 3:5, Yosua 5:15 Menanggalkan kasut dari kaki, karena tempat yang diinjak adalah Kudus. Peristiwa ini terjadi pada Musa dan pada Yosua. Ketika Tuhan memanggil mereka dan menampakkan diri pada mereka, tempat mereka berjejak adalah kudus, sehingga mereka harus menanggalkan kasut mereka. </a:t>
            </a:r>
          </a:p>
          <a:p>
            <a:r>
              <a:rPr lang="id-ID" sz="1200" kern="1200" dirty="0" smtClean="0">
                <a:solidFill>
                  <a:schemeClr val="tx1"/>
                </a:solidFill>
                <a:effectLst/>
                <a:latin typeface="+mn-lt"/>
                <a:ea typeface="+mn-ea"/>
                <a:cs typeface="+mn-cs"/>
              </a:rPr>
              <a:t>Seorang tuan rumah yang baik, akan menyediakan air pembasuhan kaki, dan akan menyuruh budak-budaknya ( I Sam 25:41)  untuk membasuh kaki para tamu, yang kotor terkena debu di perjalanan. Itu adalah sebuah bentuk penyambutan yang sopan dan menghormati tamu yang datang. ( Lukas 7:44)</a:t>
            </a:r>
          </a:p>
          <a:p>
            <a:r>
              <a:rPr lang="id-ID" sz="1200" kern="1200" dirty="0" smtClean="0">
                <a:solidFill>
                  <a:schemeClr val="tx1"/>
                </a:solidFill>
                <a:effectLst/>
                <a:latin typeface="+mn-lt"/>
                <a:ea typeface="+mn-ea"/>
                <a:cs typeface="+mn-cs"/>
              </a:rPr>
              <a:t>Sebagai Tuan Rumah dari Kerajaan Tuhan, ketika Tuhan mengajak kita masuk ke dalam rumahNya, Dia mau mengajak kita masuk ke dalam tanah yang telah dikhususkan , telah dipisahkan, telah dikuduskan, dengan cara melepaskan kasut kita</a:t>
            </a:r>
            <a:r>
              <a:rPr lang="id-ID" sz="1200" b="1" kern="1200" dirty="0" smtClean="0">
                <a:solidFill>
                  <a:schemeClr val="tx1"/>
                </a:solidFill>
                <a:effectLst/>
                <a:latin typeface="+mn-lt"/>
                <a:ea typeface="+mn-ea"/>
                <a:cs typeface="+mn-cs"/>
              </a:rPr>
              <a:t>, dan Yesus mau mencuci kaki kita, agar kita dikuduskan </a:t>
            </a:r>
            <a:r>
              <a:rPr lang="id-ID" sz="1200" kern="1200" dirty="0" smtClean="0">
                <a:solidFill>
                  <a:schemeClr val="tx1"/>
                </a:solidFill>
                <a:effectLst/>
                <a:latin typeface="+mn-lt"/>
                <a:ea typeface="+mn-ea"/>
                <a:cs typeface="+mn-cs"/>
              </a:rPr>
              <a:t>dan boleh welcoming/ </a:t>
            </a:r>
            <a:r>
              <a:rPr lang="id-ID" sz="1200" b="1" kern="1200" dirty="0" smtClean="0">
                <a:solidFill>
                  <a:schemeClr val="tx1"/>
                </a:solidFill>
                <a:effectLst/>
                <a:latin typeface="+mn-lt"/>
                <a:ea typeface="+mn-ea"/>
                <a:cs typeface="+mn-cs"/>
              </a:rPr>
              <a:t>sehingga dapat diterima dengan baik masuk dalam kerajaanNya. Lihat Yohanes 13:8, kita mendapat bagian dalam Yesus, ketika kita mengijinkan Yesus membasuh kaki kita. </a:t>
            </a:r>
            <a:endParaRPr lang="id-ID" sz="1200" kern="1200" dirty="0" smtClean="0">
              <a:solidFill>
                <a:schemeClr val="tx1"/>
              </a:solidFill>
              <a:effectLst/>
              <a:latin typeface="+mn-lt"/>
              <a:ea typeface="+mn-ea"/>
              <a:cs typeface="+mn-cs"/>
            </a:endParaRPr>
          </a:p>
          <a:p>
            <a:endParaRPr lang="id-ID" dirty="0"/>
          </a:p>
        </p:txBody>
      </p:sp>
      <p:sp>
        <p:nvSpPr>
          <p:cNvPr id="4" name="Slide Number Placeholder 3"/>
          <p:cNvSpPr>
            <a:spLocks noGrp="1"/>
          </p:cNvSpPr>
          <p:nvPr>
            <p:ph type="sldNum" sz="quarter" idx="10"/>
          </p:nvPr>
        </p:nvSpPr>
        <p:spPr/>
        <p:txBody>
          <a:bodyPr/>
          <a:lstStyle/>
          <a:p>
            <a:fld id="{D47F55CE-F7E2-45B1-908D-290E21A40E7E}" type="slidenum">
              <a:rPr lang="id-ID" smtClean="0"/>
              <a:t>4</a:t>
            </a:fld>
            <a:endParaRPr lang="id-ID"/>
          </a:p>
        </p:txBody>
      </p:sp>
    </p:spTree>
    <p:extLst>
      <p:ext uri="{BB962C8B-B14F-4D97-AF65-F5344CB8AC3E}">
        <p14:creationId xmlns:p14="http://schemas.microsoft.com/office/powerpoint/2010/main" val="5295598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kern="1200" dirty="0" smtClean="0">
                <a:solidFill>
                  <a:schemeClr val="tx1"/>
                </a:solidFill>
                <a:effectLst/>
                <a:latin typeface="+mn-lt"/>
                <a:ea typeface="+mn-ea"/>
                <a:cs typeface="+mn-cs"/>
              </a:rPr>
              <a:t>Amsal 6: 16-19</a:t>
            </a:r>
          </a:p>
          <a:p>
            <a:r>
              <a:rPr lang="id-ID" sz="1200" b="1" kern="1200" dirty="0" smtClean="0">
                <a:solidFill>
                  <a:schemeClr val="tx1"/>
                </a:solidFill>
                <a:effectLst/>
                <a:latin typeface="+mn-lt"/>
                <a:ea typeface="+mn-ea"/>
                <a:cs typeface="+mn-cs"/>
              </a:rPr>
              <a:t>Ketika Yesus membasuh kaki kita, Yesus ingin menyingkirkan  dari kaki kita, kaki yang segera lari menuju kejahatan. </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Betapa mudah kita terseret perbuatan jahat orang lain. Betapa mudah kita ikut-ikutan orang lain agar kita dapat diterima oleh mereka, kita ikuti nasihat orang fasik, kita berdiri di jalan orang berdosa, dan kita duduk dalam kumpulan pencemooh. Betapa mudahnya kita terseret perbuatan dosa, ketika kita berada di tengah-tengah orang-orang yang bukan percaya. Sebaiknya kita simpan iman kita, dan kita bedakan antara hari Minggu dengan hari yang bukan Minggu. </a:t>
            </a:r>
          </a:p>
          <a:p>
            <a:r>
              <a:rPr lang="id-ID" sz="1200" kern="1200" dirty="0" smtClean="0">
                <a:solidFill>
                  <a:schemeClr val="tx1"/>
                </a:solidFill>
                <a:effectLst/>
                <a:latin typeface="+mn-lt"/>
                <a:ea typeface="+mn-ea"/>
                <a:cs typeface="+mn-cs"/>
              </a:rPr>
              <a:t>Ketika kita mudah terseret terhadap hal-hal seperti ini , kita menjadi kebalikan dari orang yang kesukaannya ialah Taurat Tuhan dan yang merenungkan taurat itu siang dan malam.</a:t>
            </a:r>
          </a:p>
          <a:p>
            <a:r>
              <a:rPr lang="id-ID" sz="1200" kern="1200" dirty="0" smtClean="0">
                <a:solidFill>
                  <a:schemeClr val="tx1"/>
                </a:solidFill>
                <a:effectLst/>
                <a:latin typeface="+mn-lt"/>
                <a:ea typeface="+mn-ea"/>
                <a:cs typeface="+mn-cs"/>
              </a:rPr>
              <a:t>Pergaulan kita yang terlalu erat dengan dunia, mudah menyeret kita ke arus dosa.</a:t>
            </a:r>
          </a:p>
          <a:p>
            <a:r>
              <a:rPr lang="id-ID" sz="1200" kern="1200" dirty="0" smtClean="0">
                <a:solidFill>
                  <a:schemeClr val="tx1"/>
                </a:solidFill>
                <a:effectLst/>
                <a:latin typeface="+mn-lt"/>
                <a:ea typeface="+mn-ea"/>
                <a:cs typeface="+mn-cs"/>
              </a:rPr>
              <a:t>Bukan berarti kita hanya boleh berteman dengan yang seiman saja, kalau itu terjadi kita kehilangan kesempatan untuk memberitakan injil pada dunia, namun yang disebut bergaul adalah:</a:t>
            </a:r>
          </a:p>
          <a:p>
            <a:r>
              <a:rPr lang="id-ID" sz="1200" kern="1200" dirty="0" smtClean="0">
                <a:solidFill>
                  <a:schemeClr val="tx1"/>
                </a:solidFill>
                <a:effectLst/>
                <a:latin typeface="+mn-lt"/>
                <a:ea typeface="+mn-ea"/>
                <a:cs typeface="+mn-cs"/>
              </a:rPr>
              <a:t>Karib, terlalu akrab, terlalu dekat, bersahabat, </a:t>
            </a:r>
          </a:p>
          <a:p>
            <a:r>
              <a:rPr lang="id-ID" sz="1200" kern="1200" dirty="0" smtClean="0">
                <a:solidFill>
                  <a:schemeClr val="tx1"/>
                </a:solidFill>
                <a:effectLst/>
                <a:latin typeface="+mn-lt"/>
                <a:ea typeface="+mn-ea"/>
                <a:cs typeface="+mn-cs"/>
              </a:rPr>
              <a:t>I Korintus 15:33 Pergaulan yang buruk merusakkan kebiasaan yang baik</a:t>
            </a:r>
          </a:p>
          <a:p>
            <a:r>
              <a:rPr lang="id-ID" sz="1200" kern="1200" dirty="0" smtClean="0">
                <a:solidFill>
                  <a:schemeClr val="tx1"/>
                </a:solidFill>
                <a:effectLst/>
                <a:latin typeface="+mn-lt"/>
                <a:ea typeface="+mn-ea"/>
                <a:cs typeface="+mn-cs"/>
              </a:rPr>
              <a:t>Kembali ke Amsal 6:16-19. Perhatikan, kaki yang segera lari menuju kejahatan adalah PERIHAL YANG DIBENCI OLEH TUHAN. Oleh karena itulah ijinkan Yesus membasuh kaki kita, karena kaki kita perlu dipertobatkan dari hal ini. Kita harus jadi orang yang tidak mudah terseret oleh arus dunia yang jahat.</a:t>
            </a:r>
          </a:p>
          <a:p>
            <a:r>
              <a:rPr lang="id-ID" sz="1200" kern="1200" dirty="0" smtClean="0">
                <a:solidFill>
                  <a:schemeClr val="tx1"/>
                </a:solidFill>
                <a:effectLst/>
                <a:latin typeface="+mn-lt"/>
                <a:ea typeface="+mn-ea"/>
                <a:cs typeface="+mn-cs"/>
              </a:rPr>
              <a:t>Berani berkata TIDAK terhadap rokok, narkoba, dll yang merusak tubuh kita sebagai bait Allah.</a:t>
            </a:r>
          </a:p>
          <a:p>
            <a:r>
              <a:rPr lang="id-ID" sz="1200" kern="1200" dirty="0" smtClean="0">
                <a:solidFill>
                  <a:schemeClr val="tx1"/>
                </a:solidFill>
                <a:effectLst/>
                <a:latin typeface="+mn-lt"/>
                <a:ea typeface="+mn-ea"/>
                <a:cs typeface="+mn-cs"/>
              </a:rPr>
              <a:t>Berani berkata TIDAK terhadap perkataan sia-sia dan memfitnah orang</a:t>
            </a:r>
          </a:p>
          <a:p>
            <a:r>
              <a:rPr lang="id-ID" sz="1200" kern="1200" dirty="0" smtClean="0">
                <a:solidFill>
                  <a:schemeClr val="tx1"/>
                </a:solidFill>
                <a:effectLst/>
                <a:latin typeface="+mn-lt"/>
                <a:ea typeface="+mn-ea"/>
                <a:cs typeface="+mn-cs"/>
              </a:rPr>
              <a:t>Berani berkata TIDAK terhadap gaya hidup boros dan berfoya-foya demi untuk sosialita.</a:t>
            </a:r>
          </a:p>
          <a:p>
            <a:r>
              <a:rPr lang="id-ID" sz="1200" kern="1200" dirty="0" smtClean="0">
                <a:solidFill>
                  <a:schemeClr val="tx1"/>
                </a:solidFill>
                <a:effectLst/>
                <a:latin typeface="+mn-lt"/>
                <a:ea typeface="+mn-ea"/>
                <a:cs typeface="+mn-cs"/>
              </a:rPr>
              <a:t>Berani berkata TIDAK untuk memaksakan anak-anak kita terforsir dalam belajar ( sampai tidak punya waktu bermain) demi untuk mengejar prestise orang tua di tengah pergaulan orang tuanya dengan orang tua lainnya.</a:t>
            </a:r>
          </a:p>
          <a:p>
            <a:r>
              <a:rPr lang="id-ID" sz="1200" kern="1200" dirty="0" smtClean="0">
                <a:solidFill>
                  <a:schemeClr val="tx1"/>
                </a:solidFill>
                <a:effectLst/>
                <a:latin typeface="+mn-lt"/>
                <a:ea typeface="+mn-ea"/>
                <a:cs typeface="+mn-cs"/>
              </a:rPr>
              <a:t>Ketika kita KOMPROMI terhadap dosa, pada akhirnya kita menjadi pribadi yang gagal untuk MENYUKAI TAURAT TUHAN dan MERENUNGKAN TAURAT itu siang dan malam. ( Mazmur 1) </a:t>
            </a:r>
          </a:p>
          <a:p>
            <a:endParaRPr lang="id-ID" dirty="0"/>
          </a:p>
        </p:txBody>
      </p:sp>
      <p:sp>
        <p:nvSpPr>
          <p:cNvPr id="4" name="Slide Number Placeholder 3"/>
          <p:cNvSpPr>
            <a:spLocks noGrp="1"/>
          </p:cNvSpPr>
          <p:nvPr>
            <p:ph type="sldNum" sz="quarter" idx="10"/>
          </p:nvPr>
        </p:nvSpPr>
        <p:spPr/>
        <p:txBody>
          <a:bodyPr/>
          <a:lstStyle/>
          <a:p>
            <a:fld id="{D47F55CE-F7E2-45B1-908D-290E21A40E7E}" type="slidenum">
              <a:rPr lang="id-ID" smtClean="0"/>
              <a:t>5</a:t>
            </a:fld>
            <a:endParaRPr lang="id-ID"/>
          </a:p>
        </p:txBody>
      </p:sp>
    </p:spTree>
    <p:extLst>
      <p:ext uri="{BB962C8B-B14F-4D97-AF65-F5344CB8AC3E}">
        <p14:creationId xmlns:p14="http://schemas.microsoft.com/office/powerpoint/2010/main" val="18812225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b="1" kern="1200" dirty="0" smtClean="0">
                <a:solidFill>
                  <a:schemeClr val="tx1"/>
                </a:solidFill>
                <a:effectLst/>
                <a:latin typeface="+mn-lt"/>
                <a:ea typeface="+mn-ea"/>
                <a:cs typeface="+mn-cs"/>
              </a:rPr>
              <a:t>Kerelaan Hati/ melepaskan hak</a:t>
            </a:r>
            <a:r>
              <a:rPr lang="id-ID" sz="1200" kern="1200" dirty="0" smtClean="0">
                <a:solidFill>
                  <a:schemeClr val="tx1"/>
                </a:solidFill>
                <a:effectLst/>
                <a:latin typeface="+mn-lt"/>
                <a:ea typeface="+mn-ea"/>
                <a:cs typeface="+mn-cs"/>
              </a:rPr>
              <a:t>. Rut 4:1-8.  Seorang penebus yang berhak membeli tanah milik Elimelekh melepaskan haknya dengan menanggalkan kasutnya sebelah, akhirnya hak menebus tanah Elimelekh tersebut jatuh ke tangan Boas yang juga memperisteri Rut, untuk menegakkan nama orang itu di atas milik pusakanya, sesuai hukum Israel. </a:t>
            </a:r>
          </a:p>
          <a:p>
            <a:r>
              <a:rPr lang="id-ID" sz="1200" kern="1200" dirty="0" smtClean="0">
                <a:solidFill>
                  <a:schemeClr val="tx1"/>
                </a:solidFill>
                <a:effectLst/>
                <a:latin typeface="+mn-lt"/>
                <a:ea typeface="+mn-ea"/>
                <a:cs typeface="+mn-cs"/>
              </a:rPr>
              <a:t>Untuk mendapatnya tanahnya saja si penebus ini mau, tetapi kalau harus memperisteri Rut dan menegakkan nama keluarga Elimelekh, si penebus ini tidak mau, karena dengan demikian dia harus merusakkan milik pusakanya sendiri.</a:t>
            </a:r>
          </a:p>
          <a:p>
            <a:r>
              <a:rPr lang="id-ID" sz="1200" kern="1200" dirty="0" smtClean="0">
                <a:solidFill>
                  <a:schemeClr val="tx1"/>
                </a:solidFill>
                <a:effectLst/>
                <a:latin typeface="+mn-lt"/>
                <a:ea typeface="+mn-ea"/>
                <a:cs typeface="+mn-cs"/>
              </a:rPr>
              <a:t>Dia akhirnya melepaskan haknya untuk membeli tanah itu, dan merelakan pembelian tanah itu kepada Boas. Karena melepaskan namanya, si penebus ini tidak mau dan tidak siap.</a:t>
            </a:r>
          </a:p>
          <a:p>
            <a:r>
              <a:rPr lang="id-ID" sz="1200" kern="1200" dirty="0" smtClean="0">
                <a:solidFill>
                  <a:schemeClr val="tx1"/>
                </a:solidFill>
                <a:effectLst/>
                <a:latin typeface="+mn-lt"/>
                <a:ea typeface="+mn-ea"/>
                <a:cs typeface="+mn-cs"/>
              </a:rPr>
              <a:t>Boas mau menanggung resiko namanya tidak ditegakkan, karena dengan menikahi Rut, dia menegakkan nama suami Rut dan nama keluarga dari Elimelekh atas tanah  pusaka itu. </a:t>
            </a:r>
          </a:p>
          <a:p>
            <a:r>
              <a:rPr lang="id-ID" sz="1200" kern="1200" dirty="0" smtClean="0">
                <a:solidFill>
                  <a:schemeClr val="tx1"/>
                </a:solidFill>
                <a:effectLst/>
                <a:latin typeface="+mn-lt"/>
                <a:ea typeface="+mn-ea"/>
                <a:cs typeface="+mn-cs"/>
              </a:rPr>
              <a:t>Boas juga sebenarnya sedang melepaskan hak atas penegakan nama pribadinya, dia rela namanya tidak ditegakkan. Namun justru karena Boas melepaskan hak atas namanya itulah, justru Boas memperanakkan Obed dengan menikahi Rut, dan Obed adalah kakek daripada Daud. Matius 1:5, Lukas 3:32 justru dalam dua silsilah Yesus Kristus sekaligus, keduanya mencantumkan nama Boas dalam jajaran nama-nama yang masuk dalam silsilah Yesus Kristus. </a:t>
            </a:r>
          </a:p>
          <a:p>
            <a:r>
              <a:rPr lang="id-ID" sz="1200" kern="1200" dirty="0" smtClean="0">
                <a:solidFill>
                  <a:schemeClr val="tx1"/>
                </a:solidFill>
                <a:effectLst/>
                <a:latin typeface="+mn-lt"/>
                <a:ea typeface="+mn-ea"/>
                <a:cs typeface="+mn-cs"/>
              </a:rPr>
              <a:t>Namanya atas tanah itu hilang, tetapi dengan menikahi Rut, justru namanya dicantumkan sebagai nenek moyang Yesus. Sungguh ajaib. Ketika kita mau melepaskan hak-hak kita, di situlah justru Tuhan menyatakan kemuliaan-Nya.</a:t>
            </a:r>
          </a:p>
          <a:p>
            <a:r>
              <a:rPr lang="id-ID" sz="1200" b="1" kern="1200" dirty="0" smtClean="0">
                <a:solidFill>
                  <a:schemeClr val="tx1"/>
                </a:solidFill>
                <a:effectLst/>
                <a:latin typeface="+mn-lt"/>
                <a:ea typeface="+mn-ea"/>
                <a:cs typeface="+mn-cs"/>
              </a:rPr>
              <a:t>Tuhan Yesus perlu membasuh kaki kita, agar kita memiliki kerelaan hati untuk melepaskan hak-hak kita. </a:t>
            </a:r>
            <a:endParaRPr lang="id-ID" sz="1200" kern="1200" dirty="0" smtClean="0">
              <a:solidFill>
                <a:schemeClr val="tx1"/>
              </a:solidFill>
              <a:effectLst/>
              <a:latin typeface="+mn-lt"/>
              <a:ea typeface="+mn-ea"/>
              <a:cs typeface="+mn-cs"/>
            </a:endParaRPr>
          </a:p>
          <a:p>
            <a:r>
              <a:rPr lang="id-ID" sz="1200" b="1" kern="1200" dirty="0" smtClean="0">
                <a:solidFill>
                  <a:schemeClr val="tx1"/>
                </a:solidFill>
                <a:effectLst/>
                <a:latin typeface="+mn-lt"/>
                <a:ea typeface="+mn-ea"/>
                <a:cs typeface="+mn-cs"/>
              </a:rPr>
              <a:t>Efesus 6:15 menunjukkan salah satu perlengkapan senjata Allah adalah kaki yang berkasutkan KERELAAN untuk memberitakan injil damai sejahtera.</a:t>
            </a:r>
            <a:endParaRPr lang="id-ID" sz="1200" kern="1200" dirty="0" smtClean="0">
              <a:solidFill>
                <a:schemeClr val="tx1"/>
              </a:solidFill>
              <a:effectLst/>
              <a:latin typeface="+mn-lt"/>
              <a:ea typeface="+mn-ea"/>
              <a:cs typeface="+mn-cs"/>
            </a:endParaRPr>
          </a:p>
          <a:p>
            <a:r>
              <a:rPr lang="id-ID" sz="1200" b="1" kern="1200" dirty="0" smtClean="0">
                <a:solidFill>
                  <a:schemeClr val="tx1"/>
                </a:solidFill>
                <a:effectLst/>
                <a:latin typeface="+mn-lt"/>
                <a:ea typeface="+mn-ea"/>
                <a:cs typeface="+mn-cs"/>
              </a:rPr>
              <a:t>Ada kata KERELAAN di situ, terkait dengan bagian tubuh yaitu kaki.</a:t>
            </a:r>
            <a:endParaRPr lang="id-ID" sz="1200" kern="1200" dirty="0" smtClean="0">
              <a:solidFill>
                <a:schemeClr val="tx1"/>
              </a:solidFill>
              <a:effectLst/>
              <a:latin typeface="+mn-lt"/>
              <a:ea typeface="+mn-ea"/>
              <a:cs typeface="+mn-cs"/>
            </a:endParaRPr>
          </a:p>
          <a:p>
            <a:r>
              <a:rPr lang="id-ID" sz="1200" b="1" kern="1200" dirty="0" smtClean="0">
                <a:solidFill>
                  <a:schemeClr val="tx1"/>
                </a:solidFill>
                <a:effectLst/>
                <a:latin typeface="+mn-lt"/>
                <a:ea typeface="+mn-ea"/>
                <a:cs typeface="+mn-cs"/>
              </a:rPr>
              <a:t> </a:t>
            </a:r>
            <a:endParaRPr lang="id-ID" sz="1200" kern="1200" dirty="0" smtClean="0">
              <a:solidFill>
                <a:schemeClr val="tx1"/>
              </a:solidFill>
              <a:effectLst/>
              <a:latin typeface="+mn-lt"/>
              <a:ea typeface="+mn-ea"/>
              <a:cs typeface="+mn-cs"/>
            </a:endParaRPr>
          </a:p>
          <a:p>
            <a:r>
              <a:rPr lang="id-ID" sz="1200" kern="1200" dirty="0" smtClean="0">
                <a:solidFill>
                  <a:schemeClr val="tx1"/>
                </a:solidFill>
                <a:effectLst/>
                <a:latin typeface="+mn-lt"/>
                <a:ea typeface="+mn-ea"/>
                <a:cs typeface="+mn-cs"/>
              </a:rPr>
              <a:t>Contoh: </a:t>
            </a:r>
          </a:p>
          <a:p>
            <a:r>
              <a:rPr lang="id-ID" sz="1200" kern="1200" dirty="0" smtClean="0">
                <a:solidFill>
                  <a:schemeClr val="tx1"/>
                </a:solidFill>
                <a:effectLst/>
                <a:latin typeface="+mn-lt"/>
                <a:ea typeface="+mn-ea"/>
                <a:cs typeface="+mn-cs"/>
              </a:rPr>
              <a:t>Daud melepaskan haknya untuk membalas perbuatan jahat Saul, dalam dua kali Daud melepaskan kesempatan untuk membunuh Saul dengan sangat mudah. Daud percaya dia tidak harus menjadi raja dengan cara membunuh Saul, dia percaya bahwa Saul ada di tangan Tuhan sendiri, entah bagaimana cara Tuhan mengambil nyawa Saul.  Bahkan ketika Saul mati di medan laga, Daud menyanyikan nyanyian ratapan bukan hanya untuk Yonatan sahabatnya, tetapi juga untuk Saul, rajanya. Dia menyebut Saul sebagai pahlawan Israel. </a:t>
            </a:r>
          </a:p>
          <a:p>
            <a:r>
              <a:rPr lang="id-ID" sz="1200" kern="1200" dirty="0" smtClean="0">
                <a:solidFill>
                  <a:schemeClr val="tx1"/>
                </a:solidFill>
                <a:effectLst/>
                <a:latin typeface="+mn-lt"/>
                <a:ea typeface="+mn-ea"/>
                <a:cs typeface="+mn-cs"/>
              </a:rPr>
              <a:t>Janganlah membalas kejahatan dengan kejahatan. Roma 12:17</a:t>
            </a:r>
          </a:p>
          <a:p>
            <a:r>
              <a:rPr lang="id-ID" sz="1200" kern="1200" dirty="0" smtClean="0">
                <a:solidFill>
                  <a:schemeClr val="tx1"/>
                </a:solidFill>
                <a:effectLst/>
                <a:latin typeface="+mn-lt"/>
                <a:ea typeface="+mn-ea"/>
                <a:cs typeface="+mn-cs"/>
              </a:rPr>
              <a:t>Ada banyak kesempatan untuk kita melampiaskan dendam- LEPASKAN itu. BUANG jauh-jauh.</a:t>
            </a:r>
          </a:p>
          <a:p>
            <a:r>
              <a:rPr lang="id-ID" sz="1200" kern="1200" dirty="0" smtClean="0">
                <a:solidFill>
                  <a:schemeClr val="tx1"/>
                </a:solidFill>
                <a:effectLst/>
                <a:latin typeface="+mn-lt"/>
                <a:ea typeface="+mn-ea"/>
                <a:cs typeface="+mn-cs"/>
              </a:rPr>
              <a:t>Yesus sudah mau membasuh kaki kita, untuk kita mau melepaskan hak –hak kita. </a:t>
            </a:r>
          </a:p>
          <a:p>
            <a:r>
              <a:rPr lang="id-ID" sz="1200" kern="1200" dirty="0" smtClean="0">
                <a:solidFill>
                  <a:schemeClr val="tx1"/>
                </a:solidFill>
                <a:effectLst/>
                <a:latin typeface="+mn-lt"/>
                <a:ea typeface="+mn-ea"/>
                <a:cs typeface="+mn-cs"/>
              </a:rPr>
              <a:t>Matius 5:39-41 ( pipi kanan dan pipi kiri)</a:t>
            </a:r>
          </a:p>
          <a:p>
            <a:r>
              <a:rPr lang="id-ID" sz="1200" kern="1200" dirty="0" smtClean="0">
                <a:solidFill>
                  <a:schemeClr val="tx1"/>
                </a:solidFill>
                <a:effectLst/>
                <a:latin typeface="+mn-lt"/>
                <a:ea typeface="+mn-ea"/>
                <a:cs typeface="+mn-cs"/>
              </a:rPr>
              <a:t>Jejak yang ditinggalkan Yesus untuk kita ikuti I Petrus 2:18-25</a:t>
            </a:r>
          </a:p>
          <a:p>
            <a:endParaRPr lang="id-ID" dirty="0"/>
          </a:p>
        </p:txBody>
      </p:sp>
      <p:sp>
        <p:nvSpPr>
          <p:cNvPr id="4" name="Slide Number Placeholder 3"/>
          <p:cNvSpPr>
            <a:spLocks noGrp="1"/>
          </p:cNvSpPr>
          <p:nvPr>
            <p:ph type="sldNum" sz="quarter" idx="10"/>
          </p:nvPr>
        </p:nvSpPr>
        <p:spPr/>
        <p:txBody>
          <a:bodyPr/>
          <a:lstStyle/>
          <a:p>
            <a:fld id="{D47F55CE-F7E2-45B1-908D-290E21A40E7E}" type="slidenum">
              <a:rPr lang="id-ID" smtClean="0"/>
              <a:t>6</a:t>
            </a:fld>
            <a:endParaRPr lang="id-ID"/>
          </a:p>
        </p:txBody>
      </p:sp>
    </p:spTree>
    <p:extLst>
      <p:ext uri="{BB962C8B-B14F-4D97-AF65-F5344CB8AC3E}">
        <p14:creationId xmlns:p14="http://schemas.microsoft.com/office/powerpoint/2010/main" val="17842173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id-ID" sz="1200" kern="1200" dirty="0" smtClean="0">
                <a:solidFill>
                  <a:schemeClr val="tx1"/>
                </a:solidFill>
                <a:effectLst/>
                <a:latin typeface="+mn-lt"/>
                <a:ea typeface="+mn-ea"/>
                <a:cs typeface="+mn-cs"/>
              </a:rPr>
              <a:t>Yosua 1:3 </a:t>
            </a:r>
            <a:r>
              <a:rPr lang="id-ID" sz="1200" b="1" kern="1200" dirty="0" smtClean="0">
                <a:solidFill>
                  <a:schemeClr val="tx1"/>
                </a:solidFill>
                <a:effectLst/>
                <a:latin typeface="+mn-lt"/>
                <a:ea typeface="+mn-ea"/>
                <a:cs typeface="+mn-cs"/>
              </a:rPr>
              <a:t>Tuhan menginginkan kaki kita dapat menjadi penanda suatu ekspansi/ perluasan wilayah.</a:t>
            </a:r>
            <a:r>
              <a:rPr lang="id-ID" sz="1200" kern="1200" dirty="0" smtClean="0">
                <a:solidFill>
                  <a:schemeClr val="tx1"/>
                </a:solidFill>
                <a:effectLst/>
                <a:latin typeface="+mn-lt"/>
                <a:ea typeface="+mn-ea"/>
                <a:cs typeface="+mn-cs"/>
              </a:rPr>
              <a:t> Dan hasilnya? Yosua 21:44-45.</a:t>
            </a:r>
          </a:p>
          <a:p>
            <a:r>
              <a:rPr lang="id-ID" sz="1200" kern="1200" dirty="0" smtClean="0">
                <a:solidFill>
                  <a:schemeClr val="tx1"/>
                </a:solidFill>
                <a:effectLst/>
                <a:latin typeface="+mn-lt"/>
                <a:ea typeface="+mn-ea"/>
                <a:cs typeface="+mn-cs"/>
              </a:rPr>
              <a:t>Kejadian 41:46 Yusuf mengelilingi seluruh tanah Mesir, sebagai kegiatan pertamanya sebagai seorang penguasa atas seluruh tanah Mesir. Dan hasilnya? Kejadian 41:47!!</a:t>
            </a:r>
          </a:p>
          <a:p>
            <a:r>
              <a:rPr lang="id-ID" sz="1200" b="1" kern="1200" dirty="0" smtClean="0">
                <a:solidFill>
                  <a:schemeClr val="tx1"/>
                </a:solidFill>
                <a:effectLst/>
                <a:latin typeface="+mn-lt"/>
                <a:ea typeface="+mn-ea"/>
                <a:cs typeface="+mn-cs"/>
              </a:rPr>
              <a:t>KESIMPULAN:</a:t>
            </a:r>
            <a:br>
              <a:rPr lang="id-ID" sz="1200" b="1" kern="1200" dirty="0" smtClean="0">
                <a:solidFill>
                  <a:schemeClr val="tx1"/>
                </a:solidFill>
                <a:effectLst/>
                <a:latin typeface="+mn-lt"/>
                <a:ea typeface="+mn-ea"/>
                <a:cs typeface="+mn-cs"/>
              </a:rPr>
            </a:br>
            <a:r>
              <a:rPr lang="id-ID" sz="1200" kern="1200" dirty="0" smtClean="0">
                <a:solidFill>
                  <a:schemeClr val="tx1"/>
                </a:solidFill>
                <a:effectLst/>
                <a:latin typeface="+mn-lt"/>
                <a:ea typeface="+mn-ea"/>
                <a:cs typeface="+mn-cs"/>
              </a:rPr>
              <a:t>Tuhan ingin kita memiliki hati Hamba, sebagaimana yang Dia contohkan dengan mencuci kaki murid-murid-Nya. Hanya dengan hidup yang mau dikuduskan oleh kuasa salib-Nya, kita mendapat bagian di dalam Yesus, dapat diterima di dalam kerajaan-Nya. Tuhan ingin kita menahan kaki kita dari segera lari menuju kejahatan, Tuhan mau kita melepaskan hak-hak kita, dan Tuhan ingin mengurapi kaki kita sehingga hidup kita dapat diperluas. </a:t>
            </a:r>
          </a:p>
          <a:p>
            <a:endParaRPr lang="id-ID" dirty="0"/>
          </a:p>
        </p:txBody>
      </p:sp>
      <p:sp>
        <p:nvSpPr>
          <p:cNvPr id="4" name="Slide Number Placeholder 3"/>
          <p:cNvSpPr>
            <a:spLocks noGrp="1"/>
          </p:cNvSpPr>
          <p:nvPr>
            <p:ph type="sldNum" sz="quarter" idx="10"/>
          </p:nvPr>
        </p:nvSpPr>
        <p:spPr/>
        <p:txBody>
          <a:bodyPr/>
          <a:lstStyle/>
          <a:p>
            <a:fld id="{D47F55CE-F7E2-45B1-908D-290E21A40E7E}" type="slidenum">
              <a:rPr lang="id-ID" smtClean="0"/>
              <a:t>7</a:t>
            </a:fld>
            <a:endParaRPr lang="id-ID"/>
          </a:p>
        </p:txBody>
      </p:sp>
    </p:spTree>
    <p:extLst>
      <p:ext uri="{BB962C8B-B14F-4D97-AF65-F5344CB8AC3E}">
        <p14:creationId xmlns:p14="http://schemas.microsoft.com/office/powerpoint/2010/main" val="27867744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4/7/2019</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4/7/2019</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4/7/2019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4/7/2019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4/7/2019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4/7/2019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smtClean="0"/>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4/7/2019</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4/7/2019</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4/7/2019</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4/7/2019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4/7/2019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4/7/2019</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en-US" smtClean="0"/>
              <a:t>Click to edit Master title style</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60000"/>
                    <a:lumOff val="40000"/>
                  </a:schemeClr>
                </a:solidFill>
              </a:defRPr>
            </a:lvl1pPr>
          </a:lstStyle>
          <a:p>
            <a:fld id="{48A87A34-81AB-432B-8DAE-1953F412C126}" type="datetimeFigureOut">
              <a:rPr lang="en-US" smtClean="0"/>
              <a:t>4/7/2019</a:t>
            </a:fld>
            <a:endParaRPr lang="en-US" dirty="0"/>
          </a:p>
        </p:txBody>
      </p:sp>
      <p:sp>
        <p:nvSpPr>
          <p:cNvPr id="5" name="Footer Placeholder 4"/>
          <p:cNvSpPr>
            <a:spLocks noGrp="1"/>
          </p:cNvSpPr>
          <p:nvPr>
            <p:ph type="ftr" sz="quarter" idx="11"/>
          </p:nvPr>
        </p:nvSpPr>
        <p:spPr>
          <a:xfrm rot="21420000">
            <a:off x="9144" y="4882896"/>
            <a:ext cx="4050792" cy="1197864"/>
          </a:xfrm>
          <a:noFill/>
        </p:spPr>
        <p:txBody>
          <a:bodyPr wrap="square" rtlCol="0">
            <a:spAutoFit/>
          </a:bodyPr>
          <a:lstStyle>
            <a:lvl1pPr>
              <a:defRPr lang="en-US" sz="5400" dirty="0"/>
            </a:lvl1pPr>
          </a:lstStyle>
          <a:p>
            <a:endParaRPr lang="en-US" dirty="0"/>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6D22F896-40B5-4ADD-8801-0D06FADFA095}" type="slidenum">
              <a:rPr lang="en-US" smtClean="0"/>
              <a:t>‹#›</a:t>
            </a:fld>
            <a:endParaRPr lang="en-US" dirty="0"/>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accent1">
              <a:lumMod val="60000"/>
              <a:lumOff val="40000"/>
              <a:alpha val="5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9759055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4/7/2019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568765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en-US" smtClean="0"/>
              <a:t>Click to edit Master title style</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4/7/2019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716619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4/7/2019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279858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Content Placeholder 3"/>
          <p:cNvSpPr>
            <a:spLocks noGrp="1"/>
          </p:cNvSpPr>
          <p:nvPr>
            <p:ph sz="quarter" idx="13"/>
          </p:nvPr>
        </p:nvSpPr>
        <p:spPr>
          <a:xfrm>
            <a:off x="685802" y="2861733"/>
            <a:ext cx="5088712" cy="2512852"/>
          </a:xfrm>
        </p:spPr>
        <p:txBody>
          <a:bodyPr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3" name="Content Placeholder 5"/>
          <p:cNvSpPr>
            <a:spLocks noGrp="1"/>
          </p:cNvSpPr>
          <p:nvPr>
            <p:ph sz="quarter" idx="14"/>
          </p:nvPr>
        </p:nvSpPr>
        <p:spPr>
          <a:xfrm>
            <a:off x="5993969" y="2861733"/>
            <a:ext cx="5088713" cy="2512852"/>
          </a:xfrm>
        </p:spPr>
        <p:txBody>
          <a:bodyPr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4/7/2019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850261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4/7/2019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350053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4/7/2019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854980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n-US" smtClean="0"/>
              <a:t>Click to edit Master title style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4/7/2019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40036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4/7/2019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29952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4/7/2019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551634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4/7/2019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7552357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4/7/2019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1815078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4/7/2019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180422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en-US" smtClean="0"/>
              <a:t>Click to edit Master title style</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4/7/2019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734941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n-US" smtClean="0"/>
              <a:t>Click to edit Master title style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4/7/2019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345575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4/7/2019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176582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4/7/2019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85815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4/7/2019</a:t>
            </a:fld>
            <a:endParaRPr lang="en-US" dirty="0"/>
          </a:p>
        </p:txBody>
      </p:sp>
      <p:sp>
        <p:nvSpPr>
          <p:cNvPr id="5" name="Footer Placeholder 4"/>
          <p:cNvSpPr>
            <a:spLocks noGrp="1"/>
          </p:cNvSpPr>
          <p:nvPr>
            <p:ph type="ftr" sz="quarter" idx="11"/>
          </p:nvPr>
        </p:nvSpPr>
        <p:spPr>
          <a:xfrm>
            <a:off x="5332412" y="5883275"/>
            <a:ext cx="4324044" cy="365125"/>
          </a:xfrm>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915720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lvl1pPr>
              <a:buClr>
                <a:schemeClr val="accent1">
                  <a:lumMod val="75000"/>
                </a:schemeClr>
              </a:buClr>
              <a:defRPr/>
            </a:lvl1pPr>
            <a:lvl2pPr>
              <a:buClr>
                <a:schemeClr val="accent1">
                  <a:lumMod val="75000"/>
                </a:schemeClr>
              </a:buClr>
              <a:defRPr/>
            </a:lvl2pPr>
            <a:lvl3pPr>
              <a:buClr>
                <a:schemeClr val="accent1">
                  <a:lumMod val="75000"/>
                </a:schemeClr>
              </a:buClr>
              <a:defRPr/>
            </a:lvl3pPr>
            <a:lvl4pPr>
              <a:buClr>
                <a:schemeClr val="accent1">
                  <a:lumMod val="75000"/>
                </a:schemeClr>
              </a:buClr>
              <a:defRPr/>
            </a:lvl4pPr>
            <a:lvl5pPr>
              <a:buClr>
                <a:schemeClr val="accent1">
                  <a:lumMod val="75000"/>
                </a:schemeClr>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4/7/2019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951856" y="5867131"/>
            <a:ext cx="5511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2332008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4/7/2019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1956932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buClr>
                <a:schemeClr val="accent1">
                  <a:lumMod val="75000"/>
                </a:schemeClr>
              </a:buClr>
              <a:defRPr sz="1800"/>
            </a:lvl1pPr>
            <a:lvl2pPr>
              <a:buClr>
                <a:schemeClr val="accent1">
                  <a:lumMod val="75000"/>
                </a:schemeClr>
              </a:buClr>
              <a:defRPr sz="1600"/>
            </a:lvl2pPr>
            <a:lvl3pPr>
              <a:buClr>
                <a:schemeClr val="accent1">
                  <a:lumMod val="75000"/>
                </a:schemeClr>
              </a:buClr>
              <a:defRPr sz="1400"/>
            </a:lvl3pPr>
            <a:lvl4pPr>
              <a:buClr>
                <a:schemeClr val="accent1">
                  <a:lumMod val="75000"/>
                </a:schemeClr>
              </a:buClr>
              <a:defRPr sz="1200"/>
            </a:lvl4pPr>
            <a:lvl5pPr>
              <a:buClr>
                <a:schemeClr val="accent1">
                  <a:lumMod val="75000"/>
                </a:schemeClr>
              </a:buCl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buClr>
                <a:schemeClr val="accent1">
                  <a:lumMod val="75000"/>
                </a:schemeClr>
              </a:buClr>
              <a:defRPr sz="1800"/>
            </a:lvl1pPr>
            <a:lvl2pPr>
              <a:buClr>
                <a:schemeClr val="accent1">
                  <a:lumMod val="75000"/>
                </a:schemeClr>
              </a:buClr>
              <a:defRPr sz="1600"/>
            </a:lvl2pPr>
            <a:lvl3pPr>
              <a:buClr>
                <a:schemeClr val="accent1">
                  <a:lumMod val="75000"/>
                </a:schemeClr>
              </a:buClr>
              <a:defRPr sz="1400"/>
            </a:lvl3pPr>
            <a:lvl4pPr>
              <a:buClr>
                <a:schemeClr val="accent1">
                  <a:lumMod val="75000"/>
                </a:schemeClr>
              </a:buClr>
              <a:defRPr sz="1200"/>
            </a:lvl4pPr>
            <a:lvl5pPr>
              <a:buClr>
                <a:schemeClr val="accent1">
                  <a:lumMod val="75000"/>
                </a:schemeClr>
              </a:buCl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4/7/2019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156629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buClr>
                <a:schemeClr val="accent1">
                  <a:lumMod val="75000"/>
                </a:schemeClr>
              </a:buClr>
              <a:defRPr sz="1800"/>
            </a:lvl1pPr>
            <a:lvl2pPr>
              <a:buClr>
                <a:schemeClr val="accent1">
                  <a:lumMod val="75000"/>
                </a:schemeClr>
              </a:buClr>
              <a:defRPr sz="1600"/>
            </a:lvl2pPr>
            <a:lvl3pPr>
              <a:buClr>
                <a:schemeClr val="accent1">
                  <a:lumMod val="75000"/>
                </a:schemeClr>
              </a:buClr>
              <a:defRPr sz="1400"/>
            </a:lvl3pPr>
            <a:lvl4pPr>
              <a:buClr>
                <a:schemeClr val="accent1">
                  <a:lumMod val="75000"/>
                </a:schemeClr>
              </a:buClr>
              <a:defRPr sz="1200"/>
            </a:lvl4pPr>
            <a:lvl5pPr>
              <a:buClr>
                <a:schemeClr val="accent1">
                  <a:lumMod val="75000"/>
                </a:schemeClr>
              </a:buCl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buClr>
                <a:schemeClr val="accent1">
                  <a:lumMod val="75000"/>
                </a:schemeClr>
              </a:buClr>
              <a:defRPr sz="1800"/>
            </a:lvl1pPr>
            <a:lvl2pPr>
              <a:buClr>
                <a:schemeClr val="accent1">
                  <a:lumMod val="75000"/>
                </a:schemeClr>
              </a:buClr>
              <a:defRPr sz="1600"/>
            </a:lvl2pPr>
            <a:lvl3pPr>
              <a:buClr>
                <a:schemeClr val="accent1">
                  <a:lumMod val="75000"/>
                </a:schemeClr>
              </a:buClr>
              <a:defRPr sz="1400"/>
            </a:lvl3pPr>
            <a:lvl4pPr>
              <a:buClr>
                <a:schemeClr val="accent1">
                  <a:lumMod val="75000"/>
                </a:schemeClr>
              </a:buClr>
              <a:defRPr sz="1200"/>
            </a:lvl4pPr>
            <a:lvl5pPr>
              <a:buClr>
                <a:schemeClr val="accent1">
                  <a:lumMod val="75000"/>
                </a:schemeClr>
              </a:buCl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4/7/2019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6360582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4/7/2019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68300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4/7/2019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0599636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4/7/2019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235442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4/7/2019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3584695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4/7/2019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1188840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4/7/2019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0385913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4/7/2019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15669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4/7/2019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7265268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4/7/2019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78923709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4/7/2019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93976803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4/7/2019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7058067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4/7/2019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3235719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4/7/2019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2941870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4/7/2019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65887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4/7/2019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042235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4/7/2019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3116679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4/7/2019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4134934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4/7/2019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6200489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4/7/2019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3066412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4/7/2019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1721115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smtClean="0"/>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smtClean="0"/>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48A87A34-81AB-432B-8DAE-1953F412C126}" type="datetimeFigureOut">
              <a:rPr lang="en-US" smtClean="0"/>
              <a:t>4/7/2019</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1537799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smtClean="0"/>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smtClean="0"/>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4/7/2019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3262335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4/7/2019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58404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smtClean="0"/>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smtClean="0"/>
              <a:t>Click to edit Master text styles</a:t>
            </a:r>
          </a:p>
        </p:txBody>
      </p:sp>
      <p:sp>
        <p:nvSpPr>
          <p:cNvPr id="2" name="Date Placeholder 1"/>
          <p:cNvSpPr>
            <a:spLocks noGrp="1"/>
          </p:cNvSpPr>
          <p:nvPr>
            <p:ph type="dt" sz="half" idx="10"/>
          </p:nvPr>
        </p:nvSpPr>
        <p:spPr/>
        <p:txBody>
          <a:bodyPr/>
          <a:lstStyle/>
          <a:p>
            <a:fld id="{48A87A34-81AB-432B-8DAE-1953F412C126}" type="datetimeFigureOut">
              <a:rPr lang="en-US" smtClean="0"/>
              <a:pPr/>
              <a:t>4/7/2019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5982379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4/7/2019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6034141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4/7/2019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7980718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smtClean="0"/>
              <a:t>4/7/2019</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8063592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4/7/2019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329150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4/7/2019</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6085423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4/7/2019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9768371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4/7/2019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4241413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4/7/2019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3016837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4/7/2019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8818178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smtClean="0"/>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4/7/2019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5400885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4/7/2019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8889715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4/7/2019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5458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4/7/2019</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3434638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4/7/2019</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94567476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smtClean="0"/>
              <a:pPr/>
              <a:t>4/7/2019</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2005748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4/7/2019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7518314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4/7/2019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5464908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4/7/2019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7577523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smtClean="0"/>
              <a:pPr/>
              <a:t>4/7/2019</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2371639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48A87A34-81AB-432B-8DAE-1953F412C126}" type="datetimeFigureOut">
              <a:rPr lang="en-US" smtClean="0"/>
              <a:t>4/7/2019</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2574687928"/>
      </p:ext>
    </p:extLst>
  </p:cSld>
  <p:clrMapOvr>
    <a:overrideClrMapping bg1="lt1" tx1="dk1" bg2="lt2" tx2="dk2" accent1="accent1" accent2="accent2" accent3="accent3" accent4="accent4" accent5="accent5" accent6="accent6" hlink="hlink" folHlink="folHlink"/>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4/7/2019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9786675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48A87A34-81AB-432B-8DAE-1953F412C126}" type="datetimeFigureOut">
              <a:rPr lang="en-US" smtClean="0"/>
              <a:pPr/>
              <a:t>4/7/2019</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34664013"/>
      </p:ext>
    </p:extLst>
  </p:cSld>
  <p:clrMapOvr>
    <a:overrideClrMapping bg1="lt1" tx1="dk1" bg2="lt2" tx2="dk2" accent1="accent1" accent2="accent2" accent3="accent3" accent4="accent4" accent5="accent5" accent6="accent6" hlink="hlink" folHlink="folHlink"/>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4/7/2019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6618202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4/7/2019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6173644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4/7/2019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3493844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4/7/2019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1036004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smtClean="0"/>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48A87A34-81AB-432B-8DAE-1953F412C126}" type="datetimeFigureOut">
              <a:rPr lang="en-US" smtClean="0"/>
              <a:t>4/7/2019</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6D22F896-40B5-4ADD-8801-0D06FADFA095}" type="slidenum">
              <a:rPr lang="en-US" smtClean="0"/>
              <a:t>‹#›</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4010125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48A87A34-81AB-432B-8DAE-1953F412C126}" type="datetimeFigureOut">
              <a:rPr lang="en-US" smtClean="0"/>
              <a:t>4/7/2019</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6D22F896-40B5-4ADD-8801-0D06FADFA095}" type="slidenum">
              <a:rPr lang="en-US" smtClean="0"/>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78844182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4/7/2019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8645059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4/7/2019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169335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5.jp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theme" Target="../theme/theme3.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5" Type="http://schemas.openxmlformats.org/officeDocument/2006/relationships/theme" Target="../theme/theme4.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18" Type="http://schemas.openxmlformats.org/officeDocument/2006/relationships/theme" Target="../theme/theme5.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17" Type="http://schemas.openxmlformats.org/officeDocument/2006/relationships/slideLayout" Target="../slideLayouts/slideLayout82.xml"/><Relationship Id="rId2" Type="http://schemas.openxmlformats.org/officeDocument/2006/relationships/slideLayout" Target="../slideLayouts/slideLayout67.xml"/><Relationship Id="rId16" Type="http://schemas.openxmlformats.org/officeDocument/2006/relationships/slideLayout" Target="../slideLayouts/slideLayout81.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5" Type="http://schemas.openxmlformats.org/officeDocument/2006/relationships/slideLayout" Target="../slideLayouts/slideLayout80.xml"/><Relationship Id="rId10" Type="http://schemas.openxmlformats.org/officeDocument/2006/relationships/slideLayout" Target="../slideLayouts/slideLayout75.xml"/><Relationship Id="rId19" Type="http://schemas.openxmlformats.org/officeDocument/2006/relationships/image" Target="../media/image8.png"/><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slideLayout" Target="../slideLayouts/slideLayout7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0.xml"/><Relationship Id="rId3" Type="http://schemas.openxmlformats.org/officeDocument/2006/relationships/slideLayout" Target="../slideLayouts/slideLayout85.xml"/><Relationship Id="rId7" Type="http://schemas.openxmlformats.org/officeDocument/2006/relationships/slideLayout" Target="../slideLayouts/slideLayout89.xml"/><Relationship Id="rId12" Type="http://schemas.openxmlformats.org/officeDocument/2006/relationships/theme" Target="../theme/theme6.xml"/><Relationship Id="rId2" Type="http://schemas.openxmlformats.org/officeDocument/2006/relationships/slideLayout" Target="../slideLayouts/slideLayout84.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5" Type="http://schemas.openxmlformats.org/officeDocument/2006/relationships/slideLayout" Target="../slideLayouts/slideLayout87.xml"/><Relationship Id="rId10" Type="http://schemas.openxmlformats.org/officeDocument/2006/relationships/slideLayout" Target="../slideLayouts/slideLayout92.xml"/><Relationship Id="rId4" Type="http://schemas.openxmlformats.org/officeDocument/2006/relationships/slideLayout" Target="../slideLayouts/slideLayout86.xml"/><Relationship Id="rId9" Type="http://schemas.openxmlformats.org/officeDocument/2006/relationships/slideLayout" Target="../slideLayouts/slideLayout9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4/7/2019</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60000"/>
                    <a:lumOff val="40000"/>
                  </a:schemeClr>
                </a:solidFill>
              </a:defRPr>
            </a:lvl1pPr>
          </a:lstStyle>
          <a:p>
            <a:fld id="{48A87A34-81AB-432B-8DAE-1953F412C126}" type="datetimeFigureOut">
              <a:rPr lang="en-US" smtClean="0"/>
              <a:pPr/>
              <a:t>4/7/2019</a:t>
            </a:fld>
            <a:endParaRPr lang="en-US"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60000"/>
                    <a:lumOff val="40000"/>
                  </a:schemeClr>
                </a:solidFill>
              </a:defRPr>
            </a:lvl1pPr>
          </a:lstStyle>
          <a:p>
            <a:endParaRPr lang="en-US"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60000"/>
                    <a:lumOff val="40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777878818"/>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Lst>
  <p:txStyles>
    <p:titleStyle>
      <a:lvl1pPr algn="l" defTabSz="914400" rtl="0" eaLnBrk="1" latinLnBrk="0" hangingPunct="1">
        <a:lnSpc>
          <a:spcPct val="90000"/>
        </a:lnSpc>
        <a:spcBef>
          <a:spcPct val="0"/>
        </a:spcBef>
        <a:buNone/>
        <a:defRPr sz="5400" kern="1200" cap="all" baseline="0">
          <a:solidFill>
            <a:schemeClr val="accent1">
              <a:lumMod val="60000"/>
              <a:lumOff val="40000"/>
            </a:schemeClr>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lumMod val="60000"/>
            <a:lumOff val="40000"/>
          </a:schemeClr>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8A87A34-81AB-432B-8DAE-1953F412C126}" type="datetimeFigureOut">
              <a:rPr lang="en-US" smtClean="0"/>
              <a:pPr/>
              <a:t>4/7/2019</a:t>
            </a:fld>
            <a:endParaRPr lang="en-US" dirty="0"/>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110908123"/>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 id="2147483738" r:id="rId15"/>
    <p:sldLayoutId id="2147483739" r:id="rId16"/>
    <p:sldLayoutId id="2147483740"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48A87A34-81AB-432B-8DAE-1953F412C126}" type="datetimeFigureOut">
              <a:rPr lang="en-US" smtClean="0"/>
              <a:pPr/>
              <a:t>4/7/2019</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529540562"/>
      </p:ext>
    </p:extLst>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Lst>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2-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smtClean="0"/>
              <a:pPr/>
              <a:t>4/7/2019</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83870853"/>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 id="2147483784" r:id="rId13"/>
    <p:sldLayoutId id="2147483785" r:id="rId14"/>
    <p:sldLayoutId id="2147483786" r:id="rId15"/>
    <p:sldLayoutId id="2147483787" r:id="rId16"/>
    <p:sldLayoutId id="2147483788"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48A87A34-81AB-432B-8DAE-1953F412C126}" type="datetimeFigureOut">
              <a:rPr lang="en-US" smtClean="0"/>
              <a:pPr/>
              <a:t>4/7/2019</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514115934"/>
      </p:ext>
    </p:extLst>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36.xml"/></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53.xml"/><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67.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84.xml"/><Relationship Id="rId1" Type="http://schemas.openxmlformats.org/officeDocument/2006/relationships/themeOverride" Target="../theme/themeOverride1.xml"/><Relationship Id="rId4" Type="http://schemas.openxmlformats.org/officeDocument/2006/relationships/image" Target="../media/image18.jpeg"/></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8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id-ID" dirty="0" smtClean="0"/>
              <a:t>Basuh kaki</a:t>
            </a:r>
            <a:endParaRPr lang="id-ID" dirty="0"/>
          </a:p>
        </p:txBody>
      </p:sp>
      <p:sp>
        <p:nvSpPr>
          <p:cNvPr id="3" name="Subtitle 2"/>
          <p:cNvSpPr>
            <a:spLocks noGrp="1"/>
          </p:cNvSpPr>
          <p:nvPr>
            <p:ph type="subTitle" idx="1"/>
          </p:nvPr>
        </p:nvSpPr>
        <p:spPr/>
        <p:txBody>
          <a:bodyPr>
            <a:normAutofit fontScale="92500" lnSpcReduction="10000"/>
          </a:bodyPr>
          <a:lstStyle/>
          <a:p>
            <a:r>
              <a:rPr lang="id-ID" dirty="0" smtClean="0"/>
              <a:t>GBI Diaspora Sejahtera </a:t>
            </a:r>
          </a:p>
          <a:p>
            <a:r>
              <a:rPr lang="id-ID" dirty="0" smtClean="0"/>
              <a:t>Kota Wisata Batu, 7 April 2019</a:t>
            </a:r>
            <a:endParaRPr lang="id-ID" dirty="0"/>
          </a:p>
        </p:txBody>
      </p:sp>
      <p:pic>
        <p:nvPicPr>
          <p:cNvPr id="1026" name="Picture 2" descr="Hasil gambar untuk basuh kak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34896" y="590481"/>
            <a:ext cx="4403993" cy="5813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8322749"/>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asil gambar untuk basuh kak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3268" y="0"/>
            <a:ext cx="9165465" cy="685577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85800" y="0"/>
            <a:ext cx="10396882" cy="1151965"/>
          </a:xfrm>
        </p:spPr>
        <p:txBody>
          <a:bodyPr>
            <a:normAutofit fontScale="90000"/>
          </a:bodyPr>
          <a:lstStyle/>
          <a:p>
            <a:pPr algn="ctr"/>
            <a:r>
              <a:rPr lang="id-ID" dirty="0" smtClean="0"/>
              <a:t/>
            </a:r>
            <a:br>
              <a:rPr lang="id-ID" dirty="0" smtClean="0"/>
            </a:br>
            <a:r>
              <a:rPr lang="id-ID" sz="7300" dirty="0" smtClean="0">
                <a:solidFill>
                  <a:schemeClr val="bg1"/>
                </a:solidFill>
              </a:rPr>
              <a:t>Yohanes </a:t>
            </a:r>
            <a:r>
              <a:rPr lang="id-ID" sz="7300" dirty="0">
                <a:solidFill>
                  <a:schemeClr val="bg1"/>
                </a:solidFill>
              </a:rPr>
              <a:t>13:1-15</a:t>
            </a:r>
            <a:br>
              <a:rPr lang="id-ID" sz="7300" dirty="0">
                <a:solidFill>
                  <a:schemeClr val="bg1"/>
                </a:solidFill>
              </a:rPr>
            </a:br>
            <a:endParaRPr lang="id-ID" sz="7300" dirty="0">
              <a:solidFill>
                <a:schemeClr val="bg1"/>
              </a:solidFill>
            </a:endParaRPr>
          </a:p>
        </p:txBody>
      </p:sp>
      <p:sp>
        <p:nvSpPr>
          <p:cNvPr id="3" name="Content Placeholder 2"/>
          <p:cNvSpPr>
            <a:spLocks noGrp="1"/>
          </p:cNvSpPr>
          <p:nvPr>
            <p:ph sz="quarter" idx="13"/>
          </p:nvPr>
        </p:nvSpPr>
        <p:spPr>
          <a:xfrm>
            <a:off x="685800" y="5924396"/>
            <a:ext cx="10394707" cy="931374"/>
          </a:xfrm>
        </p:spPr>
        <p:txBody>
          <a:bodyPr>
            <a:normAutofit lnSpcReduction="10000"/>
          </a:bodyPr>
          <a:lstStyle/>
          <a:p>
            <a:pPr marL="0" indent="0" algn="ctr">
              <a:buNone/>
            </a:pPr>
            <a:r>
              <a:rPr lang="id-ID" sz="4800" dirty="0" smtClean="0">
                <a:solidFill>
                  <a:schemeClr val="bg1"/>
                </a:solidFill>
              </a:rPr>
              <a:t>Mengapa harus bagian kaki? </a:t>
            </a:r>
            <a:endParaRPr lang="id-ID" sz="4800" dirty="0">
              <a:solidFill>
                <a:schemeClr val="bg1"/>
              </a:solidFill>
            </a:endParaRPr>
          </a:p>
        </p:txBody>
      </p:sp>
    </p:spTree>
    <p:extLst>
      <p:ext uri="{BB962C8B-B14F-4D97-AF65-F5344CB8AC3E}">
        <p14:creationId xmlns:p14="http://schemas.microsoft.com/office/powerpoint/2010/main" val="11546484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barn(inVertical)">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id-ID" sz="6600" b="1" dirty="0" smtClean="0"/>
              <a:t>YOHANES </a:t>
            </a:r>
            <a:r>
              <a:rPr lang="id-ID" sz="6600" b="1" dirty="0"/>
              <a:t>13: </a:t>
            </a:r>
            <a:r>
              <a:rPr lang="id-ID" sz="6600" b="1" dirty="0" smtClean="0"/>
              <a:t>13-16</a:t>
            </a:r>
            <a:br>
              <a:rPr lang="id-ID" sz="6600" b="1" dirty="0" smtClean="0"/>
            </a:br>
            <a:r>
              <a:rPr lang="id-ID" sz="6600" b="1" dirty="0" smtClean="0"/>
              <a:t>LUKAS 22:26-27</a:t>
            </a:r>
            <a:endParaRPr lang="id-ID" sz="6600" b="1" dirty="0"/>
          </a:p>
        </p:txBody>
      </p:sp>
      <p:sp>
        <p:nvSpPr>
          <p:cNvPr id="3" name="Content Placeholder 2"/>
          <p:cNvSpPr>
            <a:spLocks noGrp="1"/>
          </p:cNvSpPr>
          <p:nvPr>
            <p:ph idx="1"/>
          </p:nvPr>
        </p:nvSpPr>
        <p:spPr/>
        <p:txBody>
          <a:bodyPr>
            <a:normAutofit/>
          </a:bodyPr>
          <a:lstStyle/>
          <a:p>
            <a:r>
              <a:rPr lang="id-ID" sz="4000" b="1" dirty="0" smtClean="0"/>
              <a:t>YESUS JADI TELADAN</a:t>
            </a:r>
          </a:p>
          <a:p>
            <a:r>
              <a:rPr lang="id-ID" sz="4000" b="1" dirty="0" smtClean="0"/>
              <a:t>KEPEMIMPINAN SEJATI ADALAH SEORANG PEMIMPIN YANG BERHATI HAMBA YANG SIAP MENJADI PELAYAN</a:t>
            </a:r>
            <a:endParaRPr lang="id-ID" sz="4000" b="1" dirty="0"/>
          </a:p>
        </p:txBody>
      </p:sp>
      <p:pic>
        <p:nvPicPr>
          <p:cNvPr id="4098" name="Picture 2" descr="Hasil gambar untuk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2096" y="2153990"/>
            <a:ext cx="2484331" cy="22119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69208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7" presetClass="emph" presetSubtype="0" fill="remove" nodeType="clickEffect">
                                  <p:stCondLst>
                                    <p:cond delay="0"/>
                                  </p:stCondLst>
                                  <p:childTnLst>
                                    <p:animClr clrSpc="rgb" dir="cw">
                                      <p:cBhvr override="childStyle">
                                        <p:cTn id="11" dur="250" autoRev="1" fill="remove"/>
                                        <p:tgtEl>
                                          <p:spTgt spid="4098"/>
                                        </p:tgtEl>
                                        <p:attrNameLst>
                                          <p:attrName>style.color</p:attrName>
                                        </p:attrNameLst>
                                      </p:cBhvr>
                                      <p:to>
                                        <a:schemeClr val="bg1"/>
                                      </p:to>
                                    </p:animClr>
                                    <p:animClr clrSpc="rgb" dir="cw">
                                      <p:cBhvr>
                                        <p:cTn id="12" dur="250" autoRev="1" fill="remove"/>
                                        <p:tgtEl>
                                          <p:spTgt spid="4098"/>
                                        </p:tgtEl>
                                        <p:attrNameLst>
                                          <p:attrName>fillcolor</p:attrName>
                                        </p:attrNameLst>
                                      </p:cBhvr>
                                      <p:to>
                                        <a:schemeClr val="bg1"/>
                                      </p:to>
                                    </p:animClr>
                                    <p:set>
                                      <p:cBhvr>
                                        <p:cTn id="13" dur="250" autoRev="1" fill="remove"/>
                                        <p:tgtEl>
                                          <p:spTgt spid="4098"/>
                                        </p:tgtEl>
                                        <p:attrNameLst>
                                          <p:attrName>fill.type</p:attrName>
                                        </p:attrNameLst>
                                      </p:cBhvr>
                                      <p:to>
                                        <p:strVal val="solid"/>
                                      </p:to>
                                    </p:set>
                                    <p:set>
                                      <p:cBhvr>
                                        <p:cTn id="14" dur="250" autoRev="1" fill="remove"/>
                                        <p:tgtEl>
                                          <p:spTgt spid="4098"/>
                                        </p:tgtEl>
                                        <p:attrNameLst>
                                          <p:attrName>fill.on</p:attrName>
                                        </p:attrNameLst>
                                      </p:cBhvr>
                                      <p:to>
                                        <p:strVal val="true"/>
                                      </p:to>
                                    </p:set>
                                  </p:childTnLst>
                                </p:cTn>
                              </p:par>
                            </p:childTnLst>
                          </p:cTn>
                        </p:par>
                      </p:childTnLst>
                    </p:cTn>
                  </p:par>
                  <p:par>
                    <p:cTn id="15" fill="hold">
                      <p:stCondLst>
                        <p:cond delay="indefinite"/>
                      </p:stCondLst>
                      <p:childTnLst>
                        <p:par>
                          <p:cTn id="16" fill="hold">
                            <p:stCondLst>
                              <p:cond delay="0"/>
                            </p:stCondLst>
                            <p:childTnLst>
                              <p:par>
                                <p:cTn id="17" presetID="27" presetClass="emph" presetSubtype="0" fill="remove" nodeType="clickEffect">
                                  <p:stCondLst>
                                    <p:cond delay="0"/>
                                  </p:stCondLst>
                                  <p:childTnLst>
                                    <p:animClr clrSpc="rgb" dir="cw">
                                      <p:cBhvr override="childStyle">
                                        <p:cTn id="18" dur="250" autoRev="1" fill="remove"/>
                                        <p:tgtEl>
                                          <p:spTgt spid="3">
                                            <p:txEl>
                                              <p:pRg st="0" end="0"/>
                                            </p:txEl>
                                          </p:spTgt>
                                        </p:tgtEl>
                                        <p:attrNameLst>
                                          <p:attrName>style.color</p:attrName>
                                        </p:attrNameLst>
                                      </p:cBhvr>
                                      <p:to>
                                        <a:schemeClr val="bg1"/>
                                      </p:to>
                                    </p:animClr>
                                    <p:animClr clrSpc="rgb" dir="cw">
                                      <p:cBhvr>
                                        <p:cTn id="19" dur="250" autoRev="1" fill="remove"/>
                                        <p:tgtEl>
                                          <p:spTgt spid="3">
                                            <p:txEl>
                                              <p:pRg st="0" end="0"/>
                                            </p:txEl>
                                          </p:spTgt>
                                        </p:tgtEl>
                                        <p:attrNameLst>
                                          <p:attrName>fillcolor</p:attrName>
                                        </p:attrNameLst>
                                      </p:cBhvr>
                                      <p:to>
                                        <a:schemeClr val="bg1"/>
                                      </p:to>
                                    </p:animClr>
                                    <p:set>
                                      <p:cBhvr>
                                        <p:cTn id="20" dur="250" autoRev="1" fill="remove"/>
                                        <p:tgtEl>
                                          <p:spTgt spid="3">
                                            <p:txEl>
                                              <p:pRg st="0" end="0"/>
                                            </p:txEl>
                                          </p:spTgt>
                                        </p:tgtEl>
                                        <p:attrNameLst>
                                          <p:attrName>fill.type</p:attrName>
                                        </p:attrNameLst>
                                      </p:cBhvr>
                                      <p:to>
                                        <p:strVal val="solid"/>
                                      </p:to>
                                    </p:set>
                                    <p:set>
                                      <p:cBhvr>
                                        <p:cTn id="21" dur="250" autoRev="1" fill="remove"/>
                                        <p:tgtEl>
                                          <p:spTgt spid="3">
                                            <p:txEl>
                                              <p:pRg st="0" end="0"/>
                                            </p:txEl>
                                          </p:spTgt>
                                        </p:tgtEl>
                                        <p:attrNameLst>
                                          <p:attrName>fill.on</p:attrName>
                                        </p:attrNameLst>
                                      </p:cBhvr>
                                      <p:to>
                                        <p:strVal val="true"/>
                                      </p:to>
                                    </p:set>
                                  </p:childTnLst>
                                </p:cTn>
                              </p:par>
                            </p:childTnLst>
                          </p:cTn>
                        </p:par>
                      </p:childTnLst>
                    </p:cTn>
                  </p:par>
                  <p:par>
                    <p:cTn id="22" fill="hold">
                      <p:stCondLst>
                        <p:cond delay="indefinite"/>
                      </p:stCondLst>
                      <p:childTnLst>
                        <p:par>
                          <p:cTn id="23" fill="hold">
                            <p:stCondLst>
                              <p:cond delay="0"/>
                            </p:stCondLst>
                            <p:childTnLst>
                              <p:par>
                                <p:cTn id="24" presetID="26" presetClass="entr" presetSubtype="0" fill="hold"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wipe(down)">
                                      <p:cBhvr>
                                        <p:cTn id="26" dur="580">
                                          <p:stCondLst>
                                            <p:cond delay="0"/>
                                          </p:stCondLst>
                                        </p:cTn>
                                        <p:tgtEl>
                                          <p:spTgt spid="3">
                                            <p:txEl>
                                              <p:pRg st="1" end="1"/>
                                            </p:txEl>
                                          </p:spTgt>
                                        </p:tgtEl>
                                      </p:cBhvr>
                                    </p:animEffect>
                                    <p:anim calcmode="lin" valueType="num">
                                      <p:cBhvr>
                                        <p:cTn id="27"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2" dur="26">
                                          <p:stCondLst>
                                            <p:cond delay="650"/>
                                          </p:stCondLst>
                                        </p:cTn>
                                        <p:tgtEl>
                                          <p:spTgt spid="3">
                                            <p:txEl>
                                              <p:pRg st="1" end="1"/>
                                            </p:txEl>
                                          </p:spTgt>
                                        </p:tgtEl>
                                      </p:cBhvr>
                                      <p:to x="100000" y="60000"/>
                                    </p:animScale>
                                    <p:animScale>
                                      <p:cBhvr>
                                        <p:cTn id="33" dur="166" decel="50000">
                                          <p:stCondLst>
                                            <p:cond delay="676"/>
                                          </p:stCondLst>
                                        </p:cTn>
                                        <p:tgtEl>
                                          <p:spTgt spid="3">
                                            <p:txEl>
                                              <p:pRg st="1" end="1"/>
                                            </p:txEl>
                                          </p:spTgt>
                                        </p:tgtEl>
                                      </p:cBhvr>
                                      <p:to x="100000" y="100000"/>
                                    </p:animScale>
                                    <p:animScale>
                                      <p:cBhvr>
                                        <p:cTn id="34" dur="26">
                                          <p:stCondLst>
                                            <p:cond delay="1312"/>
                                          </p:stCondLst>
                                        </p:cTn>
                                        <p:tgtEl>
                                          <p:spTgt spid="3">
                                            <p:txEl>
                                              <p:pRg st="1" end="1"/>
                                            </p:txEl>
                                          </p:spTgt>
                                        </p:tgtEl>
                                      </p:cBhvr>
                                      <p:to x="100000" y="80000"/>
                                    </p:animScale>
                                    <p:animScale>
                                      <p:cBhvr>
                                        <p:cTn id="35" dur="166" decel="50000">
                                          <p:stCondLst>
                                            <p:cond delay="1338"/>
                                          </p:stCondLst>
                                        </p:cTn>
                                        <p:tgtEl>
                                          <p:spTgt spid="3">
                                            <p:txEl>
                                              <p:pRg st="1" end="1"/>
                                            </p:txEl>
                                          </p:spTgt>
                                        </p:tgtEl>
                                      </p:cBhvr>
                                      <p:to x="100000" y="100000"/>
                                    </p:animScale>
                                    <p:animScale>
                                      <p:cBhvr>
                                        <p:cTn id="36" dur="26">
                                          <p:stCondLst>
                                            <p:cond delay="1642"/>
                                          </p:stCondLst>
                                        </p:cTn>
                                        <p:tgtEl>
                                          <p:spTgt spid="3">
                                            <p:txEl>
                                              <p:pRg st="1" end="1"/>
                                            </p:txEl>
                                          </p:spTgt>
                                        </p:tgtEl>
                                      </p:cBhvr>
                                      <p:to x="100000" y="90000"/>
                                    </p:animScale>
                                    <p:animScale>
                                      <p:cBhvr>
                                        <p:cTn id="37" dur="166" decel="50000">
                                          <p:stCondLst>
                                            <p:cond delay="1668"/>
                                          </p:stCondLst>
                                        </p:cTn>
                                        <p:tgtEl>
                                          <p:spTgt spid="3">
                                            <p:txEl>
                                              <p:pRg st="1" end="1"/>
                                            </p:txEl>
                                          </p:spTgt>
                                        </p:tgtEl>
                                      </p:cBhvr>
                                      <p:to x="100000" y="100000"/>
                                    </p:animScale>
                                    <p:animScale>
                                      <p:cBhvr>
                                        <p:cTn id="38" dur="26">
                                          <p:stCondLst>
                                            <p:cond delay="1808"/>
                                          </p:stCondLst>
                                        </p:cTn>
                                        <p:tgtEl>
                                          <p:spTgt spid="3">
                                            <p:txEl>
                                              <p:pRg st="1" end="1"/>
                                            </p:txEl>
                                          </p:spTgt>
                                        </p:tgtEl>
                                      </p:cBhvr>
                                      <p:to x="100000" y="95000"/>
                                    </p:animScale>
                                    <p:animScale>
                                      <p:cBhvr>
                                        <p:cTn id="39" dur="166" decel="50000">
                                          <p:stCondLst>
                                            <p:cond delay="1834"/>
                                          </p:stCondLst>
                                        </p:cTn>
                                        <p:tgtEl>
                                          <p:spTgt spid="3">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KELUARAN 3:5, YOSUA 5:15, YOHANES 13:8</a:t>
            </a:r>
            <a:endParaRPr lang="id-ID" dirty="0"/>
          </a:p>
        </p:txBody>
      </p:sp>
      <p:sp>
        <p:nvSpPr>
          <p:cNvPr id="3" name="Content Placeholder 2"/>
          <p:cNvSpPr>
            <a:spLocks noGrp="1"/>
          </p:cNvSpPr>
          <p:nvPr>
            <p:ph idx="1"/>
          </p:nvPr>
        </p:nvSpPr>
        <p:spPr>
          <a:xfrm>
            <a:off x="0" y="2080620"/>
            <a:ext cx="2994713" cy="4777380"/>
          </a:xfrm>
        </p:spPr>
        <p:txBody>
          <a:bodyPr>
            <a:normAutofit/>
          </a:bodyPr>
          <a:lstStyle/>
          <a:p>
            <a:pPr marL="0" indent="0">
              <a:buNone/>
            </a:pPr>
            <a:r>
              <a:rPr lang="id-ID" sz="2800" b="1" dirty="0" smtClean="0"/>
              <a:t>YESUS MENGUDUSKAN HIDUP KITA </a:t>
            </a:r>
          </a:p>
          <a:p>
            <a:pPr marL="0" indent="0">
              <a:buNone/>
            </a:pPr>
            <a:endParaRPr lang="id-ID" sz="2800" b="1" dirty="0" smtClean="0"/>
          </a:p>
          <a:p>
            <a:pPr marL="0" indent="0">
              <a:buNone/>
            </a:pPr>
            <a:r>
              <a:rPr lang="id-ID" sz="2800" b="1" dirty="0" smtClean="0"/>
              <a:t>SUPAYA KITA MENDAPAT BAGIAN </a:t>
            </a:r>
          </a:p>
          <a:p>
            <a:pPr marL="0" indent="0">
              <a:buNone/>
            </a:pPr>
            <a:endParaRPr lang="id-ID" sz="2800" b="1" dirty="0" smtClean="0"/>
          </a:p>
          <a:p>
            <a:pPr marL="0" indent="0">
              <a:buNone/>
            </a:pPr>
            <a:r>
              <a:rPr lang="id-ID" sz="2800" b="1" dirty="0" smtClean="0"/>
              <a:t>DI DALAM DIA</a:t>
            </a:r>
            <a:endParaRPr lang="id-ID" sz="2800" b="1" dirty="0"/>
          </a:p>
        </p:txBody>
      </p:sp>
      <p:pic>
        <p:nvPicPr>
          <p:cNvPr id="3074" name="Picture 2" descr="Hasil gambar untuk basuh kak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94713" y="1876134"/>
            <a:ext cx="9197287" cy="498186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asil gambar untuk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45784" y="4049110"/>
            <a:ext cx="3291668" cy="2808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536393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500"/>
                                        <p:tgtEl>
                                          <p:spTgt spid="3">
                                            <p:txEl>
                                              <p:pRg st="0" end="0"/>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1365161"/>
            <a:ext cx="8610600" cy="692240"/>
          </a:xfrm>
        </p:spPr>
        <p:txBody>
          <a:bodyPr>
            <a:noAutofit/>
          </a:bodyPr>
          <a:lstStyle/>
          <a:p>
            <a:pPr lvl="0"/>
            <a:r>
              <a:rPr lang="id-ID" sz="7200" b="1" dirty="0"/>
              <a:t>Amsal 6: 16-19</a:t>
            </a:r>
            <a:br>
              <a:rPr lang="id-ID" sz="7200" b="1" dirty="0"/>
            </a:br>
            <a:endParaRPr lang="id-ID" sz="7200" b="1" dirty="0"/>
          </a:p>
        </p:txBody>
      </p:sp>
      <p:sp>
        <p:nvSpPr>
          <p:cNvPr id="3" name="Content Placeholder 2"/>
          <p:cNvSpPr>
            <a:spLocks noGrp="1"/>
          </p:cNvSpPr>
          <p:nvPr>
            <p:ph idx="1"/>
          </p:nvPr>
        </p:nvSpPr>
        <p:spPr>
          <a:xfrm>
            <a:off x="0" y="2194560"/>
            <a:ext cx="12192000" cy="4024125"/>
          </a:xfrm>
        </p:spPr>
        <p:txBody>
          <a:bodyPr>
            <a:normAutofit fontScale="92500" lnSpcReduction="10000"/>
          </a:bodyPr>
          <a:lstStyle/>
          <a:p>
            <a:pPr marL="0" indent="0" algn="ctr">
              <a:buNone/>
            </a:pPr>
            <a:r>
              <a:rPr lang="id-ID" sz="4000" b="1" dirty="0" smtClean="0"/>
              <a:t>KETIKA YESUS MEMBASUH KAKI KITA,</a:t>
            </a:r>
          </a:p>
          <a:p>
            <a:pPr marL="0" indent="0" algn="ctr">
              <a:buNone/>
            </a:pPr>
            <a:r>
              <a:rPr lang="id-ID" sz="4000" b="1" dirty="0" smtClean="0"/>
              <a:t>YESUS INGIN MENYINGKIRKAN DARI KAKI KITA </a:t>
            </a:r>
          </a:p>
          <a:p>
            <a:pPr marL="0" indent="0" algn="ctr">
              <a:buNone/>
            </a:pPr>
            <a:r>
              <a:rPr lang="id-ID" sz="4000" b="1" dirty="0" smtClean="0"/>
              <a:t>KAKI YANG SEGERA LARI MENUJU KEJAHATAN. </a:t>
            </a:r>
          </a:p>
          <a:p>
            <a:pPr marL="0" indent="0" algn="ctr">
              <a:buNone/>
            </a:pPr>
            <a:endParaRPr lang="id-ID" sz="4000" b="1" dirty="0" smtClean="0"/>
          </a:p>
          <a:p>
            <a:pPr marL="0" indent="0" algn="ctr">
              <a:buNone/>
            </a:pPr>
            <a:r>
              <a:rPr lang="id-ID" sz="4000" b="1" dirty="0" smtClean="0"/>
              <a:t>I KORINTUS 15:33 </a:t>
            </a:r>
          </a:p>
          <a:p>
            <a:pPr marL="0" indent="0" algn="ctr">
              <a:buNone/>
            </a:pPr>
            <a:r>
              <a:rPr lang="id-ID" sz="4000" b="1" dirty="0" smtClean="0"/>
              <a:t>PERGAULAN YANG BURUK </a:t>
            </a:r>
          </a:p>
          <a:p>
            <a:pPr marL="0" indent="0" algn="ctr">
              <a:buNone/>
            </a:pPr>
            <a:r>
              <a:rPr lang="id-ID" sz="4000" b="1" dirty="0" smtClean="0"/>
              <a:t>MERUSAKKAN KEBIASAAN YANG BAIK</a:t>
            </a:r>
          </a:p>
          <a:p>
            <a:endParaRPr lang="id-ID" b="1" dirty="0"/>
          </a:p>
        </p:txBody>
      </p:sp>
      <p:pic>
        <p:nvPicPr>
          <p:cNvPr id="5122" name="Picture 2" descr="Hasil gambar untuk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609" y="276767"/>
            <a:ext cx="1854558" cy="18492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158718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1000"/>
                                        <p:tgtEl>
                                          <p:spTgt spid="5122"/>
                                        </p:tgtEl>
                                      </p:cBhvr>
                                    </p:animEffect>
                                    <p:anim calcmode="lin" valueType="num">
                                      <p:cBhvr>
                                        <p:cTn id="8" dur="1000" fill="hold"/>
                                        <p:tgtEl>
                                          <p:spTgt spid="5122"/>
                                        </p:tgtEl>
                                        <p:attrNameLst>
                                          <p:attrName>ppt_x</p:attrName>
                                        </p:attrNameLst>
                                      </p:cBhvr>
                                      <p:tavLst>
                                        <p:tav tm="0">
                                          <p:val>
                                            <p:strVal val="#ppt_x"/>
                                          </p:val>
                                        </p:tav>
                                        <p:tav tm="100000">
                                          <p:val>
                                            <p:strVal val="#ppt_x"/>
                                          </p:val>
                                        </p:tav>
                                      </p:tavLst>
                                    </p:anim>
                                    <p:anim calcmode="lin" valueType="num">
                                      <p:cBhvr>
                                        <p:cTn id="9" dur="1000" fill="hold"/>
                                        <p:tgtEl>
                                          <p:spTgt spid="512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down)">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45"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2000"/>
                                        <p:tgtEl>
                                          <p:spTgt spid="3">
                                            <p:txEl>
                                              <p:pRg st="0" end="0"/>
                                            </p:txEl>
                                          </p:spTgt>
                                        </p:tgtEl>
                                      </p:cBhvr>
                                    </p:animEffect>
                                    <p:anim calcmode="lin" valueType="num">
                                      <p:cBhvr>
                                        <p:cTn id="20"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21" dur="2000" fill="hold"/>
                                        <p:tgtEl>
                                          <p:spTgt spid="3">
                                            <p:txEl>
                                              <p:pRg st="0" end="0"/>
                                            </p:txEl>
                                          </p:spTgt>
                                        </p:tgtEl>
                                        <p:attrNameLst>
                                          <p:attrName>ppt_h</p:attrName>
                                        </p:attrNameLst>
                                      </p:cBhvr>
                                      <p:tavLst>
                                        <p:tav tm="0">
                                          <p:val>
                                            <p:strVal val="#ppt_h"/>
                                          </p:val>
                                        </p:tav>
                                        <p:tav tm="100000">
                                          <p:val>
                                            <p:strVal val="#ppt_h"/>
                                          </p:val>
                                        </p:tav>
                                      </p:tavLst>
                                    </p:anim>
                                  </p:childTnLst>
                                </p:cTn>
                              </p:par>
                              <p:par>
                                <p:cTn id="22" presetID="45" presetClass="entr" presetSubtype="0" fill="hold" nodeType="with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2000"/>
                                        <p:tgtEl>
                                          <p:spTgt spid="3">
                                            <p:txEl>
                                              <p:pRg st="1" end="1"/>
                                            </p:txEl>
                                          </p:spTgt>
                                        </p:tgtEl>
                                      </p:cBhvr>
                                    </p:animEffect>
                                    <p:anim calcmode="lin" valueType="num">
                                      <p:cBhvr>
                                        <p:cTn id="25"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26" dur="2000" fill="hold"/>
                                        <p:tgtEl>
                                          <p:spTgt spid="3">
                                            <p:txEl>
                                              <p:pRg st="1" end="1"/>
                                            </p:txEl>
                                          </p:spTgt>
                                        </p:tgtEl>
                                        <p:attrNameLst>
                                          <p:attrName>ppt_h</p:attrName>
                                        </p:attrNameLst>
                                      </p:cBhvr>
                                      <p:tavLst>
                                        <p:tav tm="0">
                                          <p:val>
                                            <p:strVal val="#ppt_h"/>
                                          </p:val>
                                        </p:tav>
                                        <p:tav tm="100000">
                                          <p:val>
                                            <p:strVal val="#ppt_h"/>
                                          </p:val>
                                        </p:tav>
                                      </p:tavLst>
                                    </p:anim>
                                  </p:childTnLst>
                                </p:cTn>
                              </p:par>
                              <p:par>
                                <p:cTn id="27" presetID="45" presetClass="entr" presetSubtype="0" fill="hold" nodeType="with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Effect transition="in" filter="fade">
                                      <p:cBhvr>
                                        <p:cTn id="29" dur="2000"/>
                                        <p:tgtEl>
                                          <p:spTgt spid="3">
                                            <p:txEl>
                                              <p:pRg st="2" end="2"/>
                                            </p:txEl>
                                          </p:spTgt>
                                        </p:tgtEl>
                                      </p:cBhvr>
                                    </p:animEffect>
                                    <p:anim calcmode="lin" valueType="num">
                                      <p:cBhvr>
                                        <p:cTn id="30"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31"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32" fill="hold">
                      <p:stCondLst>
                        <p:cond delay="indefinite"/>
                      </p:stCondLst>
                      <p:childTnLst>
                        <p:par>
                          <p:cTn id="33" fill="hold">
                            <p:stCondLst>
                              <p:cond delay="0"/>
                            </p:stCondLst>
                            <p:childTnLst>
                              <p:par>
                                <p:cTn id="34" presetID="3" presetClass="emph" presetSubtype="2" fill="hold" nodeType="clickEffect">
                                  <p:stCondLst>
                                    <p:cond delay="0"/>
                                  </p:stCondLst>
                                  <p:childTnLst>
                                    <p:animClr clrSpc="rgb" dir="cw">
                                      <p:cBhvr override="childStyle">
                                        <p:cTn id="35" dur="2000" fill="hold"/>
                                        <p:tgtEl>
                                          <p:spTgt spid="3">
                                            <p:txEl>
                                              <p:pRg st="4" end="4"/>
                                            </p:txEl>
                                          </p:spTgt>
                                        </p:tgtEl>
                                        <p:attrNameLst>
                                          <p:attrName>style.color</p:attrName>
                                        </p:attrNameLst>
                                      </p:cBhvr>
                                      <p:to>
                                        <a:schemeClr val="accent2"/>
                                      </p:to>
                                    </p:animClr>
                                  </p:childTnLst>
                                </p:cTn>
                              </p:par>
                              <p:par>
                                <p:cTn id="36" presetID="3" presetClass="emph" presetSubtype="2" fill="hold" nodeType="withEffect">
                                  <p:stCondLst>
                                    <p:cond delay="0"/>
                                  </p:stCondLst>
                                  <p:childTnLst>
                                    <p:animClr clrSpc="rgb" dir="cw">
                                      <p:cBhvr override="childStyle">
                                        <p:cTn id="37" dur="2000" fill="hold"/>
                                        <p:tgtEl>
                                          <p:spTgt spid="3">
                                            <p:txEl>
                                              <p:pRg st="5" end="5"/>
                                            </p:txEl>
                                          </p:spTgt>
                                        </p:tgtEl>
                                        <p:attrNameLst>
                                          <p:attrName>style.color</p:attrName>
                                        </p:attrNameLst>
                                      </p:cBhvr>
                                      <p:to>
                                        <a:schemeClr val="accent2"/>
                                      </p:to>
                                    </p:animClr>
                                  </p:childTnLst>
                                </p:cTn>
                              </p:par>
                              <p:par>
                                <p:cTn id="38" presetID="3" presetClass="emph" presetSubtype="2" fill="hold" nodeType="withEffect">
                                  <p:stCondLst>
                                    <p:cond delay="0"/>
                                  </p:stCondLst>
                                  <p:childTnLst>
                                    <p:animClr clrSpc="rgb" dir="cw">
                                      <p:cBhvr override="childStyle">
                                        <p:cTn id="39" dur="2000" fill="hold"/>
                                        <p:tgtEl>
                                          <p:spTgt spid="3">
                                            <p:txEl>
                                              <p:pRg st="6" end="6"/>
                                            </p:txEl>
                                          </p:spTgt>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smtClean="0"/>
              <a:t>RUT 4:1-8. </a:t>
            </a:r>
            <a:endParaRPr lang="id-ID" b="1" dirty="0"/>
          </a:p>
        </p:txBody>
      </p:sp>
      <p:sp>
        <p:nvSpPr>
          <p:cNvPr id="3" name="Content Placeholder 2"/>
          <p:cNvSpPr>
            <a:spLocks noGrp="1"/>
          </p:cNvSpPr>
          <p:nvPr>
            <p:ph idx="1"/>
          </p:nvPr>
        </p:nvSpPr>
        <p:spPr>
          <a:xfrm>
            <a:off x="206061" y="2103120"/>
            <a:ext cx="11719775" cy="4362074"/>
          </a:xfrm>
        </p:spPr>
        <p:txBody>
          <a:bodyPr>
            <a:noAutofit/>
          </a:bodyPr>
          <a:lstStyle/>
          <a:p>
            <a:pPr marL="0" indent="0" algn="ctr">
              <a:buNone/>
            </a:pPr>
            <a:r>
              <a:rPr lang="id-ID" sz="4400" b="1" dirty="0" smtClean="0"/>
              <a:t>TUHAN YESUS PERLU MEMBASUH KAKI KITA, AGAR KITA MEMILIKI KERELAAN HATI </a:t>
            </a:r>
          </a:p>
          <a:p>
            <a:pPr marL="0" indent="0" algn="ctr">
              <a:buNone/>
            </a:pPr>
            <a:r>
              <a:rPr lang="id-ID" sz="4400" b="1" dirty="0" smtClean="0"/>
              <a:t>UNTUK MELEPASKAN HAK-HAK KITA. </a:t>
            </a:r>
            <a:endParaRPr lang="id-ID" sz="4400" dirty="0" smtClean="0"/>
          </a:p>
          <a:p>
            <a:pPr marL="0" indent="0" algn="ctr">
              <a:buNone/>
            </a:pPr>
            <a:r>
              <a:rPr lang="id-ID" sz="4400" b="1" dirty="0" smtClean="0"/>
              <a:t>MATIUS 5:39-41 </a:t>
            </a:r>
          </a:p>
          <a:p>
            <a:pPr marL="0" indent="0" algn="ctr">
              <a:buNone/>
            </a:pPr>
            <a:r>
              <a:rPr lang="id-ID" sz="4400" b="1" dirty="0" smtClean="0"/>
              <a:t>I PETRUS 2:18-25</a:t>
            </a:r>
            <a:endParaRPr lang="id-ID" sz="4400" b="1" dirty="0"/>
          </a:p>
        </p:txBody>
      </p:sp>
      <p:pic>
        <p:nvPicPr>
          <p:cNvPr id="6146" name="Picture 2" descr="Hasil gambar untuk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501" y="4391656"/>
            <a:ext cx="1613666" cy="19318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937339"/>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6146"/>
                                        </p:tgtEl>
                                        <p:attrNameLst>
                                          <p:attrName>fillcolor</p:attrName>
                                        </p:attrNameLst>
                                      </p:cBhvr>
                                      <p:to>
                                        <a:schemeClr val="accent2"/>
                                      </p:to>
                                    </p:animClr>
                                    <p:set>
                                      <p:cBhvr>
                                        <p:cTn id="7" dur="2000" fill="hold"/>
                                        <p:tgtEl>
                                          <p:spTgt spid="6146"/>
                                        </p:tgtEl>
                                        <p:attrNameLst>
                                          <p:attrName>fill.type</p:attrName>
                                        </p:attrNameLst>
                                      </p:cBhvr>
                                      <p:to>
                                        <p:strVal val="solid"/>
                                      </p:to>
                                    </p:set>
                                    <p:set>
                                      <p:cBhvr>
                                        <p:cTn id="8" dur="2000" fill="hold"/>
                                        <p:tgtEl>
                                          <p:spTgt spid="6146"/>
                                        </p:tgtEl>
                                        <p:attrNameLst>
                                          <p:attrName>fill.on</p:attrName>
                                        </p:attrNameLst>
                                      </p:cBhvr>
                                      <p:to>
                                        <p:strVal val="true"/>
                                      </p:to>
                                    </p:set>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inVertical)">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fade">
                                      <p:cBhvr>
                                        <p:cTn id="18" dur="1000"/>
                                        <p:tgtEl>
                                          <p:spTgt spid="3">
                                            <p:txEl>
                                              <p:pRg st="0" end="0"/>
                                            </p:txEl>
                                          </p:spTgt>
                                        </p:tgtEl>
                                      </p:cBhvr>
                                    </p:animEffect>
                                    <p:anim calcmode="lin" valueType="num">
                                      <p:cBhvr>
                                        <p:cTn id="19"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0" end="0"/>
                                            </p:txEl>
                                          </p:spTgt>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fade">
                                      <p:cBhvr>
                                        <p:cTn id="23" dur="1000"/>
                                        <p:tgtEl>
                                          <p:spTgt spid="3">
                                            <p:txEl>
                                              <p:pRg st="1" end="1"/>
                                            </p:txEl>
                                          </p:spTgt>
                                        </p:tgtEl>
                                      </p:cBhvr>
                                    </p:animEffect>
                                    <p:anim calcmode="lin" valueType="num">
                                      <p:cBhvr>
                                        <p:cTn id="2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4" presetClass="emph" presetSubtype="0" fill="hold" nodeType="clickEffect">
                                  <p:stCondLst>
                                    <p:cond delay="0"/>
                                  </p:stCondLst>
                                  <p:childTnLst>
                                    <p:animClr clrSpc="hsl" dir="cw">
                                      <p:cBhvr override="childStyle">
                                        <p:cTn id="29" dur="500" fill="hold"/>
                                        <p:tgtEl>
                                          <p:spTgt spid="3">
                                            <p:txEl>
                                              <p:pRg st="2" end="2"/>
                                            </p:txEl>
                                          </p:spTgt>
                                        </p:tgtEl>
                                        <p:attrNameLst>
                                          <p:attrName>style.color</p:attrName>
                                        </p:attrNameLst>
                                      </p:cBhvr>
                                      <p:by>
                                        <p:hsl h="0" s="-12549" l="-25098"/>
                                      </p:by>
                                    </p:animClr>
                                    <p:animClr clrSpc="hsl" dir="cw">
                                      <p:cBhvr>
                                        <p:cTn id="30" dur="500" fill="hold"/>
                                        <p:tgtEl>
                                          <p:spTgt spid="3">
                                            <p:txEl>
                                              <p:pRg st="2" end="2"/>
                                            </p:txEl>
                                          </p:spTgt>
                                        </p:tgtEl>
                                        <p:attrNameLst>
                                          <p:attrName>fillcolor</p:attrName>
                                        </p:attrNameLst>
                                      </p:cBhvr>
                                      <p:by>
                                        <p:hsl h="0" s="-12549" l="-25098"/>
                                      </p:by>
                                    </p:animClr>
                                    <p:animClr clrSpc="hsl" dir="cw">
                                      <p:cBhvr>
                                        <p:cTn id="31" dur="500" fill="hold"/>
                                        <p:tgtEl>
                                          <p:spTgt spid="3">
                                            <p:txEl>
                                              <p:pRg st="2" end="2"/>
                                            </p:txEl>
                                          </p:spTgt>
                                        </p:tgtEl>
                                        <p:attrNameLst>
                                          <p:attrName>stroke.color</p:attrName>
                                        </p:attrNameLst>
                                      </p:cBhvr>
                                      <p:by>
                                        <p:hsl h="0" s="-12549" l="-25098"/>
                                      </p:by>
                                    </p:animClr>
                                    <p:set>
                                      <p:cBhvr>
                                        <p:cTn id="32" dur="500" fill="hold"/>
                                        <p:tgtEl>
                                          <p:spTgt spid="3">
                                            <p:txEl>
                                              <p:pRg st="2" end="2"/>
                                            </p:txEl>
                                          </p:spTgt>
                                        </p:tgtEl>
                                        <p:attrNameLst>
                                          <p:attrName>fill.type</p:attrName>
                                        </p:attrNameLst>
                                      </p:cBhvr>
                                      <p:to>
                                        <p:strVal val="solid"/>
                                      </p:to>
                                    </p:set>
                                  </p:childTnLst>
                                </p:cTn>
                              </p:par>
                            </p:childTnLst>
                          </p:cTn>
                        </p:par>
                      </p:childTnLst>
                    </p:cTn>
                  </p:par>
                  <p:par>
                    <p:cTn id="33" fill="hold">
                      <p:stCondLst>
                        <p:cond delay="indefinite"/>
                      </p:stCondLst>
                      <p:childTnLst>
                        <p:par>
                          <p:cTn id="34" fill="hold">
                            <p:stCondLst>
                              <p:cond delay="0"/>
                            </p:stCondLst>
                            <p:childTnLst>
                              <p:par>
                                <p:cTn id="35" presetID="25" presetClass="emph" presetSubtype="0" fill="hold" nodeType="clickEffect">
                                  <p:stCondLst>
                                    <p:cond delay="0"/>
                                  </p:stCondLst>
                                  <p:childTnLst>
                                    <p:animClr clrSpc="hsl" dir="cw">
                                      <p:cBhvr override="childStyle">
                                        <p:cTn id="36" dur="500" fill="hold"/>
                                        <p:tgtEl>
                                          <p:spTgt spid="3">
                                            <p:txEl>
                                              <p:pRg st="3" end="3"/>
                                            </p:txEl>
                                          </p:spTgt>
                                        </p:tgtEl>
                                        <p:attrNameLst>
                                          <p:attrName>style.color</p:attrName>
                                        </p:attrNameLst>
                                      </p:cBhvr>
                                      <p:by>
                                        <p:hsl h="0" s="-70588" l="0"/>
                                      </p:by>
                                    </p:animClr>
                                    <p:animClr clrSpc="hsl" dir="cw">
                                      <p:cBhvr>
                                        <p:cTn id="37" dur="500" fill="hold"/>
                                        <p:tgtEl>
                                          <p:spTgt spid="3">
                                            <p:txEl>
                                              <p:pRg st="3" end="3"/>
                                            </p:txEl>
                                          </p:spTgt>
                                        </p:tgtEl>
                                        <p:attrNameLst>
                                          <p:attrName>fillcolor</p:attrName>
                                        </p:attrNameLst>
                                      </p:cBhvr>
                                      <p:by>
                                        <p:hsl h="0" s="-70588" l="0"/>
                                      </p:by>
                                    </p:animClr>
                                    <p:animClr clrSpc="hsl" dir="cw">
                                      <p:cBhvr>
                                        <p:cTn id="38" dur="500" fill="hold"/>
                                        <p:tgtEl>
                                          <p:spTgt spid="3">
                                            <p:txEl>
                                              <p:pRg st="3" end="3"/>
                                            </p:txEl>
                                          </p:spTgt>
                                        </p:tgtEl>
                                        <p:attrNameLst>
                                          <p:attrName>stroke.color</p:attrName>
                                        </p:attrNameLst>
                                      </p:cBhvr>
                                      <p:by>
                                        <p:hsl h="0" s="-70588" l="0"/>
                                      </p:by>
                                    </p:animClr>
                                    <p:set>
                                      <p:cBhvr>
                                        <p:cTn id="39" dur="500" fill="hold"/>
                                        <p:tgtEl>
                                          <p:spTgt spid="3">
                                            <p:txEl>
                                              <p:pRg st="3" end="3"/>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42594"/>
            <a:ext cx="12192000" cy="1371600"/>
          </a:xfrm>
        </p:spPr>
        <p:txBody>
          <a:bodyPr>
            <a:noAutofit/>
          </a:bodyPr>
          <a:lstStyle/>
          <a:p>
            <a:pPr algn="ctr"/>
            <a:r>
              <a:rPr lang="id-ID" sz="5400" b="1" dirty="0" smtClean="0"/>
              <a:t>YOSUA 1:3 , YOSUA 21:44-45.</a:t>
            </a:r>
            <a:br>
              <a:rPr lang="id-ID" sz="5400" b="1" dirty="0" smtClean="0"/>
            </a:br>
            <a:r>
              <a:rPr lang="id-ID" sz="5400" b="1" dirty="0" smtClean="0"/>
              <a:t>KEJADIAN 41:46 , KEJADIAN 41:47</a:t>
            </a:r>
            <a:endParaRPr lang="id-ID" sz="5400" b="1" dirty="0"/>
          </a:p>
        </p:txBody>
      </p:sp>
      <p:sp>
        <p:nvSpPr>
          <p:cNvPr id="3" name="Content Placeholder 2"/>
          <p:cNvSpPr>
            <a:spLocks noGrp="1"/>
          </p:cNvSpPr>
          <p:nvPr>
            <p:ph idx="1"/>
          </p:nvPr>
        </p:nvSpPr>
        <p:spPr>
          <a:xfrm>
            <a:off x="1066800" y="2150772"/>
            <a:ext cx="10058400" cy="3884268"/>
          </a:xfrm>
        </p:spPr>
        <p:txBody>
          <a:bodyPr>
            <a:normAutofit/>
          </a:bodyPr>
          <a:lstStyle/>
          <a:p>
            <a:pPr marL="0" indent="0">
              <a:buNone/>
            </a:pPr>
            <a:r>
              <a:rPr lang="id-ID" sz="5400" b="1" dirty="0" smtClean="0"/>
              <a:t>TUHAN MENGINGINKAN KAKI KITA DAPAT MENJADI PENANDA SUATU EKSPANSI/ PERLUASAN WILAYAH.</a:t>
            </a:r>
            <a:endParaRPr lang="id-ID" sz="5400" dirty="0"/>
          </a:p>
        </p:txBody>
      </p:sp>
      <p:pic>
        <p:nvPicPr>
          <p:cNvPr id="7170" name="Picture 2" descr="Hasil gambar untuk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59429" y="4751188"/>
            <a:ext cx="1698982" cy="16989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7910752"/>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2"/>
                                        </p:tgtEl>
                                        <p:attrNameLst>
                                          <p:attrName>ppt_x</p:attrName>
                                        </p:attrNameLst>
                                      </p:cBhvr>
                                      <p:tavLst>
                                        <p:tav tm="0">
                                          <p:val>
                                            <p:strVal val="ppt_x"/>
                                          </p:val>
                                        </p:tav>
                                        <p:tav tm="100000">
                                          <p:val>
                                            <p:strVal val="ppt_x"/>
                                          </p:val>
                                        </p:tav>
                                      </p:tavLst>
                                    </p:anim>
                                    <p:anim calcmode="lin" valueType="num">
                                      <p:cBhvr additive="base">
                                        <p:cTn id="7" dur="500"/>
                                        <p:tgtEl>
                                          <p:spTgt spid="2"/>
                                        </p:tgtEl>
                                        <p:attrNameLst>
                                          <p:attrName>ppt_y</p:attrName>
                                        </p:attrNameLst>
                                      </p:cBhvr>
                                      <p:tavLst>
                                        <p:tav tm="0">
                                          <p:val>
                                            <p:strVal val="ppt_y"/>
                                          </p:val>
                                        </p:tav>
                                        <p:tav tm="100000">
                                          <p:val>
                                            <p:strVal val="1+ppt_h/2"/>
                                          </p:val>
                                        </p:tav>
                                      </p:tavLst>
                                    </p:anim>
                                    <p:set>
                                      <p:cBhvr>
                                        <p:cTn id="8" dur="1" fill="hold">
                                          <p:stCondLst>
                                            <p:cond delay="499"/>
                                          </p:stCondLst>
                                        </p:cTn>
                                        <p:tgtEl>
                                          <p:spTgt spid="2"/>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7170"/>
                                        </p:tgtEl>
                                        <p:attrNameLst>
                                          <p:attrName>style.visibility</p:attrName>
                                        </p:attrNameLst>
                                      </p:cBhvr>
                                      <p:to>
                                        <p:strVal val="visible"/>
                                      </p:to>
                                    </p:set>
                                    <p:animEffect transition="in" filter="fade">
                                      <p:cBhvr>
                                        <p:cTn id="13" dur="1000"/>
                                        <p:tgtEl>
                                          <p:spTgt spid="7170"/>
                                        </p:tgtEl>
                                      </p:cBhvr>
                                    </p:animEffect>
                                    <p:anim calcmode="lin" valueType="num">
                                      <p:cBhvr>
                                        <p:cTn id="14" dur="1000" fill="hold"/>
                                        <p:tgtEl>
                                          <p:spTgt spid="7170"/>
                                        </p:tgtEl>
                                        <p:attrNameLst>
                                          <p:attrName>ppt_x</p:attrName>
                                        </p:attrNameLst>
                                      </p:cBhvr>
                                      <p:tavLst>
                                        <p:tav tm="0">
                                          <p:val>
                                            <p:strVal val="#ppt_x"/>
                                          </p:val>
                                        </p:tav>
                                        <p:tav tm="100000">
                                          <p:val>
                                            <p:strVal val="#ppt_x"/>
                                          </p:val>
                                        </p:tav>
                                      </p:tavLst>
                                    </p:anim>
                                    <p:anim calcmode="lin" valueType="num">
                                      <p:cBhvr>
                                        <p:cTn id="15" dur="1000" fill="hold"/>
                                        <p:tgtEl>
                                          <p:spTgt spid="7170"/>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image" Target="../media/image3.jpeg"/></Relationships>
</file>

<file path=ppt/theme/_rels/theme3.xml.rels><?xml version="1.0" encoding="UTF-8" standalone="yes"?>
<Relationships xmlns="http://schemas.openxmlformats.org/package/2006/relationships"><Relationship Id="rId1" Type="http://schemas.openxmlformats.org/officeDocument/2006/relationships/image" Target="../media/image6.jpeg"/></Relationships>
</file>

<file path=ppt/theme/_rels/theme4.xml.rels><?xml version="1.0" encoding="UTF-8" standalone="yes"?>
<Relationships xmlns="http://schemas.openxmlformats.org/package/2006/relationships"><Relationship Id="rId1" Type="http://schemas.openxmlformats.org/officeDocument/2006/relationships/image" Target="../media/image7.jpeg"/></Relationships>
</file>

<file path=ppt/theme/_rels/theme6.xml.rels><?xml version="1.0" encoding="UTF-8" standalone="yes"?>
<Relationships xmlns="http://schemas.openxmlformats.org/package/2006/relationships"><Relationship Id="rId1" Type="http://schemas.openxmlformats.org/officeDocument/2006/relationships/image" Target="../media/image10.jpeg"/></Relationships>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346492"/>
      </a:accent1>
      <a:accent2>
        <a:srgbClr val="6DA5D4"/>
      </a:accent2>
      <a:accent3>
        <a:srgbClr val="538C79"/>
      </a:accent3>
      <a:accent4>
        <a:srgbClr val="93B75D"/>
      </a:accent4>
      <a:accent5>
        <a:srgbClr val="DEB050"/>
      </a:accent5>
      <a:accent6>
        <a:srgbClr val="BB5354"/>
      </a:accent6>
      <a:hlink>
        <a:srgbClr val="3289DD"/>
      </a:hlink>
      <a:folHlink>
        <a:srgbClr val="859EB6"/>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E3530EC-BA5B-407C-9B36-00820F39551C}"/>
    </a:ext>
  </a:extLst>
</a:theme>
</file>

<file path=ppt/theme/theme3.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EB8F22"/>
      </a:accent1>
      <a:accent2>
        <a:srgbClr val="CD4223"/>
      </a:accent2>
      <a:accent3>
        <a:srgbClr val="A89374"/>
      </a:accent3>
      <a:accent4>
        <a:srgbClr val="83AA67"/>
      </a:accent4>
      <a:accent5>
        <a:srgbClr val="4FA9C1"/>
      </a:accent5>
      <a:accent6>
        <a:srgbClr val="9390AF"/>
      </a:accent6>
      <a:hlink>
        <a:srgbClr val="EC7220"/>
      </a:hlink>
      <a:folHlink>
        <a:srgbClr val="F09355"/>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EBEC8F79-A447-43FC-8E81-85E8468AF3F9}"/>
    </a:ext>
  </a:extLst>
</a:theme>
</file>

<file path=ppt/theme/theme4.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8664B0"/>
      </a:accent1>
      <a:accent2>
        <a:srgbClr val="D75BCD"/>
      </a:accent2>
      <a:accent3>
        <a:srgbClr val="E54D86"/>
      </a:accent3>
      <a:accent4>
        <a:srgbClr val="DE4547"/>
      </a:accent4>
      <a:accent5>
        <a:srgbClr val="F16E40"/>
      </a:accent5>
      <a:accent6>
        <a:srgbClr val="EB9C5A"/>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7AF46513-5B0D-4B03-9323-32F3F0BFC9D6}"/>
    </a:ext>
  </a:extLst>
</a:theme>
</file>

<file path=ppt/theme/theme5.xml><?xml version="1.0" encoding="utf-8"?>
<a:theme xmlns:a="http://schemas.openxmlformats.org/drawingml/2006/main" name="1_Vapor Trail">
  <a:themeElements>
    <a:clrScheme name="Vapor Trail">
      <a:dk1>
        <a:sysClr val="windowText" lastClr="000000"/>
      </a:dk1>
      <a:lt1>
        <a:sysClr val="window" lastClr="FFFFFF"/>
      </a:lt1>
      <a:dk2>
        <a:srgbClr val="454545"/>
      </a:dk2>
      <a:lt2>
        <a:srgbClr val="DADADA"/>
      </a:lt2>
      <a:accent1>
        <a:srgbClr val="E5224E"/>
      </a:accent1>
      <a:accent2>
        <a:srgbClr val="9D074E"/>
      </a:accent2>
      <a:accent3>
        <a:srgbClr val="7F2294"/>
      </a:accent3>
      <a:accent4>
        <a:srgbClr val="8D65EA"/>
      </a:accent4>
      <a:accent5>
        <a:srgbClr val="588FE2"/>
      </a:accent5>
      <a:accent6>
        <a:srgbClr val="127CA4"/>
      </a:accent6>
      <a:hlink>
        <a:srgbClr val="FB4AB6"/>
      </a:hlink>
      <a:folHlink>
        <a:srgbClr val="F98FE9"/>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6DB8EB18-3657-4051-A897-2ED38832359E}"/>
    </a:ext>
  </a:extLst>
</a:theme>
</file>

<file path=ppt/theme/theme6.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themeOverride>
</file>

<file path=docProps/app.xml><?xml version="1.0" encoding="utf-8"?>
<Properties xmlns="http://schemas.openxmlformats.org/officeDocument/2006/extended-properties" xmlns:vt="http://schemas.openxmlformats.org/officeDocument/2006/docPropsVTypes">
  <Template>TM04033937[[fn=Vapor Trail]]</Template>
  <TotalTime>53</TotalTime>
  <Words>1164</Words>
  <Application>Microsoft Office PowerPoint</Application>
  <PresentationFormat>Widescreen</PresentationFormat>
  <Paragraphs>82</Paragraphs>
  <Slides>7</Slides>
  <Notes>7</Notes>
  <HiddenSlides>0</HiddenSlides>
  <MMClips>0</MMClips>
  <ScaleCrop>false</ScaleCrop>
  <HeadingPairs>
    <vt:vector size="6" baseType="variant">
      <vt:variant>
        <vt:lpstr>Fonts Used</vt:lpstr>
      </vt:variant>
      <vt:variant>
        <vt:i4>7</vt:i4>
      </vt:variant>
      <vt:variant>
        <vt:lpstr>Theme</vt:lpstr>
      </vt:variant>
      <vt:variant>
        <vt:i4>6</vt:i4>
      </vt:variant>
      <vt:variant>
        <vt:lpstr>Slide Titles</vt:lpstr>
      </vt:variant>
      <vt:variant>
        <vt:i4>7</vt:i4>
      </vt:variant>
    </vt:vector>
  </HeadingPairs>
  <TitlesOfParts>
    <vt:vector size="20" baseType="lpstr">
      <vt:lpstr>Arial</vt:lpstr>
      <vt:lpstr>Calibri</vt:lpstr>
      <vt:lpstr>Century Gothic</vt:lpstr>
      <vt:lpstr>Corbel</vt:lpstr>
      <vt:lpstr>Garamond</vt:lpstr>
      <vt:lpstr>Impact</vt:lpstr>
      <vt:lpstr>Wingdings 2</vt:lpstr>
      <vt:lpstr>Vapor Trail</vt:lpstr>
      <vt:lpstr>Main Event</vt:lpstr>
      <vt:lpstr>Parallax</vt:lpstr>
      <vt:lpstr>Quotable</vt:lpstr>
      <vt:lpstr>1_Vapor Trail</vt:lpstr>
      <vt:lpstr>Savon</vt:lpstr>
      <vt:lpstr>Basuh kaki</vt:lpstr>
      <vt:lpstr> Yohanes 13:1-15 </vt:lpstr>
      <vt:lpstr>YOHANES 13: 13-16 LUKAS 22:26-27</vt:lpstr>
      <vt:lpstr>KELUARAN 3:5, YOSUA 5:15, YOHANES 13:8</vt:lpstr>
      <vt:lpstr>Amsal 6: 16-19 </vt:lpstr>
      <vt:lpstr>RUT 4:1-8. </vt:lpstr>
      <vt:lpstr>YOSUA 1:3 , YOSUA 21:44-45. KEJADIAN 41:46 , KEJADIAN 41:47</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Basuh kaki</dc:title>
  <dc:creator>Grace Sumilat</dc:creator>
  <cp:lastModifiedBy>Grace Sumilat</cp:lastModifiedBy>
  <cp:revision>8</cp:revision>
  <cp:lastPrinted>2019-04-06T16:27:25Z</cp:lastPrinted>
  <dcterms:created xsi:type="dcterms:W3CDTF">2019-04-06T15:41:42Z</dcterms:created>
  <dcterms:modified xsi:type="dcterms:W3CDTF">2019-04-06T22:36:10Z</dcterms:modified>
</cp:coreProperties>
</file>