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5.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6.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7.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68" r:id="rId1"/>
    <p:sldMasterId id="2147483780" r:id="rId2"/>
    <p:sldMasterId id="2147483792" r:id="rId3"/>
    <p:sldMasterId id="2147483822" r:id="rId4"/>
    <p:sldMasterId id="2147483840" r:id="rId5"/>
    <p:sldMasterId id="2147483858" r:id="rId6"/>
    <p:sldMasterId id="2147483876" r:id="rId7"/>
    <p:sldMasterId id="2147483893" r:id="rId8"/>
  </p:sldMasterIdLst>
  <p:notesMasterIdLst>
    <p:notesMasterId r:id="rId49"/>
  </p:notesMasterIdLst>
  <p:sldIdLst>
    <p:sldId id="256" r:id="rId9"/>
    <p:sldId id="257" r:id="rId10"/>
    <p:sldId id="272" r:id="rId11"/>
    <p:sldId id="258" r:id="rId12"/>
    <p:sldId id="273" r:id="rId13"/>
    <p:sldId id="274" r:id="rId14"/>
    <p:sldId id="275" r:id="rId15"/>
    <p:sldId id="259" r:id="rId16"/>
    <p:sldId id="276" r:id="rId17"/>
    <p:sldId id="277" r:id="rId18"/>
    <p:sldId id="260" r:id="rId19"/>
    <p:sldId id="261" r:id="rId20"/>
    <p:sldId id="262" r:id="rId21"/>
    <p:sldId id="263" r:id="rId22"/>
    <p:sldId id="278" r:id="rId23"/>
    <p:sldId id="279" r:id="rId24"/>
    <p:sldId id="264" r:id="rId25"/>
    <p:sldId id="265" r:id="rId26"/>
    <p:sldId id="296" r:id="rId27"/>
    <p:sldId id="280" r:id="rId28"/>
    <p:sldId id="281" r:id="rId29"/>
    <p:sldId id="282" r:id="rId30"/>
    <p:sldId id="283" r:id="rId31"/>
    <p:sldId id="266" r:id="rId32"/>
    <p:sldId id="267" r:id="rId33"/>
    <p:sldId id="284" r:id="rId34"/>
    <p:sldId id="285" r:id="rId35"/>
    <p:sldId id="268" r:id="rId36"/>
    <p:sldId id="286" r:id="rId37"/>
    <p:sldId id="287" r:id="rId38"/>
    <p:sldId id="288" r:id="rId39"/>
    <p:sldId id="289" r:id="rId40"/>
    <p:sldId id="290" r:id="rId41"/>
    <p:sldId id="291" r:id="rId42"/>
    <p:sldId id="292" r:id="rId43"/>
    <p:sldId id="293" r:id="rId44"/>
    <p:sldId id="294" r:id="rId45"/>
    <p:sldId id="297" r:id="rId46"/>
    <p:sldId id="298" r:id="rId47"/>
    <p:sldId id="271" r:id="rId4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61939" autoAdjust="0"/>
  </p:normalViewPr>
  <p:slideViewPr>
    <p:cSldViewPr snapToGrid="0">
      <p:cViewPr varScale="1">
        <p:scale>
          <a:sx n="42" d="100"/>
          <a:sy n="42" d="100"/>
        </p:scale>
        <p:origin x="1740"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presProps" Target="pres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tableStyles" Target="tableStyles.xml"/><Relationship Id="rId5" Type="http://schemas.openxmlformats.org/officeDocument/2006/relationships/slideMaster" Target="slideMasters/slideMaster5.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8" Type="http://schemas.openxmlformats.org/officeDocument/2006/relationships/slideMaster" Target="slideMasters/slideMaster8.xml"/><Relationship Id="rId51"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20" Type="http://schemas.openxmlformats.org/officeDocument/2006/relationships/slide" Target="slides/slide12.xml"/><Relationship Id="rId41" Type="http://schemas.openxmlformats.org/officeDocument/2006/relationships/slide" Target="slides/slide33.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211339-4401-4393-BB5D-BC0C257DF0C4}" type="datetimeFigureOut">
              <a:rPr lang="id-ID" smtClean="0"/>
              <a:t>07/09/2019</a:t>
            </a:fld>
            <a:endParaRPr lang="id-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0DB67F-8727-4570-8D43-4A7DAD3CFBFF}" type="slidenum">
              <a:rPr lang="id-ID" smtClean="0"/>
              <a:t>‹#›</a:t>
            </a:fld>
            <a:endParaRPr lang="id-ID"/>
          </a:p>
        </p:txBody>
      </p:sp>
    </p:spTree>
    <p:extLst>
      <p:ext uri="{BB962C8B-B14F-4D97-AF65-F5344CB8AC3E}">
        <p14:creationId xmlns:p14="http://schemas.microsoft.com/office/powerpoint/2010/main" val="527264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8" Type="http://schemas.openxmlformats.org/officeDocument/2006/relationships/hyperlink" Target="http://alkitab.sabda.org/verse.php?book=Yeh&amp;chapter=47&amp;verse=17" TargetMode="External"/><Relationship Id="rId3" Type="http://schemas.openxmlformats.org/officeDocument/2006/relationships/hyperlink" Target="http://alkitab.sabda.org/verse.php?book=Yeh&amp;chapter=47&amp;verse=13" TargetMode="External"/><Relationship Id="rId7" Type="http://schemas.openxmlformats.org/officeDocument/2006/relationships/hyperlink" Target="http://alkitab.sabda.org/verse.php?book=Yeh&amp;chapter=47&amp;verse=16" TargetMode="External"/><Relationship Id="rId2" Type="http://schemas.openxmlformats.org/officeDocument/2006/relationships/slide" Target="../slides/slide2.xml"/><Relationship Id="rId1" Type="http://schemas.openxmlformats.org/officeDocument/2006/relationships/notesMaster" Target="../notesMasters/notesMaster1.xml"/><Relationship Id="rId6" Type="http://schemas.openxmlformats.org/officeDocument/2006/relationships/hyperlink" Target="http://alkitab.sabda.org/verse.php?book=Yeh&amp;chapter=47&amp;verse=15" TargetMode="External"/><Relationship Id="rId11" Type="http://schemas.openxmlformats.org/officeDocument/2006/relationships/hyperlink" Target="http://alkitab.sabda.org/verse.php?book=Yeh&amp;chapter=47&amp;verse=20" TargetMode="External"/><Relationship Id="rId5" Type="http://schemas.openxmlformats.org/officeDocument/2006/relationships/hyperlink" Target="http://alkitab.sabda.org/verse.php?book=Yeh&amp;chapter=47&amp;verse=14" TargetMode="External"/><Relationship Id="rId10" Type="http://schemas.openxmlformats.org/officeDocument/2006/relationships/hyperlink" Target="http://alkitab.sabda.org/verse.php?book=Yeh&amp;chapter=47&amp;verse=19" TargetMode="External"/><Relationship Id="rId4" Type="http://schemas.openxmlformats.org/officeDocument/2006/relationships/hyperlink" Target="http://alkitab.sabda.org/passage.php?passage=yehezkiel%2047:13-20" TargetMode="External"/><Relationship Id="rId9" Type="http://schemas.openxmlformats.org/officeDocument/2006/relationships/hyperlink" Target="http://alkitab.sabda.org/verse.php?book=Yeh&amp;chapter=47&amp;verse=18"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8" Type="http://schemas.openxmlformats.org/officeDocument/2006/relationships/hyperlink" Target="http://alkitab.sabda.org/verse.php?book=Yeh&amp;chapter=47&amp;verse=17" TargetMode="External"/><Relationship Id="rId3" Type="http://schemas.openxmlformats.org/officeDocument/2006/relationships/hyperlink" Target="http://alkitab.sabda.org/verse.php?book=Yeh&amp;chapter=47&amp;verse=13" TargetMode="External"/><Relationship Id="rId7" Type="http://schemas.openxmlformats.org/officeDocument/2006/relationships/hyperlink" Target="http://alkitab.sabda.org/verse.php?book=Yeh&amp;chapter=47&amp;verse=16" TargetMode="External"/><Relationship Id="rId2" Type="http://schemas.openxmlformats.org/officeDocument/2006/relationships/slide" Target="../slides/slide4.xml"/><Relationship Id="rId1" Type="http://schemas.openxmlformats.org/officeDocument/2006/relationships/notesMaster" Target="../notesMasters/notesMaster1.xml"/><Relationship Id="rId6" Type="http://schemas.openxmlformats.org/officeDocument/2006/relationships/hyperlink" Target="http://alkitab.sabda.org/verse.php?book=Yeh&amp;chapter=47&amp;verse=15" TargetMode="External"/><Relationship Id="rId11" Type="http://schemas.openxmlformats.org/officeDocument/2006/relationships/hyperlink" Target="http://alkitab.sabda.org/verse.php?book=Yeh&amp;chapter=47&amp;verse=20" TargetMode="External"/><Relationship Id="rId5" Type="http://schemas.openxmlformats.org/officeDocument/2006/relationships/hyperlink" Target="http://alkitab.sabda.org/verse.php?book=Yeh&amp;chapter=47&amp;verse=14" TargetMode="External"/><Relationship Id="rId10" Type="http://schemas.openxmlformats.org/officeDocument/2006/relationships/hyperlink" Target="http://alkitab.sabda.org/verse.php?book=Yeh&amp;chapter=47&amp;verse=19" TargetMode="External"/><Relationship Id="rId4" Type="http://schemas.openxmlformats.org/officeDocument/2006/relationships/hyperlink" Target="http://alkitab.sabda.org/passage.php?passage=yehezkiel%2047:13-20" TargetMode="External"/><Relationship Id="rId9" Type="http://schemas.openxmlformats.org/officeDocument/2006/relationships/hyperlink" Target="http://alkitab.sabda.org/verse.php?book=Yeh&amp;chapter=47&amp;verse=18"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alkitab.sabda.org/bible.php?book=Kej&amp;chapter=30#v24" TargetMode="External"/><Relationship Id="rId2" Type="http://schemas.openxmlformats.org/officeDocument/2006/relationships/slide" Target="../slides/slide7.xml"/><Relationship Id="rId1" Type="http://schemas.openxmlformats.org/officeDocument/2006/relationships/notesMaster" Target="../notesMasters/notesMaster1.xml"/><Relationship Id="rId5" Type="http://schemas.openxmlformats.org/officeDocument/2006/relationships/hyperlink" Target="http://alkitab.sabda.org/search.php?search=yusuf&amp;tab=text&amp;page=1&amp;order=book" TargetMode="External"/><Relationship Id="rId4" Type="http://schemas.openxmlformats.org/officeDocument/2006/relationships/hyperlink" Target="http://alkitab.sabda.org/verse.php?book=Kej&amp;chapter=30&amp;verse=24"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alkitab.sabda.org/bible.php?book=Kej&amp;chapter=37#v3" TargetMode="External"/><Relationship Id="rId2" Type="http://schemas.openxmlformats.org/officeDocument/2006/relationships/slide" Target="../slides/slide8.xml"/><Relationship Id="rId1" Type="http://schemas.openxmlformats.org/officeDocument/2006/relationships/notesMaster" Target="../notesMasters/notesMaster1.xml"/><Relationship Id="rId5" Type="http://schemas.openxmlformats.org/officeDocument/2006/relationships/hyperlink" Target="http://alkitab.sabda.org/search.php?search=yusuf&amp;tab=text&amp;page=1&amp;order=book" TargetMode="External"/><Relationship Id="rId4" Type="http://schemas.openxmlformats.org/officeDocument/2006/relationships/hyperlink" Target="http://alkitab.sabda.org/verse.php?book=Kej&amp;chapter=37&amp;verse=3" TargetMode="External"/></Relationships>
</file>

<file path=ppt/notesSlides/_rels/notesSlide9.xml.rels><?xml version="1.0" encoding="UTF-8" standalone="yes"?>
<Relationships xmlns="http://schemas.openxmlformats.org/package/2006/relationships"><Relationship Id="rId8" Type="http://schemas.openxmlformats.org/officeDocument/2006/relationships/hyperlink" Target="http://alkitab.sabda.org/verse.php?book=Kej&amp;chapter=49&amp;verse=26" TargetMode="External"/><Relationship Id="rId3" Type="http://schemas.openxmlformats.org/officeDocument/2006/relationships/hyperlink" Target="http://alkitab.sabda.org/verse.php?book=Kej&amp;chapter=49&amp;verse=22" TargetMode="External"/><Relationship Id="rId7" Type="http://schemas.openxmlformats.org/officeDocument/2006/relationships/hyperlink" Target="http://alkitab.sabda.org/verse.php?book=Kej&amp;chapter=49&amp;verse=25" TargetMode="External"/><Relationship Id="rId2" Type="http://schemas.openxmlformats.org/officeDocument/2006/relationships/slide" Target="../slides/slide9.xml"/><Relationship Id="rId1" Type="http://schemas.openxmlformats.org/officeDocument/2006/relationships/notesMaster" Target="../notesMasters/notesMaster1.xml"/><Relationship Id="rId6" Type="http://schemas.openxmlformats.org/officeDocument/2006/relationships/hyperlink" Target="http://alkitab.sabda.org/verse.php?book=Kej&amp;chapter=49&amp;verse=24" TargetMode="External"/><Relationship Id="rId5" Type="http://schemas.openxmlformats.org/officeDocument/2006/relationships/hyperlink" Target="http://alkitab.sabda.org/verse.php?book=Kej&amp;chapter=49&amp;verse=23" TargetMode="External"/><Relationship Id="rId4" Type="http://schemas.openxmlformats.org/officeDocument/2006/relationships/hyperlink" Target="http://alkitab.sabda.org/passage.php?passage=kejadian%2049:22-26"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8" Type="http://schemas.openxmlformats.org/officeDocument/2006/relationships/hyperlink" Target="http://alkitab.sabda.org/bible.php?book=1Taw&amp;chapter=7" TargetMode="External"/><Relationship Id="rId13" Type="http://schemas.openxmlformats.org/officeDocument/2006/relationships/hyperlink" Target="http://alkitab.sabda.org/verse.php?book=13&amp;chapter=7&amp;verse=25" TargetMode="External"/><Relationship Id="rId3" Type="http://schemas.openxmlformats.org/officeDocument/2006/relationships/hyperlink" Target="https://jeniuscaraalkitab.com/2015/10/31/92-doa-berkat-yang-diaminkan/" TargetMode="External"/><Relationship Id="rId7" Type="http://schemas.openxmlformats.org/officeDocument/2006/relationships/hyperlink" Target="http://alkitab.sabda.org/verse.php?book=13&amp;chapter=7&amp;verse=20" TargetMode="External"/><Relationship Id="rId12" Type="http://schemas.openxmlformats.org/officeDocument/2006/relationships/hyperlink" Target="http://alkitab.sabda.org/verse.php?book=13&amp;chapter=7&amp;verse=24" TargetMode="External"/><Relationship Id="rId2" Type="http://schemas.openxmlformats.org/officeDocument/2006/relationships/slide" Target="../slides/slide12.xml"/><Relationship Id="rId1" Type="http://schemas.openxmlformats.org/officeDocument/2006/relationships/notesMaster" Target="../notesMasters/notesMaster1.xml"/><Relationship Id="rId6" Type="http://schemas.openxmlformats.org/officeDocument/2006/relationships/hyperlink" Target="http://alkitab.sabda.org/bible.php?book=Kej&amp;chapter=49" TargetMode="External"/><Relationship Id="rId11" Type="http://schemas.openxmlformats.org/officeDocument/2006/relationships/hyperlink" Target="http://alkitab.sabda.org/verse.php?book=13&amp;chapter=7&amp;verse=23" TargetMode="External"/><Relationship Id="rId5" Type="http://schemas.openxmlformats.org/officeDocument/2006/relationships/hyperlink" Target="http://alkitab.sabda.org/verse.php?book=1&amp;chapter=49&amp;verse=25" TargetMode="External"/><Relationship Id="rId15" Type="http://schemas.openxmlformats.org/officeDocument/2006/relationships/hyperlink" Target="http://alkitab.sabda.org/verse.php?book=13&amp;chapter=7&amp;verse=27" TargetMode="External"/><Relationship Id="rId10" Type="http://schemas.openxmlformats.org/officeDocument/2006/relationships/hyperlink" Target="http://alkitab.sabda.org/verse.php?book=13&amp;chapter=7&amp;verse=22" TargetMode="External"/><Relationship Id="rId4" Type="http://schemas.openxmlformats.org/officeDocument/2006/relationships/hyperlink" Target="http://alkitab.sabda.org/bible.php?book=Kej&amp;chapter=48" TargetMode="External"/><Relationship Id="rId9" Type="http://schemas.openxmlformats.org/officeDocument/2006/relationships/hyperlink" Target="http://alkitab.sabda.org/verse.php?book=13&amp;chapter=7&amp;verse=21" TargetMode="External"/><Relationship Id="rId14" Type="http://schemas.openxmlformats.org/officeDocument/2006/relationships/hyperlink" Target="http://alkitab.sabda.org/verse.php?book=13&amp;chapter=7&amp;verse=26"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alkitab.sabda.org/verse.php?book=13&amp;chapter=5&amp;verse=1" TargetMode="External"/><Relationship Id="rId2" Type="http://schemas.openxmlformats.org/officeDocument/2006/relationships/slide" Target="../slides/slide16.xml"/><Relationship Id="rId1" Type="http://schemas.openxmlformats.org/officeDocument/2006/relationships/notesMaster" Target="../notesMasters/notesMaster1.xml"/><Relationship Id="rId5" Type="http://schemas.openxmlformats.org/officeDocument/2006/relationships/hyperlink" Target="http://alkitab.sabda.org/verse.php?book=13&amp;chapter=5&amp;verse=2" TargetMode="External"/><Relationship Id="rId4" Type="http://schemas.openxmlformats.org/officeDocument/2006/relationships/hyperlink" Target="http://alkitab.sabda.org/bible.php?book=1Taw&amp;chapter=5"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E20DB67F-8727-4570-8D43-4A7DAD3CFBFF}" type="slidenum">
              <a:rPr lang="id-ID" smtClean="0"/>
              <a:t>1</a:t>
            </a:fld>
            <a:endParaRPr lang="id-ID"/>
          </a:p>
        </p:txBody>
      </p:sp>
    </p:spTree>
    <p:extLst>
      <p:ext uri="{BB962C8B-B14F-4D97-AF65-F5344CB8AC3E}">
        <p14:creationId xmlns:p14="http://schemas.microsoft.com/office/powerpoint/2010/main" val="40508725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kern="1200" dirty="0" smtClean="0">
                <a:solidFill>
                  <a:schemeClr val="tx1"/>
                </a:solidFill>
                <a:effectLst/>
                <a:latin typeface="+mn-lt"/>
                <a:ea typeface="+mn-ea"/>
                <a:cs typeface="+mn-cs"/>
              </a:rPr>
              <a:t>YEHEZKIEL 47:13-20</a:t>
            </a:r>
          </a:p>
          <a:p>
            <a:r>
              <a:rPr lang="id-ID" sz="1200" kern="1200" dirty="0" smtClean="0">
                <a:solidFill>
                  <a:schemeClr val="tx1"/>
                </a:solidFill>
                <a:effectLst/>
                <a:latin typeface="+mn-lt"/>
                <a:ea typeface="+mn-ea"/>
                <a:cs typeface="+mn-cs"/>
              </a:rPr>
              <a:t>AYAT TEKS YEHEZKIEL 47:13</a:t>
            </a:r>
          </a:p>
          <a:p>
            <a:r>
              <a:rPr lang="id-ID" sz="1200" kern="1200" dirty="0" smtClean="0">
                <a:solidFill>
                  <a:schemeClr val="tx1"/>
                </a:solidFill>
                <a:effectLst/>
                <a:latin typeface="+mn-lt"/>
                <a:ea typeface="+mn-ea"/>
                <a:cs typeface="+mn-cs"/>
              </a:rPr>
              <a:t>Mari kita hitung ada berapa kata BATAS dalam perikop ini: Yehezkiel 47:13-20</a:t>
            </a:r>
          </a:p>
          <a:p>
            <a:r>
              <a:rPr lang="id-ID" sz="1200" i="1" kern="1200" dirty="0" smtClean="0">
                <a:solidFill>
                  <a:schemeClr val="tx1"/>
                </a:solidFill>
                <a:effectLst/>
                <a:latin typeface="+mn-lt"/>
                <a:ea typeface="+mn-ea"/>
                <a:cs typeface="+mn-cs"/>
              </a:rPr>
              <a:t>Batas-batas tanah Israel</a:t>
            </a:r>
            <a:endParaRPr lang="id-ID" sz="1200" kern="1200" dirty="0" smtClean="0">
              <a:solidFill>
                <a:schemeClr val="tx1"/>
              </a:solidFill>
              <a:effectLst/>
              <a:latin typeface="+mn-lt"/>
              <a:ea typeface="+mn-ea"/>
              <a:cs typeface="+mn-cs"/>
            </a:endParaRPr>
          </a:p>
          <a:p>
            <a:r>
              <a:rPr lang="id-ID" sz="1200" b="1" u="none" strike="noStrike" kern="1200" dirty="0" smtClean="0">
                <a:solidFill>
                  <a:schemeClr val="tx1"/>
                </a:solidFill>
                <a:effectLst/>
                <a:latin typeface="+mn-lt"/>
                <a:ea typeface="+mn-ea"/>
                <a:cs typeface="+mn-cs"/>
                <a:hlinkClick r:id="rId3"/>
              </a:rPr>
              <a:t>47:13</a:t>
            </a:r>
            <a:r>
              <a:rPr lang="id-ID" sz="1200" kern="1200" dirty="0" smtClean="0">
                <a:solidFill>
                  <a:schemeClr val="tx1"/>
                </a:solidFill>
                <a:effectLst/>
                <a:latin typeface="+mn-lt"/>
                <a:ea typeface="+mn-ea"/>
                <a:cs typeface="+mn-cs"/>
              </a:rPr>
              <a:t> Beginilah firman Tuhan ALLAH: "Inilah </a:t>
            </a:r>
            <a:r>
              <a:rPr lang="id-ID" sz="1200" b="1" kern="1200" dirty="0" smtClean="0">
                <a:solidFill>
                  <a:schemeClr val="tx1"/>
                </a:solidFill>
                <a:effectLst/>
                <a:latin typeface="+mn-lt"/>
                <a:ea typeface="+mn-ea"/>
                <a:cs typeface="+mn-cs"/>
              </a:rPr>
              <a:t>batas-batas</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4"/>
              </a:rPr>
              <a:t>v</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tanah yang kamu harus bagi-bagi menjadi milik pusakamu di antara kedua belas suku Israel. Yusuf</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4"/>
              </a:rPr>
              <a:t>w</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mendapat dua bagian. </a:t>
            </a:r>
            <a:r>
              <a:rPr lang="id-ID" sz="1200" b="1" u="none" strike="noStrike" kern="1200" dirty="0" smtClean="0">
                <a:solidFill>
                  <a:schemeClr val="tx1"/>
                </a:solidFill>
                <a:effectLst/>
                <a:latin typeface="+mn-lt"/>
                <a:ea typeface="+mn-ea"/>
                <a:cs typeface="+mn-cs"/>
                <a:hlinkClick r:id="rId5"/>
              </a:rPr>
              <a:t>47:14</a:t>
            </a:r>
            <a:r>
              <a:rPr lang="id-ID" sz="1200" kern="1200" dirty="0" smtClean="0">
                <a:solidFill>
                  <a:schemeClr val="tx1"/>
                </a:solidFill>
                <a:effectLst/>
                <a:latin typeface="+mn-lt"/>
                <a:ea typeface="+mn-ea"/>
                <a:cs typeface="+mn-cs"/>
              </a:rPr>
              <a:t> Tanah itu harus kamu bagi rata, yaitu tanah yang dengan sumpah Kujanjikan memberikannya kepada nenek moyangmu dan dengan demikian tanah ini menjadi milik pusakamu.</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4"/>
              </a:rPr>
              <a:t>x</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a:t>
            </a:r>
            <a:r>
              <a:rPr lang="id-ID" sz="1200" b="1" u="none" strike="noStrike" kern="1200" dirty="0" smtClean="0">
                <a:solidFill>
                  <a:schemeClr val="tx1"/>
                </a:solidFill>
                <a:effectLst/>
                <a:latin typeface="+mn-lt"/>
                <a:ea typeface="+mn-ea"/>
                <a:cs typeface="+mn-cs"/>
                <a:hlinkClick r:id="rId6"/>
              </a:rPr>
              <a:t>47:15</a:t>
            </a:r>
            <a:r>
              <a:rPr lang="id-ID" sz="1200" kern="1200" dirty="0" smtClean="0">
                <a:solidFill>
                  <a:schemeClr val="tx1"/>
                </a:solidFill>
                <a:effectLst/>
                <a:latin typeface="+mn-lt"/>
                <a:ea typeface="+mn-ea"/>
                <a:cs typeface="+mn-cs"/>
              </a:rPr>
              <a:t> Inilah </a:t>
            </a:r>
            <a:r>
              <a:rPr lang="id-ID" sz="1200" b="1" kern="1200" dirty="0" smtClean="0">
                <a:solidFill>
                  <a:schemeClr val="tx1"/>
                </a:solidFill>
                <a:effectLst/>
                <a:latin typeface="+mn-lt"/>
                <a:ea typeface="+mn-ea"/>
                <a:cs typeface="+mn-cs"/>
              </a:rPr>
              <a:t>perbatasan</a:t>
            </a:r>
            <a:r>
              <a:rPr lang="id-ID" sz="1200" kern="1200" dirty="0" smtClean="0">
                <a:solidFill>
                  <a:schemeClr val="tx1"/>
                </a:solidFill>
                <a:effectLst/>
                <a:latin typeface="+mn-lt"/>
                <a:ea typeface="+mn-ea"/>
                <a:cs typeface="+mn-cs"/>
              </a:rPr>
              <a:t> tanah</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4"/>
              </a:rPr>
              <a:t>y</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itu: di sebelah utara: dari laut besar</a:t>
            </a:r>
            <a:r>
              <a:rPr lang="id-ID" sz="1200" u="sng" kern="1200" baseline="30000" dirty="0" smtClean="0">
                <a:solidFill>
                  <a:schemeClr val="tx1"/>
                </a:solidFill>
                <a:effectLst/>
                <a:latin typeface="+mn-lt"/>
                <a:ea typeface="+mn-ea"/>
                <a:cs typeface="+mn-cs"/>
                <a:hlinkClick r:id="rId4"/>
              </a:rPr>
              <a:t>z</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terus ke Hetlon</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4"/>
              </a:rPr>
              <a:t>a</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sampai jalan masuk ke Hamat dan terus ke Zedad, </a:t>
            </a:r>
            <a:r>
              <a:rPr lang="id-ID" sz="1200" b="1" u="none" strike="noStrike" kern="1200" dirty="0" smtClean="0">
                <a:solidFill>
                  <a:schemeClr val="tx1"/>
                </a:solidFill>
                <a:effectLst/>
                <a:latin typeface="+mn-lt"/>
                <a:ea typeface="+mn-ea"/>
                <a:cs typeface="+mn-cs"/>
                <a:hlinkClick r:id="rId7"/>
              </a:rPr>
              <a:t>47:16</a:t>
            </a:r>
            <a:r>
              <a:rPr lang="id-ID" sz="1200" kern="1200" dirty="0" smtClean="0">
                <a:solidFill>
                  <a:schemeClr val="tx1"/>
                </a:solidFill>
                <a:effectLst/>
                <a:latin typeface="+mn-lt"/>
                <a:ea typeface="+mn-ea"/>
                <a:cs typeface="+mn-cs"/>
              </a:rPr>
              <a:t> Berota,</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4"/>
              </a:rPr>
              <a:t>b</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Sibraim, yang terletak di antara daerah kota Damsyik dan daerah kota Hamat,</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4"/>
              </a:rPr>
              <a:t>c</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terus ke Hazar-Enon yang di daerah kota Hauran. </a:t>
            </a:r>
            <a:r>
              <a:rPr lang="id-ID" sz="1200" b="1" u="none" strike="noStrike" kern="1200" dirty="0" smtClean="0">
                <a:solidFill>
                  <a:schemeClr val="tx1"/>
                </a:solidFill>
                <a:effectLst/>
                <a:latin typeface="+mn-lt"/>
                <a:ea typeface="+mn-ea"/>
                <a:cs typeface="+mn-cs"/>
                <a:hlinkClick r:id="rId8"/>
              </a:rPr>
              <a:t>47:17</a:t>
            </a:r>
            <a:r>
              <a:rPr lang="id-ID" sz="1200" kern="1200" dirty="0" smtClean="0">
                <a:solidFill>
                  <a:schemeClr val="tx1"/>
                </a:solidFill>
                <a:effectLst/>
                <a:latin typeface="+mn-lt"/>
                <a:ea typeface="+mn-ea"/>
                <a:cs typeface="+mn-cs"/>
              </a:rPr>
              <a:t> Demikianlah </a:t>
            </a:r>
            <a:r>
              <a:rPr lang="id-ID" sz="1200" b="1" kern="1200" dirty="0" smtClean="0">
                <a:solidFill>
                  <a:schemeClr val="tx1"/>
                </a:solidFill>
                <a:effectLst/>
                <a:latin typeface="+mn-lt"/>
                <a:ea typeface="+mn-ea"/>
                <a:cs typeface="+mn-cs"/>
              </a:rPr>
              <a:t>perbatasannya</a:t>
            </a:r>
            <a:r>
              <a:rPr lang="id-ID" sz="1200" kern="1200" dirty="0" smtClean="0">
                <a:solidFill>
                  <a:schemeClr val="tx1"/>
                </a:solidFill>
                <a:effectLst/>
                <a:latin typeface="+mn-lt"/>
                <a:ea typeface="+mn-ea"/>
                <a:cs typeface="+mn-cs"/>
              </a:rPr>
              <a:t> itu mulai dari laut sampai di Hazar-Enon, sehingga daerah kota Damsyik dan juga daerah kota Hamat terletak di sebelah utaranya. Itulah sebelah utara.</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4"/>
              </a:rPr>
              <a:t>d</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a:t>
            </a:r>
            <a:r>
              <a:rPr lang="id-ID" sz="1200" b="1" u="none" strike="noStrike" kern="1200" dirty="0" smtClean="0">
                <a:solidFill>
                  <a:schemeClr val="tx1"/>
                </a:solidFill>
                <a:effectLst/>
                <a:latin typeface="+mn-lt"/>
                <a:ea typeface="+mn-ea"/>
                <a:cs typeface="+mn-cs"/>
                <a:hlinkClick r:id="rId9"/>
              </a:rPr>
              <a:t>47:18</a:t>
            </a:r>
            <a:r>
              <a:rPr lang="id-ID" sz="1200" kern="1200" dirty="0" smtClean="0">
                <a:solidFill>
                  <a:schemeClr val="tx1"/>
                </a:solidFill>
                <a:effectLst/>
                <a:latin typeface="+mn-lt"/>
                <a:ea typeface="+mn-ea"/>
                <a:cs typeface="+mn-cs"/>
              </a:rPr>
              <a:t> Di sebelah timur: mulai dari Hazar-Enon yang terletak di antara Hauran dan Damsyik, sungai Yordan menjadi </a:t>
            </a:r>
            <a:r>
              <a:rPr lang="id-ID" sz="1200" b="1" kern="1200" dirty="0" smtClean="0">
                <a:solidFill>
                  <a:schemeClr val="tx1"/>
                </a:solidFill>
                <a:effectLst/>
                <a:latin typeface="+mn-lt"/>
                <a:ea typeface="+mn-ea"/>
                <a:cs typeface="+mn-cs"/>
              </a:rPr>
              <a:t>perbatasan</a:t>
            </a:r>
            <a:r>
              <a:rPr lang="id-ID" sz="1200" kern="1200" dirty="0" smtClean="0">
                <a:solidFill>
                  <a:schemeClr val="tx1"/>
                </a:solidFill>
                <a:effectLst/>
                <a:latin typeface="+mn-lt"/>
                <a:ea typeface="+mn-ea"/>
                <a:cs typeface="+mn-cs"/>
              </a:rPr>
              <a:t> di antara Gilead dan tanah Israel, terus ke Laut Timur sampai ke Tamar. Itulah sebelah timur.</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4"/>
              </a:rPr>
              <a:t>e</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a:t>
            </a:r>
            <a:r>
              <a:rPr lang="id-ID" sz="1200" b="1" u="none" strike="noStrike" kern="1200" dirty="0" smtClean="0">
                <a:solidFill>
                  <a:schemeClr val="tx1"/>
                </a:solidFill>
                <a:effectLst/>
                <a:latin typeface="+mn-lt"/>
                <a:ea typeface="+mn-ea"/>
                <a:cs typeface="+mn-cs"/>
                <a:hlinkClick r:id="rId10"/>
              </a:rPr>
              <a:t>47:19</a:t>
            </a:r>
            <a:r>
              <a:rPr lang="id-ID" sz="1200" kern="1200" dirty="0" smtClean="0">
                <a:solidFill>
                  <a:schemeClr val="tx1"/>
                </a:solidFill>
                <a:effectLst/>
                <a:latin typeface="+mn-lt"/>
                <a:ea typeface="+mn-ea"/>
                <a:cs typeface="+mn-cs"/>
              </a:rPr>
              <a:t> Di sebelah selatan: </a:t>
            </a:r>
            <a:r>
              <a:rPr lang="id-ID" sz="1200" b="1" kern="1200" dirty="0" smtClean="0">
                <a:solidFill>
                  <a:schemeClr val="tx1"/>
                </a:solidFill>
                <a:effectLst/>
                <a:latin typeface="+mn-lt"/>
                <a:ea typeface="+mn-ea"/>
                <a:cs typeface="+mn-cs"/>
              </a:rPr>
              <a:t>perbatasan</a:t>
            </a:r>
            <a:r>
              <a:rPr lang="id-ID" sz="1200" kern="1200" dirty="0" smtClean="0">
                <a:solidFill>
                  <a:schemeClr val="tx1"/>
                </a:solidFill>
                <a:effectLst/>
                <a:latin typeface="+mn-lt"/>
                <a:ea typeface="+mn-ea"/>
                <a:cs typeface="+mn-cs"/>
              </a:rPr>
              <a:t> mulai dari Tamar sampai mata air Meriba dekat Kadesh,</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4"/>
              </a:rPr>
              <a:t>f</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terus ke sungai Mesir,</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4"/>
              </a:rPr>
              <a:t>g</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terus ke laut besar.</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4"/>
              </a:rPr>
              <a:t>h</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Itulah di sebelah selatan </a:t>
            </a:r>
            <a:r>
              <a:rPr lang="id-ID" sz="1200" b="1" kern="1200" dirty="0" smtClean="0">
                <a:solidFill>
                  <a:schemeClr val="tx1"/>
                </a:solidFill>
                <a:effectLst/>
                <a:latin typeface="+mn-lt"/>
                <a:ea typeface="+mn-ea"/>
                <a:cs typeface="+mn-cs"/>
              </a:rPr>
              <a:t>perbatasan</a:t>
            </a:r>
            <a:r>
              <a:rPr lang="id-ID" sz="1200" kern="1200" dirty="0" smtClean="0">
                <a:solidFill>
                  <a:schemeClr val="tx1"/>
                </a:solidFill>
                <a:effectLst/>
                <a:latin typeface="+mn-lt"/>
                <a:ea typeface="+mn-ea"/>
                <a:cs typeface="+mn-cs"/>
              </a:rPr>
              <a:t> dengan Tanah Negeb. </a:t>
            </a:r>
            <a:r>
              <a:rPr lang="id-ID" sz="1200" b="1" u="none" strike="noStrike" kern="1200" dirty="0" smtClean="0">
                <a:solidFill>
                  <a:schemeClr val="tx1"/>
                </a:solidFill>
                <a:effectLst/>
                <a:latin typeface="+mn-lt"/>
                <a:ea typeface="+mn-ea"/>
                <a:cs typeface="+mn-cs"/>
                <a:hlinkClick r:id="rId11"/>
              </a:rPr>
              <a:t>47:20</a:t>
            </a:r>
            <a:r>
              <a:rPr lang="id-ID" sz="1200" kern="1200" dirty="0" smtClean="0">
                <a:solidFill>
                  <a:schemeClr val="tx1"/>
                </a:solidFill>
                <a:effectLst/>
                <a:latin typeface="+mn-lt"/>
                <a:ea typeface="+mn-ea"/>
                <a:cs typeface="+mn-cs"/>
              </a:rPr>
              <a:t> Di sebelah barat laut besar merupakan </a:t>
            </a:r>
            <a:r>
              <a:rPr lang="id-ID" sz="1200" b="1" kern="1200" dirty="0" smtClean="0">
                <a:solidFill>
                  <a:schemeClr val="tx1"/>
                </a:solidFill>
                <a:effectLst/>
                <a:latin typeface="+mn-lt"/>
                <a:ea typeface="+mn-ea"/>
                <a:cs typeface="+mn-cs"/>
              </a:rPr>
              <a:t>perbatasan</a:t>
            </a:r>
            <a:r>
              <a:rPr lang="id-ID" sz="1200" kern="1200" dirty="0" smtClean="0">
                <a:solidFill>
                  <a:schemeClr val="tx1"/>
                </a:solidFill>
                <a:effectLst/>
                <a:latin typeface="+mn-lt"/>
                <a:ea typeface="+mn-ea"/>
                <a:cs typeface="+mn-cs"/>
              </a:rPr>
              <a:t> sampai tempat jalan masuk ke Hamat.</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4"/>
              </a:rPr>
              <a:t>i</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Itulah sebelah barat.</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4"/>
              </a:rPr>
              <a:t>j</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a:t>
            </a:r>
          </a:p>
          <a:p>
            <a:endParaRPr lang="id-ID" dirty="0"/>
          </a:p>
        </p:txBody>
      </p:sp>
      <p:sp>
        <p:nvSpPr>
          <p:cNvPr id="4" name="Slide Number Placeholder 3"/>
          <p:cNvSpPr>
            <a:spLocks noGrp="1"/>
          </p:cNvSpPr>
          <p:nvPr>
            <p:ph type="sldNum" sz="quarter" idx="10"/>
          </p:nvPr>
        </p:nvSpPr>
        <p:spPr/>
        <p:txBody>
          <a:bodyPr/>
          <a:lstStyle/>
          <a:p>
            <a:fld id="{E20DB67F-8727-4570-8D43-4A7DAD3CFBFF}" type="slidenum">
              <a:rPr lang="id-ID" smtClean="0"/>
              <a:t>2</a:t>
            </a:fld>
            <a:endParaRPr lang="id-ID"/>
          </a:p>
        </p:txBody>
      </p:sp>
    </p:spTree>
    <p:extLst>
      <p:ext uri="{BB962C8B-B14F-4D97-AF65-F5344CB8AC3E}">
        <p14:creationId xmlns:p14="http://schemas.microsoft.com/office/powerpoint/2010/main" val="7951058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kern="1200" dirty="0" smtClean="0">
                <a:solidFill>
                  <a:schemeClr val="tx1"/>
                </a:solidFill>
                <a:effectLst/>
                <a:latin typeface="+mn-lt"/>
                <a:ea typeface="+mn-ea"/>
                <a:cs typeface="+mn-cs"/>
              </a:rPr>
              <a:t>7 kata BATAS muncul dari ayat ini. Tetapi berikut ini akan kita simpulkan bahwa YUSUF hidup dalam melampaui batas –batas ini.  Mengapa bisa begitu? Karena dalam hidupnya Yusuf juga melampaui batas-batas dalam memberi/ membagikan hidupnya kepada orang lain, maka berkat-berkat atas hidupnya pun juga melampaui batas-batas seperti batas-batas yang ada pada orang-orang kebanyakan.</a:t>
            </a:r>
          </a:p>
          <a:p>
            <a:endParaRPr lang="id-ID" dirty="0"/>
          </a:p>
        </p:txBody>
      </p:sp>
      <p:sp>
        <p:nvSpPr>
          <p:cNvPr id="4" name="Slide Number Placeholder 3"/>
          <p:cNvSpPr>
            <a:spLocks noGrp="1"/>
          </p:cNvSpPr>
          <p:nvPr>
            <p:ph type="sldNum" sz="quarter" idx="10"/>
          </p:nvPr>
        </p:nvSpPr>
        <p:spPr/>
        <p:txBody>
          <a:bodyPr/>
          <a:lstStyle/>
          <a:p>
            <a:fld id="{E20DB67F-8727-4570-8D43-4A7DAD3CFBFF}" type="slidenum">
              <a:rPr lang="id-ID" smtClean="0"/>
              <a:t>3</a:t>
            </a:fld>
            <a:endParaRPr lang="id-ID"/>
          </a:p>
        </p:txBody>
      </p:sp>
    </p:spTree>
    <p:extLst>
      <p:ext uri="{BB962C8B-B14F-4D97-AF65-F5344CB8AC3E}">
        <p14:creationId xmlns:p14="http://schemas.microsoft.com/office/powerpoint/2010/main" val="37321727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kern="1200" dirty="0" smtClean="0">
                <a:solidFill>
                  <a:schemeClr val="tx1"/>
                </a:solidFill>
                <a:effectLst/>
                <a:latin typeface="+mn-lt"/>
                <a:ea typeface="+mn-ea"/>
                <a:cs typeface="+mn-cs"/>
              </a:rPr>
              <a:t>Saya tergelitik dengan ayat 13. Di tengah-tengah pembicaraan mengenai batas-batas tanah, nama Yusuf adalah satu satunya nama yang disebut-sebut, dan bukan itu saja, melainkan juga disebutkan bahwa Yusuf mendapat dua bagian. Perhatikan pemenggalan alinea yang saya buat berikut ini, dan perhatikan keanehan dari SISIPAN tentang YUSUF ini seakan menjadi suatu bagian istimewa yang paling menonjol sendiri, di tengah-tengah semua ayat lain yang tidak pernah menyebut nama orang, semuanya adalah nama tempat.</a:t>
            </a:r>
          </a:p>
          <a:p>
            <a:r>
              <a:rPr lang="id-ID" sz="1200" i="1" kern="1200" dirty="0" smtClean="0">
                <a:solidFill>
                  <a:schemeClr val="tx1"/>
                </a:solidFill>
                <a:effectLst/>
                <a:latin typeface="+mn-lt"/>
                <a:ea typeface="+mn-ea"/>
                <a:cs typeface="+mn-cs"/>
              </a:rPr>
              <a:t>Batas-batas tanah Israel</a:t>
            </a:r>
            <a:endParaRPr lang="id-ID" sz="1200" kern="1200" dirty="0" smtClean="0">
              <a:solidFill>
                <a:schemeClr val="tx1"/>
              </a:solidFill>
              <a:effectLst/>
              <a:latin typeface="+mn-lt"/>
              <a:ea typeface="+mn-ea"/>
              <a:cs typeface="+mn-cs"/>
            </a:endParaRPr>
          </a:p>
          <a:p>
            <a:r>
              <a:rPr lang="id-ID" sz="1200" b="1" u="none" strike="noStrike" kern="1200" dirty="0" smtClean="0">
                <a:solidFill>
                  <a:schemeClr val="tx1"/>
                </a:solidFill>
                <a:effectLst/>
                <a:latin typeface="+mn-lt"/>
                <a:ea typeface="+mn-ea"/>
                <a:cs typeface="+mn-cs"/>
                <a:hlinkClick r:id="rId3"/>
              </a:rPr>
              <a:t>47:13</a:t>
            </a:r>
            <a:r>
              <a:rPr lang="id-ID" sz="1200" kern="1200" dirty="0" smtClean="0">
                <a:solidFill>
                  <a:schemeClr val="tx1"/>
                </a:solidFill>
                <a:effectLst/>
                <a:latin typeface="+mn-lt"/>
                <a:ea typeface="+mn-ea"/>
                <a:cs typeface="+mn-cs"/>
              </a:rPr>
              <a:t> Beginilah firman Tuhan ALLAH: "Inilah </a:t>
            </a:r>
            <a:r>
              <a:rPr lang="id-ID" sz="1200" b="1" kern="1200" dirty="0" smtClean="0">
                <a:solidFill>
                  <a:schemeClr val="tx1"/>
                </a:solidFill>
                <a:effectLst/>
                <a:latin typeface="+mn-lt"/>
                <a:ea typeface="+mn-ea"/>
                <a:cs typeface="+mn-cs"/>
              </a:rPr>
              <a:t>batas-batas</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4"/>
              </a:rPr>
              <a:t>v</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tanah yang kamu harus bagi-bagi menjadi milik pusakamu di antara kedua belas suku Israel. </a:t>
            </a:r>
          </a:p>
          <a:p>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Yusuf</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4"/>
              </a:rPr>
              <a:t>w</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mendapat dua bagian. </a:t>
            </a:r>
          </a:p>
          <a:p>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 </a:t>
            </a:r>
          </a:p>
          <a:p>
            <a:r>
              <a:rPr lang="id-ID" sz="1200" b="1" u="none" strike="noStrike" kern="1200" dirty="0" smtClean="0">
                <a:solidFill>
                  <a:schemeClr val="tx1"/>
                </a:solidFill>
                <a:effectLst/>
                <a:latin typeface="+mn-lt"/>
                <a:ea typeface="+mn-ea"/>
                <a:cs typeface="+mn-cs"/>
                <a:hlinkClick r:id="rId5"/>
              </a:rPr>
              <a:t>47:14</a:t>
            </a:r>
            <a:r>
              <a:rPr lang="id-ID" sz="1200" kern="1200" dirty="0" smtClean="0">
                <a:solidFill>
                  <a:schemeClr val="tx1"/>
                </a:solidFill>
                <a:effectLst/>
                <a:latin typeface="+mn-lt"/>
                <a:ea typeface="+mn-ea"/>
                <a:cs typeface="+mn-cs"/>
              </a:rPr>
              <a:t> Tanah itu harus kamu bagi rata, yaitu tanah yang dengan sumpah Kujanjikan memberikannya kepada nenek moyangmu dan dengan demikian tanah ini menjadi milik pusakamu.</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4"/>
              </a:rPr>
              <a:t>x</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a:t>
            </a:r>
            <a:r>
              <a:rPr lang="id-ID" sz="1200" b="1" u="none" strike="noStrike" kern="1200" dirty="0" smtClean="0">
                <a:solidFill>
                  <a:schemeClr val="tx1"/>
                </a:solidFill>
                <a:effectLst/>
                <a:latin typeface="+mn-lt"/>
                <a:ea typeface="+mn-ea"/>
                <a:cs typeface="+mn-cs"/>
                <a:hlinkClick r:id="rId6"/>
              </a:rPr>
              <a:t>47:15</a:t>
            </a:r>
            <a:r>
              <a:rPr lang="id-ID" sz="1200" kern="1200" dirty="0" smtClean="0">
                <a:solidFill>
                  <a:schemeClr val="tx1"/>
                </a:solidFill>
                <a:effectLst/>
                <a:latin typeface="+mn-lt"/>
                <a:ea typeface="+mn-ea"/>
                <a:cs typeface="+mn-cs"/>
              </a:rPr>
              <a:t> Inilah </a:t>
            </a:r>
            <a:r>
              <a:rPr lang="id-ID" sz="1200" b="1" kern="1200" dirty="0" smtClean="0">
                <a:solidFill>
                  <a:schemeClr val="tx1"/>
                </a:solidFill>
                <a:effectLst/>
                <a:latin typeface="+mn-lt"/>
                <a:ea typeface="+mn-ea"/>
                <a:cs typeface="+mn-cs"/>
              </a:rPr>
              <a:t>perbatasan</a:t>
            </a:r>
            <a:r>
              <a:rPr lang="id-ID" sz="1200" kern="1200" dirty="0" smtClean="0">
                <a:solidFill>
                  <a:schemeClr val="tx1"/>
                </a:solidFill>
                <a:effectLst/>
                <a:latin typeface="+mn-lt"/>
                <a:ea typeface="+mn-ea"/>
                <a:cs typeface="+mn-cs"/>
              </a:rPr>
              <a:t> tanah</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4"/>
              </a:rPr>
              <a:t>y</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itu: di sebelah utara: dari laut besar</a:t>
            </a:r>
            <a:r>
              <a:rPr lang="id-ID" sz="1200" u="sng" kern="1200" baseline="30000" dirty="0" smtClean="0">
                <a:solidFill>
                  <a:schemeClr val="tx1"/>
                </a:solidFill>
                <a:effectLst/>
                <a:latin typeface="+mn-lt"/>
                <a:ea typeface="+mn-ea"/>
                <a:cs typeface="+mn-cs"/>
                <a:hlinkClick r:id="rId4"/>
              </a:rPr>
              <a:t>z</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terus ke Hetlon</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4"/>
              </a:rPr>
              <a:t>a</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sampai jalan masuk ke Hamat dan terus ke Zedad, </a:t>
            </a:r>
            <a:r>
              <a:rPr lang="id-ID" sz="1200" b="1" u="none" strike="noStrike" kern="1200" dirty="0" smtClean="0">
                <a:solidFill>
                  <a:schemeClr val="tx1"/>
                </a:solidFill>
                <a:effectLst/>
                <a:latin typeface="+mn-lt"/>
                <a:ea typeface="+mn-ea"/>
                <a:cs typeface="+mn-cs"/>
                <a:hlinkClick r:id="rId7"/>
              </a:rPr>
              <a:t>47:16</a:t>
            </a:r>
            <a:r>
              <a:rPr lang="id-ID" sz="1200" kern="1200" dirty="0" smtClean="0">
                <a:solidFill>
                  <a:schemeClr val="tx1"/>
                </a:solidFill>
                <a:effectLst/>
                <a:latin typeface="+mn-lt"/>
                <a:ea typeface="+mn-ea"/>
                <a:cs typeface="+mn-cs"/>
              </a:rPr>
              <a:t> Berota,</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4"/>
              </a:rPr>
              <a:t>b</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Sibraim, yang terletak di antara daerah kota Damsyik dan daerah kota Hamat,</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4"/>
              </a:rPr>
              <a:t>c</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terus ke Hazar-Enon yang di daerah kota Hauran. </a:t>
            </a:r>
            <a:r>
              <a:rPr lang="id-ID" sz="1200" b="1" u="none" strike="noStrike" kern="1200" dirty="0" smtClean="0">
                <a:solidFill>
                  <a:schemeClr val="tx1"/>
                </a:solidFill>
                <a:effectLst/>
                <a:latin typeface="+mn-lt"/>
                <a:ea typeface="+mn-ea"/>
                <a:cs typeface="+mn-cs"/>
                <a:hlinkClick r:id="rId8"/>
              </a:rPr>
              <a:t>47:17</a:t>
            </a:r>
            <a:r>
              <a:rPr lang="id-ID" sz="1200" kern="1200" dirty="0" smtClean="0">
                <a:solidFill>
                  <a:schemeClr val="tx1"/>
                </a:solidFill>
                <a:effectLst/>
                <a:latin typeface="+mn-lt"/>
                <a:ea typeface="+mn-ea"/>
                <a:cs typeface="+mn-cs"/>
              </a:rPr>
              <a:t> Demikianlah </a:t>
            </a:r>
            <a:r>
              <a:rPr lang="id-ID" sz="1200" b="1" kern="1200" dirty="0" smtClean="0">
                <a:solidFill>
                  <a:schemeClr val="tx1"/>
                </a:solidFill>
                <a:effectLst/>
                <a:latin typeface="+mn-lt"/>
                <a:ea typeface="+mn-ea"/>
                <a:cs typeface="+mn-cs"/>
              </a:rPr>
              <a:t>perbatasannya</a:t>
            </a:r>
            <a:r>
              <a:rPr lang="id-ID" sz="1200" kern="1200" dirty="0" smtClean="0">
                <a:solidFill>
                  <a:schemeClr val="tx1"/>
                </a:solidFill>
                <a:effectLst/>
                <a:latin typeface="+mn-lt"/>
                <a:ea typeface="+mn-ea"/>
                <a:cs typeface="+mn-cs"/>
              </a:rPr>
              <a:t> itu mulai dari laut sampai di Hazar-Enon, sehingga daerah kota Damsyik dan juga daerah kota Hamat terletak di sebelah utaranya. Itulah sebelah utara.</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4"/>
              </a:rPr>
              <a:t>d</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a:t>
            </a:r>
            <a:r>
              <a:rPr lang="id-ID" sz="1200" b="1" u="none" strike="noStrike" kern="1200" dirty="0" smtClean="0">
                <a:solidFill>
                  <a:schemeClr val="tx1"/>
                </a:solidFill>
                <a:effectLst/>
                <a:latin typeface="+mn-lt"/>
                <a:ea typeface="+mn-ea"/>
                <a:cs typeface="+mn-cs"/>
                <a:hlinkClick r:id="rId9"/>
              </a:rPr>
              <a:t>47:18</a:t>
            </a:r>
            <a:r>
              <a:rPr lang="id-ID" sz="1200" kern="1200" dirty="0" smtClean="0">
                <a:solidFill>
                  <a:schemeClr val="tx1"/>
                </a:solidFill>
                <a:effectLst/>
                <a:latin typeface="+mn-lt"/>
                <a:ea typeface="+mn-ea"/>
                <a:cs typeface="+mn-cs"/>
              </a:rPr>
              <a:t> Di sebelah timur: mulai dari Hazar-Enon yang terletak di antara Hauran dan Damsyik, sungai Yordan menjadi </a:t>
            </a:r>
            <a:r>
              <a:rPr lang="id-ID" sz="1200" b="1" kern="1200" dirty="0" smtClean="0">
                <a:solidFill>
                  <a:schemeClr val="tx1"/>
                </a:solidFill>
                <a:effectLst/>
                <a:latin typeface="+mn-lt"/>
                <a:ea typeface="+mn-ea"/>
                <a:cs typeface="+mn-cs"/>
              </a:rPr>
              <a:t>perbatasan</a:t>
            </a:r>
            <a:r>
              <a:rPr lang="id-ID" sz="1200" kern="1200" dirty="0" smtClean="0">
                <a:solidFill>
                  <a:schemeClr val="tx1"/>
                </a:solidFill>
                <a:effectLst/>
                <a:latin typeface="+mn-lt"/>
                <a:ea typeface="+mn-ea"/>
                <a:cs typeface="+mn-cs"/>
              </a:rPr>
              <a:t> di antara Gilead dan tanah Israel, terus ke Laut Timur sampai ke Tamar. Itulah sebelah timur.</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4"/>
              </a:rPr>
              <a:t>e</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a:t>
            </a:r>
            <a:r>
              <a:rPr lang="id-ID" sz="1200" b="1" u="none" strike="noStrike" kern="1200" dirty="0" smtClean="0">
                <a:solidFill>
                  <a:schemeClr val="tx1"/>
                </a:solidFill>
                <a:effectLst/>
                <a:latin typeface="+mn-lt"/>
                <a:ea typeface="+mn-ea"/>
                <a:cs typeface="+mn-cs"/>
                <a:hlinkClick r:id="rId10"/>
              </a:rPr>
              <a:t>47:19</a:t>
            </a:r>
            <a:r>
              <a:rPr lang="id-ID" sz="1200" kern="1200" dirty="0" smtClean="0">
                <a:solidFill>
                  <a:schemeClr val="tx1"/>
                </a:solidFill>
                <a:effectLst/>
                <a:latin typeface="+mn-lt"/>
                <a:ea typeface="+mn-ea"/>
                <a:cs typeface="+mn-cs"/>
              </a:rPr>
              <a:t> Di sebelah selatan: </a:t>
            </a:r>
            <a:r>
              <a:rPr lang="id-ID" sz="1200" b="1" kern="1200" dirty="0" smtClean="0">
                <a:solidFill>
                  <a:schemeClr val="tx1"/>
                </a:solidFill>
                <a:effectLst/>
                <a:latin typeface="+mn-lt"/>
                <a:ea typeface="+mn-ea"/>
                <a:cs typeface="+mn-cs"/>
              </a:rPr>
              <a:t>perbatasan</a:t>
            </a:r>
            <a:r>
              <a:rPr lang="id-ID" sz="1200" kern="1200" dirty="0" smtClean="0">
                <a:solidFill>
                  <a:schemeClr val="tx1"/>
                </a:solidFill>
                <a:effectLst/>
                <a:latin typeface="+mn-lt"/>
                <a:ea typeface="+mn-ea"/>
                <a:cs typeface="+mn-cs"/>
              </a:rPr>
              <a:t> mulai dari Tamar sampai mata air Meriba dekat Kadesh,</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4"/>
              </a:rPr>
              <a:t>f</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terus ke sungai Mesir,</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4"/>
              </a:rPr>
              <a:t>g</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terus ke laut besar.</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4"/>
              </a:rPr>
              <a:t>h</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Itulah di sebelah selatan </a:t>
            </a:r>
            <a:r>
              <a:rPr lang="id-ID" sz="1200" b="1" kern="1200" dirty="0" smtClean="0">
                <a:solidFill>
                  <a:schemeClr val="tx1"/>
                </a:solidFill>
                <a:effectLst/>
                <a:latin typeface="+mn-lt"/>
                <a:ea typeface="+mn-ea"/>
                <a:cs typeface="+mn-cs"/>
              </a:rPr>
              <a:t>perbatasan</a:t>
            </a:r>
            <a:r>
              <a:rPr lang="id-ID" sz="1200" kern="1200" dirty="0" smtClean="0">
                <a:solidFill>
                  <a:schemeClr val="tx1"/>
                </a:solidFill>
                <a:effectLst/>
                <a:latin typeface="+mn-lt"/>
                <a:ea typeface="+mn-ea"/>
                <a:cs typeface="+mn-cs"/>
              </a:rPr>
              <a:t> dengan Tanah Negeb. </a:t>
            </a:r>
            <a:r>
              <a:rPr lang="id-ID" sz="1200" b="1" u="none" strike="noStrike" kern="1200" dirty="0" smtClean="0">
                <a:solidFill>
                  <a:schemeClr val="tx1"/>
                </a:solidFill>
                <a:effectLst/>
                <a:latin typeface="+mn-lt"/>
                <a:ea typeface="+mn-ea"/>
                <a:cs typeface="+mn-cs"/>
                <a:hlinkClick r:id="rId11"/>
              </a:rPr>
              <a:t>47:20</a:t>
            </a:r>
            <a:r>
              <a:rPr lang="id-ID" sz="1200" kern="1200" dirty="0" smtClean="0">
                <a:solidFill>
                  <a:schemeClr val="tx1"/>
                </a:solidFill>
                <a:effectLst/>
                <a:latin typeface="+mn-lt"/>
                <a:ea typeface="+mn-ea"/>
                <a:cs typeface="+mn-cs"/>
              </a:rPr>
              <a:t> Di sebelah barat laut besar merupakan </a:t>
            </a:r>
            <a:r>
              <a:rPr lang="id-ID" sz="1200" b="1" kern="1200" dirty="0" smtClean="0">
                <a:solidFill>
                  <a:schemeClr val="tx1"/>
                </a:solidFill>
                <a:effectLst/>
                <a:latin typeface="+mn-lt"/>
                <a:ea typeface="+mn-ea"/>
                <a:cs typeface="+mn-cs"/>
              </a:rPr>
              <a:t>perbatasan</a:t>
            </a:r>
            <a:r>
              <a:rPr lang="id-ID" sz="1200" kern="1200" dirty="0" smtClean="0">
                <a:solidFill>
                  <a:schemeClr val="tx1"/>
                </a:solidFill>
                <a:effectLst/>
                <a:latin typeface="+mn-lt"/>
                <a:ea typeface="+mn-ea"/>
                <a:cs typeface="+mn-cs"/>
              </a:rPr>
              <a:t> sampai tempat jalan masuk ke Hamat.</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4"/>
              </a:rPr>
              <a:t>i</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Itulah sebelah barat.</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4"/>
              </a:rPr>
              <a:t>j</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a:t>
            </a:r>
          </a:p>
          <a:p>
            <a:r>
              <a:rPr lang="id-ID" sz="1200" kern="1200" dirty="0" smtClean="0">
                <a:solidFill>
                  <a:schemeClr val="tx1"/>
                </a:solidFill>
                <a:effectLst/>
                <a:latin typeface="+mn-lt"/>
                <a:ea typeface="+mn-ea"/>
                <a:cs typeface="+mn-cs"/>
              </a:rPr>
              <a:t> </a:t>
            </a:r>
          </a:p>
          <a:p>
            <a:endParaRPr lang="id-ID" dirty="0"/>
          </a:p>
        </p:txBody>
      </p:sp>
      <p:sp>
        <p:nvSpPr>
          <p:cNvPr id="4" name="Slide Number Placeholder 3"/>
          <p:cNvSpPr>
            <a:spLocks noGrp="1"/>
          </p:cNvSpPr>
          <p:nvPr>
            <p:ph type="sldNum" sz="quarter" idx="10"/>
          </p:nvPr>
        </p:nvSpPr>
        <p:spPr/>
        <p:txBody>
          <a:bodyPr/>
          <a:lstStyle/>
          <a:p>
            <a:fld id="{E20DB67F-8727-4570-8D43-4A7DAD3CFBFF}" type="slidenum">
              <a:rPr lang="id-ID" smtClean="0"/>
              <a:t>4</a:t>
            </a:fld>
            <a:endParaRPr lang="id-ID"/>
          </a:p>
        </p:txBody>
      </p:sp>
    </p:spTree>
    <p:extLst>
      <p:ext uri="{BB962C8B-B14F-4D97-AF65-F5344CB8AC3E}">
        <p14:creationId xmlns:p14="http://schemas.microsoft.com/office/powerpoint/2010/main" val="17122326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sz="1200" kern="1200" dirty="0" smtClean="0">
                <a:solidFill>
                  <a:schemeClr val="tx1"/>
                </a:solidFill>
                <a:effectLst/>
                <a:latin typeface="+mn-lt"/>
                <a:ea typeface="+mn-ea"/>
                <a:cs typeface="+mn-cs"/>
              </a:rPr>
              <a:t>di tengah-tengah semua ayat lain yang tidak pernah menyebut nama orang, semuanya adalah nama tempat.</a:t>
            </a:r>
          </a:p>
          <a:p>
            <a:endParaRPr lang="id-ID" dirty="0"/>
          </a:p>
        </p:txBody>
      </p:sp>
      <p:sp>
        <p:nvSpPr>
          <p:cNvPr id="4" name="Slide Number Placeholder 3"/>
          <p:cNvSpPr>
            <a:spLocks noGrp="1"/>
          </p:cNvSpPr>
          <p:nvPr>
            <p:ph type="sldNum" sz="quarter" idx="10"/>
          </p:nvPr>
        </p:nvSpPr>
        <p:spPr/>
        <p:txBody>
          <a:bodyPr/>
          <a:lstStyle/>
          <a:p>
            <a:fld id="{E20DB67F-8727-4570-8D43-4A7DAD3CFBFF}" type="slidenum">
              <a:rPr lang="id-ID" smtClean="0"/>
              <a:t>5</a:t>
            </a:fld>
            <a:endParaRPr lang="id-ID"/>
          </a:p>
        </p:txBody>
      </p:sp>
    </p:spTree>
    <p:extLst>
      <p:ext uri="{BB962C8B-B14F-4D97-AF65-F5344CB8AC3E}">
        <p14:creationId xmlns:p14="http://schemas.microsoft.com/office/powerpoint/2010/main" val="42123665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sz="1200" kern="1200" dirty="0" smtClean="0">
                <a:solidFill>
                  <a:schemeClr val="tx1"/>
                </a:solidFill>
                <a:effectLst/>
                <a:latin typeface="+mn-lt"/>
                <a:ea typeface="+mn-ea"/>
                <a:cs typeface="+mn-cs"/>
              </a:rPr>
              <a:t>Seolah-olah seperti seorang tua yang membagi-bagi warisan dan mengucapkan dari awal keputusannya , siapa dari antara mereka yang jadi anak sulung ( dapat dua bagian) atau lebih tepatnya dalam hal ini siapa dari antara mereka yang dianggap sebagai anak sulung ( mengingat Yusuf sama sekali bukan anak sulung)</a:t>
            </a:r>
          </a:p>
          <a:p>
            <a:endParaRPr lang="id-ID" dirty="0"/>
          </a:p>
        </p:txBody>
      </p:sp>
      <p:sp>
        <p:nvSpPr>
          <p:cNvPr id="4" name="Slide Number Placeholder 3"/>
          <p:cNvSpPr>
            <a:spLocks noGrp="1"/>
          </p:cNvSpPr>
          <p:nvPr>
            <p:ph type="sldNum" sz="quarter" idx="10"/>
          </p:nvPr>
        </p:nvSpPr>
        <p:spPr/>
        <p:txBody>
          <a:bodyPr/>
          <a:lstStyle/>
          <a:p>
            <a:fld id="{E20DB67F-8727-4570-8D43-4A7DAD3CFBFF}" type="slidenum">
              <a:rPr lang="id-ID" smtClean="0"/>
              <a:t>6</a:t>
            </a:fld>
            <a:endParaRPr lang="id-ID"/>
          </a:p>
        </p:txBody>
      </p:sp>
    </p:spTree>
    <p:extLst>
      <p:ext uri="{BB962C8B-B14F-4D97-AF65-F5344CB8AC3E}">
        <p14:creationId xmlns:p14="http://schemas.microsoft.com/office/powerpoint/2010/main" val="38930044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kern="1200" dirty="0" smtClean="0">
                <a:solidFill>
                  <a:schemeClr val="tx1"/>
                </a:solidFill>
                <a:effectLst/>
                <a:latin typeface="+mn-lt"/>
                <a:ea typeface="+mn-ea"/>
                <a:cs typeface="+mn-cs"/>
              </a:rPr>
              <a:t>Arti nama Yusuf:</a:t>
            </a:r>
          </a:p>
          <a:p>
            <a:r>
              <a:rPr lang="id-ID" sz="1200" u="sng" kern="1200" dirty="0" smtClean="0">
                <a:solidFill>
                  <a:schemeClr val="tx1"/>
                </a:solidFill>
                <a:effectLst/>
                <a:latin typeface="+mn-lt"/>
                <a:ea typeface="+mn-ea"/>
                <a:cs typeface="+mn-cs"/>
                <a:hlinkClick r:id="rId3"/>
              </a:rPr>
              <a:t>Kej</a:t>
            </a:r>
            <a:r>
              <a:rPr lang="id-ID" sz="1200" kern="1200" dirty="0" smtClean="0">
                <a:solidFill>
                  <a:schemeClr val="tx1"/>
                </a:solidFill>
                <a:effectLst/>
                <a:latin typeface="+mn-lt"/>
                <a:ea typeface="+mn-ea"/>
                <a:cs typeface="+mn-cs"/>
              </a:rPr>
              <a:t> </a:t>
            </a:r>
            <a:r>
              <a:rPr lang="id-ID" sz="1200" u="sng" kern="1200" dirty="0" smtClean="0">
                <a:solidFill>
                  <a:schemeClr val="tx1"/>
                </a:solidFill>
                <a:effectLst/>
                <a:latin typeface="+mn-lt"/>
                <a:ea typeface="+mn-ea"/>
                <a:cs typeface="+mn-cs"/>
                <a:hlinkClick r:id="rId4"/>
              </a:rPr>
              <a:t>30:24</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Maka ia menamai anak itu Yusuf,</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5"/>
              </a:rPr>
              <a:t>p</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sambil berkata: "Mudah-mudahan TUHAN menambah seorang anak laki-laki</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5"/>
              </a:rPr>
              <a:t>q</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lagi bagiku."</a:t>
            </a:r>
          </a:p>
          <a:p>
            <a:r>
              <a:rPr lang="id-ID" sz="1200" kern="1200" dirty="0" smtClean="0">
                <a:solidFill>
                  <a:schemeClr val="tx1"/>
                </a:solidFill>
                <a:effectLst/>
                <a:latin typeface="+mn-lt"/>
                <a:ea typeface="+mn-ea"/>
                <a:cs typeface="+mn-cs"/>
              </a:rPr>
              <a:t>Dari arti nama ini kita bisa lihat bahwa Yusuf dilahirkan dengan VISI dari ibunya, </a:t>
            </a:r>
            <a:r>
              <a:rPr lang="id-ID" sz="1200" b="1" kern="1200" dirty="0" smtClean="0">
                <a:solidFill>
                  <a:schemeClr val="tx1"/>
                </a:solidFill>
                <a:effectLst/>
                <a:latin typeface="+mn-lt"/>
                <a:ea typeface="+mn-ea"/>
                <a:cs typeface="+mn-cs"/>
              </a:rPr>
              <a:t>untuk kehadirannya bisa memberi nilai tambah.</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 </a:t>
            </a:r>
          </a:p>
          <a:p>
            <a:endParaRPr lang="id-ID" dirty="0"/>
          </a:p>
        </p:txBody>
      </p:sp>
      <p:sp>
        <p:nvSpPr>
          <p:cNvPr id="4" name="Slide Number Placeholder 3"/>
          <p:cNvSpPr>
            <a:spLocks noGrp="1"/>
          </p:cNvSpPr>
          <p:nvPr>
            <p:ph type="sldNum" sz="quarter" idx="10"/>
          </p:nvPr>
        </p:nvSpPr>
        <p:spPr/>
        <p:txBody>
          <a:bodyPr/>
          <a:lstStyle/>
          <a:p>
            <a:fld id="{E20DB67F-8727-4570-8D43-4A7DAD3CFBFF}" type="slidenum">
              <a:rPr lang="id-ID" smtClean="0"/>
              <a:t>7</a:t>
            </a:fld>
            <a:endParaRPr lang="id-ID"/>
          </a:p>
        </p:txBody>
      </p:sp>
    </p:spTree>
    <p:extLst>
      <p:ext uri="{BB962C8B-B14F-4D97-AF65-F5344CB8AC3E}">
        <p14:creationId xmlns:p14="http://schemas.microsoft.com/office/powerpoint/2010/main" val="17232832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d-ID" sz="1200" kern="1200" dirty="0" smtClean="0">
                <a:solidFill>
                  <a:schemeClr val="tx1"/>
                </a:solidFill>
                <a:effectLst/>
                <a:latin typeface="+mn-lt"/>
                <a:ea typeface="+mn-ea"/>
                <a:cs typeface="+mn-cs"/>
              </a:rPr>
              <a:t>Yusuf disayangi lebih dari saudara-saudaranya.</a:t>
            </a:r>
          </a:p>
          <a:p>
            <a:r>
              <a:rPr lang="id-ID" sz="1200" u="sng" kern="1200" dirty="0" smtClean="0">
                <a:solidFill>
                  <a:schemeClr val="tx1"/>
                </a:solidFill>
                <a:effectLst/>
                <a:latin typeface="+mn-lt"/>
                <a:ea typeface="+mn-ea"/>
                <a:cs typeface="+mn-cs"/>
                <a:hlinkClick r:id="rId3"/>
              </a:rPr>
              <a:t/>
            </a:r>
            <a:br>
              <a:rPr lang="id-ID" sz="1200" u="sng" kern="1200" dirty="0" smtClean="0">
                <a:solidFill>
                  <a:schemeClr val="tx1"/>
                </a:solidFill>
                <a:effectLst/>
                <a:latin typeface="+mn-lt"/>
                <a:ea typeface="+mn-ea"/>
                <a:cs typeface="+mn-cs"/>
                <a:hlinkClick r:id="rId3"/>
              </a:rPr>
            </a:br>
            <a:r>
              <a:rPr lang="id-ID" sz="1200" u="sng" kern="1200" dirty="0" smtClean="0">
                <a:solidFill>
                  <a:schemeClr val="tx1"/>
                </a:solidFill>
                <a:effectLst/>
                <a:latin typeface="+mn-lt"/>
                <a:ea typeface="+mn-ea"/>
                <a:cs typeface="+mn-cs"/>
                <a:hlinkClick r:id="rId3"/>
              </a:rPr>
              <a:t>Kej</a:t>
            </a:r>
            <a:r>
              <a:rPr lang="id-ID" sz="1200" kern="1200" dirty="0" smtClean="0">
                <a:solidFill>
                  <a:schemeClr val="tx1"/>
                </a:solidFill>
                <a:effectLst/>
                <a:latin typeface="+mn-lt"/>
                <a:ea typeface="+mn-ea"/>
                <a:cs typeface="+mn-cs"/>
              </a:rPr>
              <a:t> </a:t>
            </a:r>
            <a:r>
              <a:rPr lang="id-ID" sz="1200" u="sng" kern="1200" dirty="0" smtClean="0">
                <a:solidFill>
                  <a:schemeClr val="tx1"/>
                </a:solidFill>
                <a:effectLst/>
                <a:latin typeface="+mn-lt"/>
                <a:ea typeface="+mn-ea"/>
                <a:cs typeface="+mn-cs"/>
                <a:hlinkClick r:id="rId4"/>
              </a:rPr>
              <a:t>37:3</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Israel</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5"/>
              </a:rPr>
              <a:t>f</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lebih mengasihi Yusuf dari semua anaknya</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5"/>
              </a:rPr>
              <a:t>g</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yang lain, sebab Yusuf itulah anaknya yang lahir pada masa tuanya;</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5"/>
              </a:rPr>
              <a:t>h</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dan ia menyuruh membuat jubah</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5"/>
              </a:rPr>
              <a:t>i</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yang maha indah</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5"/>
              </a:rPr>
              <a:t>1</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bagi dia.</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5"/>
              </a:rPr>
              <a:t>j</a:t>
            </a:r>
            <a:r>
              <a:rPr lang="id-ID" sz="1200" kern="1200" baseline="30000" dirty="0" smtClean="0">
                <a:solidFill>
                  <a:schemeClr val="tx1"/>
                </a:solidFill>
                <a:effectLst/>
                <a:latin typeface="+mn-lt"/>
                <a:ea typeface="+mn-ea"/>
                <a:cs typeface="+mn-cs"/>
              </a:rPr>
              <a:t> </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Menjadi istimewa </a:t>
            </a:r>
            <a:r>
              <a:rPr lang="id-ID" sz="1200" b="1" kern="1200" dirty="0" smtClean="0">
                <a:solidFill>
                  <a:schemeClr val="tx1"/>
                </a:solidFill>
                <a:effectLst/>
                <a:latin typeface="+mn-lt"/>
                <a:ea typeface="+mn-ea"/>
                <a:cs typeface="+mn-cs"/>
              </a:rPr>
              <a:t>karena sebuah takdir yang tidak terelakkan</a:t>
            </a:r>
            <a:r>
              <a:rPr lang="id-ID" sz="1200" kern="1200" dirty="0" smtClean="0">
                <a:solidFill>
                  <a:schemeClr val="tx1"/>
                </a:solidFill>
                <a:effectLst/>
                <a:latin typeface="+mn-lt"/>
                <a:ea typeface="+mn-ea"/>
                <a:cs typeface="+mn-cs"/>
              </a:rPr>
              <a:t>, dilahirkan dikala usia ayahnya sudah tua. Inilah yang dinamakan IDENTITAS PRIMER, yang tidak dapat diubah, misalnya kita lahir di kota mana, di tahun kapan, di keluarga seperti apa, sebagai suku apa, bagaimana warna kulit kita dll, </a:t>
            </a:r>
          </a:p>
          <a:p>
            <a:r>
              <a:rPr lang="id-ID" sz="1200" kern="1200" dirty="0" smtClean="0">
                <a:solidFill>
                  <a:schemeClr val="tx1"/>
                </a:solidFill>
                <a:effectLst/>
                <a:latin typeface="+mn-lt"/>
                <a:ea typeface="+mn-ea"/>
                <a:cs typeface="+mn-cs"/>
              </a:rPr>
              <a:t> </a:t>
            </a:r>
          </a:p>
          <a:p>
            <a:endParaRPr lang="id-ID" dirty="0"/>
          </a:p>
        </p:txBody>
      </p:sp>
      <p:sp>
        <p:nvSpPr>
          <p:cNvPr id="4" name="Slide Number Placeholder 3"/>
          <p:cNvSpPr>
            <a:spLocks noGrp="1"/>
          </p:cNvSpPr>
          <p:nvPr>
            <p:ph type="sldNum" sz="quarter" idx="10"/>
          </p:nvPr>
        </p:nvSpPr>
        <p:spPr/>
        <p:txBody>
          <a:bodyPr/>
          <a:lstStyle/>
          <a:p>
            <a:fld id="{E20DB67F-8727-4570-8D43-4A7DAD3CFBFF}" type="slidenum">
              <a:rPr lang="id-ID" smtClean="0"/>
              <a:t>8</a:t>
            </a:fld>
            <a:endParaRPr lang="id-ID"/>
          </a:p>
        </p:txBody>
      </p:sp>
    </p:spTree>
    <p:extLst>
      <p:ext uri="{BB962C8B-B14F-4D97-AF65-F5344CB8AC3E}">
        <p14:creationId xmlns:p14="http://schemas.microsoft.com/office/powerpoint/2010/main" val="9671005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d-ID" sz="1200" kern="1200" dirty="0" smtClean="0">
                <a:solidFill>
                  <a:schemeClr val="tx1"/>
                </a:solidFill>
                <a:effectLst/>
                <a:latin typeface="+mn-lt"/>
                <a:ea typeface="+mn-ea"/>
                <a:cs typeface="+mn-cs"/>
              </a:rPr>
              <a:t>Doa berkat Yakub untuk Yusuf adalah</a:t>
            </a:r>
          </a:p>
          <a:p>
            <a:r>
              <a:rPr lang="id-ID" sz="1200" kern="1200" dirty="0" smtClean="0">
                <a:solidFill>
                  <a:schemeClr val="tx1"/>
                </a:solidFill>
                <a:effectLst/>
                <a:latin typeface="+mn-lt"/>
                <a:ea typeface="+mn-ea"/>
                <a:cs typeface="+mn-cs"/>
              </a:rPr>
              <a:t>Kejadian 49:22-26 (lima ayat) adalah doa berkat terpanjang dari 12 suku yang ada.</a:t>
            </a:r>
          </a:p>
          <a:p>
            <a:r>
              <a:rPr lang="id-ID" sz="1200" b="1" u="sng" kern="1200" dirty="0" smtClean="0">
                <a:solidFill>
                  <a:schemeClr val="tx1"/>
                </a:solidFill>
                <a:effectLst/>
                <a:latin typeface="+mn-lt"/>
                <a:ea typeface="+mn-ea"/>
                <a:cs typeface="+mn-cs"/>
                <a:hlinkClick r:id="rId3"/>
              </a:rPr>
              <a:t>49:22</a:t>
            </a:r>
            <a:r>
              <a:rPr lang="id-ID" sz="1200" kern="1200" dirty="0" smtClean="0">
                <a:solidFill>
                  <a:schemeClr val="tx1"/>
                </a:solidFill>
                <a:effectLst/>
                <a:latin typeface="+mn-lt"/>
                <a:ea typeface="+mn-ea"/>
                <a:cs typeface="+mn-cs"/>
              </a:rPr>
              <a:t> Yusuf</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4"/>
              </a:rPr>
              <a:t>z</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adalah seperti pohon</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4"/>
              </a:rPr>
              <a:t>a</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buah-buahan yang muda, pohon buah-buahan yang muda pada mata air. </a:t>
            </a:r>
            <a:r>
              <a:rPr lang="id-ID" sz="1200" b="1" kern="1200" dirty="0" smtClean="0">
                <a:solidFill>
                  <a:schemeClr val="tx1"/>
                </a:solidFill>
                <a:effectLst/>
                <a:latin typeface="+mn-lt"/>
                <a:ea typeface="+mn-ea"/>
                <a:cs typeface="+mn-cs"/>
              </a:rPr>
              <a:t>Dahan-dahannya</a:t>
            </a:r>
            <a:r>
              <a:rPr lang="id-ID" sz="1200" b="1" kern="1200" baseline="30000" dirty="0" smtClean="0">
                <a:solidFill>
                  <a:schemeClr val="tx1"/>
                </a:solidFill>
                <a:effectLst/>
                <a:latin typeface="+mn-lt"/>
                <a:ea typeface="+mn-ea"/>
                <a:cs typeface="+mn-cs"/>
              </a:rPr>
              <a:t> </a:t>
            </a:r>
            <a:r>
              <a:rPr lang="id-ID" sz="1200" b="1" u="sng" kern="1200" baseline="30000" dirty="0" smtClean="0">
                <a:solidFill>
                  <a:schemeClr val="tx1"/>
                </a:solidFill>
                <a:effectLst/>
                <a:latin typeface="+mn-lt"/>
                <a:ea typeface="+mn-ea"/>
                <a:cs typeface="+mn-cs"/>
                <a:hlinkClick r:id="rId4"/>
              </a:rPr>
              <a:t>b</a:t>
            </a:r>
            <a:r>
              <a:rPr lang="id-ID" sz="1200" b="1" kern="1200" baseline="30000" dirty="0" smtClean="0">
                <a:solidFill>
                  <a:schemeClr val="tx1"/>
                </a:solidFill>
                <a:effectLst/>
                <a:latin typeface="+mn-lt"/>
                <a:ea typeface="+mn-ea"/>
                <a:cs typeface="+mn-cs"/>
              </a:rPr>
              <a:t> </a:t>
            </a:r>
            <a:r>
              <a:rPr lang="id-ID" sz="1200" b="1" kern="1200" dirty="0" smtClean="0">
                <a:solidFill>
                  <a:schemeClr val="tx1"/>
                </a:solidFill>
                <a:effectLst/>
                <a:latin typeface="+mn-lt"/>
                <a:ea typeface="+mn-ea"/>
                <a:cs typeface="+mn-cs"/>
              </a:rPr>
              <a:t> naik mengatasi tembok.</a:t>
            </a:r>
            <a:r>
              <a:rPr lang="id-ID" sz="1200" kern="1200" dirty="0" smtClean="0">
                <a:solidFill>
                  <a:schemeClr val="tx1"/>
                </a:solidFill>
                <a:effectLst/>
                <a:latin typeface="+mn-lt"/>
                <a:ea typeface="+mn-ea"/>
                <a:cs typeface="+mn-cs"/>
              </a:rPr>
              <a:t> </a:t>
            </a:r>
            <a:r>
              <a:rPr lang="id-ID" sz="1200" b="1" u="sng" kern="1200" dirty="0" smtClean="0">
                <a:solidFill>
                  <a:schemeClr val="tx1"/>
                </a:solidFill>
                <a:effectLst/>
                <a:latin typeface="+mn-lt"/>
                <a:ea typeface="+mn-ea"/>
                <a:cs typeface="+mn-cs"/>
                <a:hlinkClick r:id="rId5"/>
              </a:rPr>
              <a:t>49:23</a:t>
            </a:r>
            <a:r>
              <a:rPr lang="id-ID" sz="1200" kern="1200" dirty="0" smtClean="0">
                <a:solidFill>
                  <a:schemeClr val="tx1"/>
                </a:solidFill>
                <a:effectLst/>
                <a:latin typeface="+mn-lt"/>
                <a:ea typeface="+mn-ea"/>
                <a:cs typeface="+mn-cs"/>
              </a:rPr>
              <a:t> Walaupun pemanah-pemanah telah mengusiknya,</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4"/>
              </a:rPr>
              <a:t>c</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memanahnya dan menyerbunya,</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4"/>
              </a:rPr>
              <a:t>d</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a:t>
            </a:r>
            <a:r>
              <a:rPr lang="id-ID" sz="1200" b="1" u="sng" kern="1200" dirty="0" smtClean="0">
                <a:solidFill>
                  <a:schemeClr val="tx1"/>
                </a:solidFill>
                <a:effectLst/>
                <a:latin typeface="+mn-lt"/>
                <a:ea typeface="+mn-ea"/>
                <a:cs typeface="+mn-cs"/>
                <a:hlinkClick r:id="rId6"/>
              </a:rPr>
              <a:t>49:24</a:t>
            </a:r>
            <a:r>
              <a:rPr lang="id-ID" sz="1200" kern="1200" dirty="0" smtClean="0">
                <a:solidFill>
                  <a:schemeClr val="tx1"/>
                </a:solidFill>
                <a:effectLst/>
                <a:latin typeface="+mn-lt"/>
                <a:ea typeface="+mn-ea"/>
                <a:cs typeface="+mn-cs"/>
              </a:rPr>
              <a:t> namun panahnya tetap kokoh</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4"/>
              </a:rPr>
              <a:t>e</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dan lengan tangannya</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4"/>
              </a:rPr>
              <a:t>f</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tinggal liat, oleh </a:t>
            </a:r>
            <a:r>
              <a:rPr lang="id-ID" sz="1200" b="1" kern="1200" dirty="0" smtClean="0">
                <a:solidFill>
                  <a:schemeClr val="tx1"/>
                </a:solidFill>
                <a:effectLst/>
                <a:latin typeface="+mn-lt"/>
                <a:ea typeface="+mn-ea"/>
                <a:cs typeface="+mn-cs"/>
              </a:rPr>
              <a:t>pertolongan Yang Mahakuat pelindung Yakub</a:t>
            </a:r>
            <a:r>
              <a:rPr lang="id-ID" sz="1200" kern="1200" dirty="0" smtClean="0">
                <a:solidFill>
                  <a:schemeClr val="tx1"/>
                </a:solidFill>
                <a:effectLst/>
                <a:latin typeface="+mn-lt"/>
                <a:ea typeface="+mn-ea"/>
                <a:cs typeface="+mn-cs"/>
              </a:rPr>
              <a:t>,</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4"/>
              </a:rPr>
              <a:t>g</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oleh sebab gembalanya</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4"/>
              </a:rPr>
              <a:t>h</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Gunung Batu Israel,</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4"/>
              </a:rPr>
              <a:t>i</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a:t>
            </a:r>
            <a:r>
              <a:rPr lang="id-ID" sz="1200" b="1" u="sng" kern="1200" dirty="0" smtClean="0">
                <a:solidFill>
                  <a:schemeClr val="tx1"/>
                </a:solidFill>
                <a:effectLst/>
                <a:latin typeface="+mn-lt"/>
                <a:ea typeface="+mn-ea"/>
                <a:cs typeface="+mn-cs"/>
                <a:hlinkClick r:id="rId7"/>
              </a:rPr>
              <a:t>49:25</a:t>
            </a:r>
            <a:r>
              <a:rPr lang="id-ID" sz="1200" kern="1200" dirty="0" smtClean="0">
                <a:solidFill>
                  <a:schemeClr val="tx1"/>
                </a:solidFill>
                <a:effectLst/>
                <a:latin typeface="+mn-lt"/>
                <a:ea typeface="+mn-ea"/>
                <a:cs typeface="+mn-cs"/>
              </a:rPr>
              <a:t> oleh Allah</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4"/>
              </a:rPr>
              <a:t>j</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a:t>
            </a:r>
            <a:r>
              <a:rPr lang="id-ID" sz="1200" b="1" kern="1200" dirty="0" smtClean="0">
                <a:solidFill>
                  <a:schemeClr val="tx1"/>
                </a:solidFill>
                <a:effectLst/>
                <a:latin typeface="+mn-lt"/>
                <a:ea typeface="+mn-ea"/>
                <a:cs typeface="+mn-cs"/>
              </a:rPr>
              <a:t>ayahmu yang akan menolong</a:t>
            </a:r>
            <a:r>
              <a:rPr lang="id-ID" sz="1200" b="1" kern="1200" baseline="30000" dirty="0" smtClean="0">
                <a:solidFill>
                  <a:schemeClr val="tx1"/>
                </a:solidFill>
                <a:effectLst/>
                <a:latin typeface="+mn-lt"/>
                <a:ea typeface="+mn-ea"/>
                <a:cs typeface="+mn-cs"/>
              </a:rPr>
              <a:t> </a:t>
            </a:r>
            <a:r>
              <a:rPr lang="id-ID" sz="1200" b="1" u="sng" kern="1200" baseline="30000" dirty="0" smtClean="0">
                <a:solidFill>
                  <a:schemeClr val="tx1"/>
                </a:solidFill>
                <a:effectLst/>
                <a:latin typeface="+mn-lt"/>
                <a:ea typeface="+mn-ea"/>
                <a:cs typeface="+mn-cs"/>
                <a:hlinkClick r:id="rId4"/>
              </a:rPr>
              <a:t>k</a:t>
            </a:r>
            <a:r>
              <a:rPr lang="id-ID" sz="1200" b="1" kern="1200" baseline="30000" dirty="0" smtClean="0">
                <a:solidFill>
                  <a:schemeClr val="tx1"/>
                </a:solidFill>
                <a:effectLst/>
                <a:latin typeface="+mn-lt"/>
                <a:ea typeface="+mn-ea"/>
                <a:cs typeface="+mn-cs"/>
              </a:rPr>
              <a:t> </a:t>
            </a:r>
            <a:r>
              <a:rPr lang="id-ID" sz="1200" b="1" kern="1200" dirty="0" smtClean="0">
                <a:solidFill>
                  <a:schemeClr val="tx1"/>
                </a:solidFill>
                <a:effectLst/>
                <a:latin typeface="+mn-lt"/>
                <a:ea typeface="+mn-ea"/>
                <a:cs typeface="+mn-cs"/>
              </a:rPr>
              <a:t> engkau</a:t>
            </a:r>
            <a:r>
              <a:rPr lang="id-ID" sz="1200" kern="1200" dirty="0" smtClean="0">
                <a:solidFill>
                  <a:schemeClr val="tx1"/>
                </a:solidFill>
                <a:effectLst/>
                <a:latin typeface="+mn-lt"/>
                <a:ea typeface="+mn-ea"/>
                <a:cs typeface="+mn-cs"/>
              </a:rPr>
              <a:t>, dan oleh Allah Yang Mahakuasa,</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4"/>
              </a:rPr>
              <a:t>l</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a:t>
            </a:r>
            <a:r>
              <a:rPr lang="id-ID" sz="1200" b="1" kern="1200" dirty="0" smtClean="0">
                <a:solidFill>
                  <a:schemeClr val="tx1"/>
                </a:solidFill>
                <a:effectLst/>
                <a:latin typeface="+mn-lt"/>
                <a:ea typeface="+mn-ea"/>
                <a:cs typeface="+mn-cs"/>
              </a:rPr>
              <a:t>yang akan memberkati engkau dengan berkat dari langit di atas, dengan berkat samudera raya yang letaknya di bawah,</a:t>
            </a:r>
            <a:r>
              <a:rPr lang="id-ID" sz="1200" b="1" kern="1200" baseline="30000" dirty="0" smtClean="0">
                <a:solidFill>
                  <a:schemeClr val="tx1"/>
                </a:solidFill>
                <a:effectLst/>
                <a:latin typeface="+mn-lt"/>
                <a:ea typeface="+mn-ea"/>
                <a:cs typeface="+mn-cs"/>
              </a:rPr>
              <a:t> </a:t>
            </a:r>
            <a:r>
              <a:rPr lang="id-ID" sz="1200" b="1" u="sng" kern="1200" baseline="30000" dirty="0" smtClean="0">
                <a:solidFill>
                  <a:schemeClr val="tx1"/>
                </a:solidFill>
                <a:effectLst/>
                <a:latin typeface="+mn-lt"/>
                <a:ea typeface="+mn-ea"/>
                <a:cs typeface="+mn-cs"/>
                <a:hlinkClick r:id="rId4"/>
              </a:rPr>
              <a:t>m</a:t>
            </a:r>
            <a:r>
              <a:rPr lang="id-ID" sz="1200" b="1" kern="1200" baseline="30000" dirty="0" smtClean="0">
                <a:solidFill>
                  <a:schemeClr val="tx1"/>
                </a:solidFill>
                <a:effectLst/>
                <a:latin typeface="+mn-lt"/>
                <a:ea typeface="+mn-ea"/>
                <a:cs typeface="+mn-cs"/>
              </a:rPr>
              <a:t> </a:t>
            </a:r>
            <a:r>
              <a:rPr lang="id-ID" sz="1200" b="1" kern="1200" dirty="0" smtClean="0">
                <a:solidFill>
                  <a:schemeClr val="tx1"/>
                </a:solidFill>
                <a:effectLst/>
                <a:latin typeface="+mn-lt"/>
                <a:ea typeface="+mn-ea"/>
                <a:cs typeface="+mn-cs"/>
              </a:rPr>
              <a:t> dengan berkat buah dada</a:t>
            </a:r>
            <a:r>
              <a:rPr lang="id-ID" sz="1200" b="1" kern="1200" baseline="30000" dirty="0" smtClean="0">
                <a:solidFill>
                  <a:schemeClr val="tx1"/>
                </a:solidFill>
                <a:effectLst/>
                <a:latin typeface="+mn-lt"/>
                <a:ea typeface="+mn-ea"/>
                <a:cs typeface="+mn-cs"/>
              </a:rPr>
              <a:t> </a:t>
            </a:r>
            <a:r>
              <a:rPr lang="id-ID" sz="1200" b="1" u="sng" kern="1200" baseline="30000" dirty="0" smtClean="0">
                <a:solidFill>
                  <a:schemeClr val="tx1"/>
                </a:solidFill>
                <a:effectLst/>
                <a:latin typeface="+mn-lt"/>
                <a:ea typeface="+mn-ea"/>
                <a:cs typeface="+mn-cs"/>
                <a:hlinkClick r:id="rId4"/>
              </a:rPr>
              <a:t>n</a:t>
            </a:r>
            <a:r>
              <a:rPr lang="id-ID" sz="1200" b="1" kern="1200" baseline="30000" dirty="0" smtClean="0">
                <a:solidFill>
                  <a:schemeClr val="tx1"/>
                </a:solidFill>
                <a:effectLst/>
                <a:latin typeface="+mn-lt"/>
                <a:ea typeface="+mn-ea"/>
                <a:cs typeface="+mn-cs"/>
              </a:rPr>
              <a:t> </a:t>
            </a:r>
            <a:r>
              <a:rPr lang="id-ID" sz="1200" b="1" kern="1200" dirty="0" smtClean="0">
                <a:solidFill>
                  <a:schemeClr val="tx1"/>
                </a:solidFill>
                <a:effectLst/>
                <a:latin typeface="+mn-lt"/>
                <a:ea typeface="+mn-ea"/>
                <a:cs typeface="+mn-cs"/>
              </a:rPr>
              <a:t> dan kandungan.</a:t>
            </a:r>
            <a:r>
              <a:rPr lang="id-ID" sz="1200" b="1" kern="1200" baseline="30000" dirty="0" smtClean="0">
                <a:solidFill>
                  <a:schemeClr val="tx1"/>
                </a:solidFill>
                <a:effectLst/>
                <a:latin typeface="+mn-lt"/>
                <a:ea typeface="+mn-ea"/>
                <a:cs typeface="+mn-cs"/>
              </a:rPr>
              <a:t> </a:t>
            </a:r>
            <a:r>
              <a:rPr lang="id-ID" sz="1200" b="1" u="sng" kern="1200" baseline="30000" dirty="0" smtClean="0">
                <a:solidFill>
                  <a:schemeClr val="tx1"/>
                </a:solidFill>
                <a:effectLst/>
                <a:latin typeface="+mn-lt"/>
                <a:ea typeface="+mn-ea"/>
                <a:cs typeface="+mn-cs"/>
                <a:hlinkClick r:id="rId4"/>
              </a:rPr>
              <a:t>o</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a:t>
            </a:r>
            <a:r>
              <a:rPr lang="id-ID" sz="1200" b="1" u="sng" kern="1200" dirty="0" smtClean="0">
                <a:solidFill>
                  <a:schemeClr val="tx1"/>
                </a:solidFill>
                <a:effectLst/>
                <a:latin typeface="+mn-lt"/>
                <a:ea typeface="+mn-ea"/>
                <a:cs typeface="+mn-cs"/>
                <a:hlinkClick r:id="rId8"/>
              </a:rPr>
              <a:t>49:26</a:t>
            </a:r>
            <a:r>
              <a:rPr lang="id-ID" sz="1200" kern="1200" dirty="0" smtClean="0">
                <a:solidFill>
                  <a:schemeClr val="tx1"/>
                </a:solidFill>
                <a:effectLst/>
                <a:latin typeface="+mn-lt"/>
                <a:ea typeface="+mn-ea"/>
                <a:cs typeface="+mn-cs"/>
              </a:rPr>
              <a:t> </a:t>
            </a:r>
            <a:r>
              <a:rPr lang="id-ID" sz="1200" b="1" kern="1200" dirty="0" smtClean="0">
                <a:solidFill>
                  <a:schemeClr val="tx1"/>
                </a:solidFill>
                <a:effectLst/>
                <a:latin typeface="+mn-lt"/>
                <a:ea typeface="+mn-ea"/>
                <a:cs typeface="+mn-cs"/>
              </a:rPr>
              <a:t>Berkat ayahmu</a:t>
            </a:r>
            <a:r>
              <a:rPr lang="id-ID" sz="1200" kern="1200" dirty="0" smtClean="0">
                <a:solidFill>
                  <a:schemeClr val="tx1"/>
                </a:solidFill>
                <a:effectLst/>
                <a:latin typeface="+mn-lt"/>
                <a:ea typeface="+mn-ea"/>
                <a:cs typeface="+mn-cs"/>
              </a:rPr>
              <a:t> melebihi berkat gunung-gunung yang sejak dahulu, yakni yang paling sedap di bukit-bukit</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4"/>
              </a:rPr>
              <a:t>p</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yang berabad-abad; </a:t>
            </a:r>
            <a:r>
              <a:rPr lang="id-ID" sz="1200" b="1" kern="1200" dirty="0" smtClean="0">
                <a:solidFill>
                  <a:schemeClr val="tx1"/>
                </a:solidFill>
                <a:effectLst/>
                <a:latin typeface="+mn-lt"/>
                <a:ea typeface="+mn-ea"/>
                <a:cs typeface="+mn-cs"/>
              </a:rPr>
              <a:t>semuanya itu akan turun ke atas kepala Yusuf,</a:t>
            </a:r>
            <a:r>
              <a:rPr lang="id-ID" sz="1200" b="1" kern="1200" baseline="30000" dirty="0" smtClean="0">
                <a:solidFill>
                  <a:schemeClr val="tx1"/>
                </a:solidFill>
                <a:effectLst/>
                <a:latin typeface="+mn-lt"/>
                <a:ea typeface="+mn-ea"/>
                <a:cs typeface="+mn-cs"/>
              </a:rPr>
              <a:t> </a:t>
            </a:r>
            <a:r>
              <a:rPr lang="id-ID" sz="1200" b="1" u="sng" kern="1200" baseline="30000" dirty="0" smtClean="0">
                <a:solidFill>
                  <a:schemeClr val="tx1"/>
                </a:solidFill>
                <a:effectLst/>
                <a:latin typeface="+mn-lt"/>
                <a:ea typeface="+mn-ea"/>
                <a:cs typeface="+mn-cs"/>
                <a:hlinkClick r:id="rId4"/>
              </a:rPr>
              <a:t>q</a:t>
            </a:r>
            <a:r>
              <a:rPr lang="id-ID" sz="1200" b="1" kern="1200" baseline="30000" dirty="0" smtClean="0">
                <a:solidFill>
                  <a:schemeClr val="tx1"/>
                </a:solidFill>
                <a:effectLst/>
                <a:latin typeface="+mn-lt"/>
                <a:ea typeface="+mn-ea"/>
                <a:cs typeface="+mn-cs"/>
              </a:rPr>
              <a:t> </a:t>
            </a:r>
            <a:r>
              <a:rPr lang="id-ID" sz="1200" b="1" kern="1200" dirty="0" smtClean="0">
                <a:solidFill>
                  <a:schemeClr val="tx1"/>
                </a:solidFill>
                <a:effectLst/>
                <a:latin typeface="+mn-lt"/>
                <a:ea typeface="+mn-ea"/>
                <a:cs typeface="+mn-cs"/>
              </a:rPr>
              <a:t> ke atas batu kepala orang yang teristimewa di antara saudara-saudaranya.</a:t>
            </a:r>
            <a:r>
              <a:rPr lang="id-ID" sz="1200" b="1" kern="1200" baseline="30000" dirty="0" smtClean="0">
                <a:solidFill>
                  <a:schemeClr val="tx1"/>
                </a:solidFill>
                <a:effectLst/>
                <a:latin typeface="+mn-lt"/>
                <a:ea typeface="+mn-ea"/>
                <a:cs typeface="+mn-cs"/>
              </a:rPr>
              <a:t> </a:t>
            </a:r>
            <a:r>
              <a:rPr lang="id-ID" sz="1200" b="1" u="sng" kern="1200" baseline="30000" dirty="0" smtClean="0">
                <a:solidFill>
                  <a:schemeClr val="tx1"/>
                </a:solidFill>
                <a:effectLst/>
                <a:latin typeface="+mn-lt"/>
                <a:ea typeface="+mn-ea"/>
                <a:cs typeface="+mn-cs"/>
                <a:hlinkClick r:id="rId4"/>
              </a:rPr>
              <a:t>r</a:t>
            </a:r>
            <a:r>
              <a:rPr lang="id-ID" sz="1200" kern="1200" baseline="30000" dirty="0" smtClean="0">
                <a:solidFill>
                  <a:schemeClr val="tx1"/>
                </a:solidFill>
                <a:effectLst/>
                <a:latin typeface="+mn-lt"/>
                <a:ea typeface="+mn-ea"/>
                <a:cs typeface="+mn-cs"/>
              </a:rPr>
              <a:t> </a:t>
            </a:r>
            <a:endParaRPr lang="id-ID" sz="1200" kern="1200" dirty="0" smtClean="0">
              <a:solidFill>
                <a:schemeClr val="tx1"/>
              </a:solidFill>
              <a:effectLst/>
              <a:latin typeface="+mn-lt"/>
              <a:ea typeface="+mn-ea"/>
              <a:cs typeface="+mn-cs"/>
            </a:endParaRPr>
          </a:p>
          <a:p>
            <a:endParaRPr lang="id-ID" dirty="0"/>
          </a:p>
        </p:txBody>
      </p:sp>
      <p:sp>
        <p:nvSpPr>
          <p:cNvPr id="4" name="Slide Number Placeholder 3"/>
          <p:cNvSpPr>
            <a:spLocks noGrp="1"/>
          </p:cNvSpPr>
          <p:nvPr>
            <p:ph type="sldNum" sz="quarter" idx="10"/>
          </p:nvPr>
        </p:nvSpPr>
        <p:spPr/>
        <p:txBody>
          <a:bodyPr/>
          <a:lstStyle/>
          <a:p>
            <a:fld id="{E20DB67F-8727-4570-8D43-4A7DAD3CFBFF}" type="slidenum">
              <a:rPr lang="id-ID" smtClean="0"/>
              <a:t>9</a:t>
            </a:fld>
            <a:endParaRPr lang="id-ID"/>
          </a:p>
        </p:txBody>
      </p:sp>
    </p:spTree>
    <p:extLst>
      <p:ext uri="{BB962C8B-B14F-4D97-AF65-F5344CB8AC3E}">
        <p14:creationId xmlns:p14="http://schemas.microsoft.com/office/powerpoint/2010/main" val="4644165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kern="1200" dirty="0" smtClean="0">
                <a:solidFill>
                  <a:schemeClr val="tx1"/>
                </a:solidFill>
                <a:effectLst/>
                <a:latin typeface="+mn-lt"/>
                <a:ea typeface="+mn-ea"/>
                <a:cs typeface="+mn-cs"/>
              </a:rPr>
              <a:t>Ayat 22 dikatakan; dahan-dahannya mengatasi tembok.</a:t>
            </a:r>
          </a:p>
          <a:p>
            <a:r>
              <a:rPr lang="id-ID" sz="1200" b="1" kern="1200" dirty="0" smtClean="0">
                <a:solidFill>
                  <a:schemeClr val="tx1"/>
                </a:solidFill>
                <a:effectLst/>
                <a:latin typeface="+mn-lt"/>
                <a:ea typeface="+mn-ea"/>
                <a:cs typeface="+mn-cs"/>
              </a:rPr>
              <a:t>Menjadi istimewa karena  MELAMPAUI BATAS,</a:t>
            </a:r>
            <a:r>
              <a:rPr lang="id-ID" sz="1200" kern="1200" dirty="0" smtClean="0">
                <a:solidFill>
                  <a:schemeClr val="tx1"/>
                </a:solidFill>
                <a:effectLst/>
                <a:latin typeface="+mn-lt"/>
                <a:ea typeface="+mn-ea"/>
                <a:cs typeface="+mn-cs"/>
              </a:rPr>
              <a:t> mau hidup memberi nilai tambah sampai ke batas –batas tembok tetangga. Pohonnya di pekarangan sendiri, tetapi buahnya ada pada dahan-dahan yang mengatasi tembok, melewati batas, buah ini tidak hanya dinikmati keluarga inti, tetapi sampai dapat dinikmati oleh orang lain, keluarga lain, orang yang lewat, dan siapa saja yang bisa dijangkau oleh pohon itu.</a:t>
            </a:r>
          </a:p>
          <a:p>
            <a:endParaRPr lang="id-ID" dirty="0"/>
          </a:p>
        </p:txBody>
      </p:sp>
      <p:sp>
        <p:nvSpPr>
          <p:cNvPr id="4" name="Slide Number Placeholder 3"/>
          <p:cNvSpPr>
            <a:spLocks noGrp="1"/>
          </p:cNvSpPr>
          <p:nvPr>
            <p:ph type="sldNum" sz="quarter" idx="10"/>
          </p:nvPr>
        </p:nvSpPr>
        <p:spPr/>
        <p:txBody>
          <a:bodyPr/>
          <a:lstStyle/>
          <a:p>
            <a:fld id="{E20DB67F-8727-4570-8D43-4A7DAD3CFBFF}" type="slidenum">
              <a:rPr lang="id-ID" smtClean="0"/>
              <a:t>10</a:t>
            </a:fld>
            <a:endParaRPr lang="id-ID"/>
          </a:p>
        </p:txBody>
      </p:sp>
    </p:spTree>
    <p:extLst>
      <p:ext uri="{BB962C8B-B14F-4D97-AF65-F5344CB8AC3E}">
        <p14:creationId xmlns:p14="http://schemas.microsoft.com/office/powerpoint/2010/main" val="30009588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d-ID" sz="1200" b="1" kern="1200" dirty="0" smtClean="0">
                <a:solidFill>
                  <a:schemeClr val="tx1"/>
                </a:solidFill>
                <a:effectLst/>
                <a:latin typeface="+mn-lt"/>
                <a:ea typeface="+mn-ea"/>
                <a:cs typeface="+mn-cs"/>
              </a:rPr>
              <a:t>Menjadi istimewa karena mengalami PERTOLONGAN dan PERLINDUNGAN</a:t>
            </a:r>
            <a:r>
              <a:rPr lang="id-ID" sz="1200" kern="1200" dirty="0" smtClean="0">
                <a:solidFill>
                  <a:schemeClr val="tx1"/>
                </a:solidFill>
                <a:effectLst/>
                <a:latin typeface="+mn-lt"/>
                <a:ea typeface="+mn-ea"/>
                <a:cs typeface="+mn-cs"/>
              </a:rPr>
              <a:t> dari TUHAN dari para pemanah-pemanah yang mengusiknya. ( kejadian 49:23-25)/</a:t>
            </a:r>
            <a:endParaRPr lang="id-ID" dirty="0"/>
          </a:p>
        </p:txBody>
      </p:sp>
      <p:sp>
        <p:nvSpPr>
          <p:cNvPr id="4" name="Slide Number Placeholder 3"/>
          <p:cNvSpPr>
            <a:spLocks noGrp="1"/>
          </p:cNvSpPr>
          <p:nvPr>
            <p:ph type="sldNum" sz="quarter" idx="10"/>
          </p:nvPr>
        </p:nvSpPr>
        <p:spPr/>
        <p:txBody>
          <a:bodyPr/>
          <a:lstStyle/>
          <a:p>
            <a:fld id="{E20DB67F-8727-4570-8D43-4A7DAD3CFBFF}" type="slidenum">
              <a:rPr lang="id-ID" smtClean="0"/>
              <a:t>11</a:t>
            </a:fld>
            <a:endParaRPr lang="id-ID"/>
          </a:p>
        </p:txBody>
      </p:sp>
    </p:spTree>
    <p:extLst>
      <p:ext uri="{BB962C8B-B14F-4D97-AF65-F5344CB8AC3E}">
        <p14:creationId xmlns:p14="http://schemas.microsoft.com/office/powerpoint/2010/main" val="14406496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d-ID" sz="1200" b="1" kern="1200" dirty="0" smtClean="0">
                <a:solidFill>
                  <a:schemeClr val="tx1"/>
                </a:solidFill>
                <a:effectLst/>
                <a:latin typeface="+mn-lt"/>
                <a:ea typeface="+mn-ea"/>
                <a:cs typeface="+mn-cs"/>
              </a:rPr>
              <a:t>Menjadi istimewa karena mengalami PERTOLONGAN dan PERLINDUNGAN</a:t>
            </a:r>
            <a:r>
              <a:rPr lang="id-ID" sz="1200" kern="1200" dirty="0" smtClean="0">
                <a:solidFill>
                  <a:schemeClr val="tx1"/>
                </a:solidFill>
                <a:effectLst/>
                <a:latin typeface="+mn-lt"/>
                <a:ea typeface="+mn-ea"/>
                <a:cs typeface="+mn-cs"/>
              </a:rPr>
              <a:t> dari TUHAN dari para pemanah-pemanah yang mengusiknya. ( kejadian 49:23-25)/ bandingkan dengan Maz 37:23-24, bandingkan dengan doa Yabes yang bisa jadi diisnpirasikan dari janji Tuhan kepada Yakub ( I Tawarikh 4:9-10/ Kejadian 28:13-15). Di kemudian hari ternyata nubuatan dari Yakub ini terbukti, di kitab I Tawarikh 7:20-27 kita melihat bahwasannya Suku Efraim ( dari garis keturunan Yusuf, anak Yusuf) pernah hampir punah, karena penumpasan dari suku Gat, Ada 8 generasi di bawah Efraim dibunuh semua. Bisakah dibayangkan berapa usia Efraim saat menurunkan dinasti barunya? Namun Tuhan tetap memberkati keturunan Yusuf dengan berkat buah dada dan kandungan, di usia tua, Efraim dapat mendapat keturunan lagi, isteri daripada Efraim tetap dapat melahirkan, dapat menyusui dan membesarkan Beria sebagai dinasti yang baru.</a:t>
            </a:r>
          </a:p>
          <a:p>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Dalam tautan ini </a:t>
            </a:r>
            <a:r>
              <a:rPr lang="id-ID" sz="1200" u="sng" kern="1200" dirty="0" smtClean="0">
                <a:solidFill>
                  <a:schemeClr val="tx1"/>
                </a:solidFill>
                <a:effectLst/>
                <a:latin typeface="+mn-lt"/>
                <a:ea typeface="+mn-ea"/>
                <a:cs typeface="+mn-cs"/>
                <a:hlinkClick r:id="rId3"/>
              </a:rPr>
              <a:t>https://jeniuscaraalkitab.com/2015/10/31/92-doa-berkat-yang-diaminkan/</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Kita dapat tahu estimasi usia Efraim saat menurunkan dinasti yang baru adalah lebih kurang 161 tahun.</a:t>
            </a:r>
          </a:p>
          <a:p>
            <a:r>
              <a:rPr lang="id-ID" sz="1200" kern="1200" dirty="0" smtClean="0">
                <a:solidFill>
                  <a:schemeClr val="tx1"/>
                </a:solidFill>
                <a:effectLst/>
                <a:latin typeface="+mn-lt"/>
                <a:ea typeface="+mn-ea"/>
                <a:cs typeface="+mn-cs"/>
              </a:rPr>
              <a:t>Inilah nubuatan Yakub untuk Efraim dan Manasye</a:t>
            </a:r>
          </a:p>
          <a:p>
            <a:r>
              <a:rPr lang="id-ID" sz="1200" kern="1200" dirty="0" smtClean="0">
                <a:solidFill>
                  <a:schemeClr val="tx1"/>
                </a:solidFill>
                <a:effectLst/>
                <a:latin typeface="+mn-lt"/>
                <a:ea typeface="+mn-ea"/>
                <a:cs typeface="+mn-cs"/>
              </a:rPr>
              <a:t>Kejadian 48:16</a:t>
            </a:r>
          </a:p>
          <a:p>
            <a:r>
              <a:rPr lang="id-ID" sz="1200" kern="1200" dirty="0" smtClean="0">
                <a:solidFill>
                  <a:schemeClr val="tx1"/>
                </a:solidFill>
                <a:effectLst/>
                <a:latin typeface="+mn-lt"/>
                <a:ea typeface="+mn-ea"/>
                <a:cs typeface="+mn-cs"/>
              </a:rPr>
              <a:t>Dialah kiranya yang memberkati</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4"/>
              </a:rPr>
              <a:t>e</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orang-orang muda ini,</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4"/>
              </a:rPr>
              <a:t>f</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sehingga namaku serta nama nenek dan bapaku, Abraham dan Ishak,</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4"/>
              </a:rPr>
              <a:t>g</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termasyhur oleh karena mereka dan </a:t>
            </a:r>
            <a:r>
              <a:rPr lang="id-ID" sz="1200" b="1" kern="1200" dirty="0" smtClean="0">
                <a:solidFill>
                  <a:schemeClr val="tx1"/>
                </a:solidFill>
                <a:effectLst/>
                <a:latin typeface="+mn-lt"/>
                <a:ea typeface="+mn-ea"/>
                <a:cs typeface="+mn-cs"/>
              </a:rPr>
              <a:t>sehingga mereka bertambah-tambah menjadi jumlah yang besar di bumi.</a:t>
            </a:r>
            <a:r>
              <a:rPr lang="id-ID" sz="1200" b="1" kern="1200" baseline="30000" dirty="0" smtClean="0">
                <a:solidFill>
                  <a:schemeClr val="tx1"/>
                </a:solidFill>
                <a:effectLst/>
                <a:latin typeface="+mn-lt"/>
                <a:ea typeface="+mn-ea"/>
                <a:cs typeface="+mn-cs"/>
              </a:rPr>
              <a:t> </a:t>
            </a:r>
            <a:r>
              <a:rPr lang="id-ID" sz="1200" b="1" u="sng" kern="1200" baseline="30000" dirty="0" smtClean="0">
                <a:solidFill>
                  <a:schemeClr val="tx1"/>
                </a:solidFill>
                <a:effectLst/>
                <a:latin typeface="+mn-lt"/>
                <a:ea typeface="+mn-ea"/>
                <a:cs typeface="+mn-cs"/>
                <a:hlinkClick r:id="rId4"/>
              </a:rPr>
              <a:t>h</a:t>
            </a:r>
            <a:r>
              <a:rPr lang="id-ID" sz="1200" b="1"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a:t>
            </a:r>
          </a:p>
          <a:p>
            <a:r>
              <a:rPr lang="id-ID" sz="1200" kern="1200" dirty="0" smtClean="0">
                <a:solidFill>
                  <a:schemeClr val="tx1"/>
                </a:solidFill>
                <a:effectLst/>
                <a:latin typeface="+mn-lt"/>
                <a:ea typeface="+mn-ea"/>
                <a:cs typeface="+mn-cs"/>
              </a:rPr>
              <a:t>Inilah nubuatan untuk Yusuf</a:t>
            </a:r>
          </a:p>
          <a:p>
            <a:r>
              <a:rPr lang="id-ID" sz="1200" kern="1200" dirty="0" smtClean="0">
                <a:solidFill>
                  <a:schemeClr val="tx1"/>
                </a:solidFill>
                <a:effectLst/>
                <a:latin typeface="+mn-lt"/>
                <a:ea typeface="+mn-ea"/>
                <a:cs typeface="+mn-cs"/>
              </a:rPr>
              <a:t>Kejadian </a:t>
            </a:r>
            <a:r>
              <a:rPr lang="id-ID" sz="1200" b="1" u="sng" kern="1200" dirty="0" smtClean="0">
                <a:solidFill>
                  <a:schemeClr val="tx1"/>
                </a:solidFill>
                <a:effectLst/>
                <a:latin typeface="+mn-lt"/>
                <a:ea typeface="+mn-ea"/>
                <a:cs typeface="+mn-cs"/>
                <a:hlinkClick r:id="rId5"/>
              </a:rPr>
              <a:t>49:25</a:t>
            </a:r>
            <a:r>
              <a:rPr lang="id-ID" sz="1200" kern="1200" dirty="0" smtClean="0">
                <a:solidFill>
                  <a:schemeClr val="tx1"/>
                </a:solidFill>
                <a:effectLst/>
                <a:latin typeface="+mn-lt"/>
                <a:ea typeface="+mn-ea"/>
                <a:cs typeface="+mn-cs"/>
              </a:rPr>
              <a:t> oleh Allah</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6"/>
              </a:rPr>
              <a:t>j</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ayahmu yang akan menolong</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6"/>
              </a:rPr>
              <a:t>k</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engkau, dan oleh Allah Yang Mahakuasa,</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6"/>
              </a:rPr>
              <a:t>l</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yang akan memberkati engkau dengan berkat dari langit di atas, dengan berkat samudera raya yang letaknya di bawah,</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6"/>
              </a:rPr>
              <a:t>m</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a:t>
            </a:r>
            <a:r>
              <a:rPr lang="id-ID" sz="1200" b="1" kern="1200" dirty="0" smtClean="0">
                <a:solidFill>
                  <a:schemeClr val="tx1"/>
                </a:solidFill>
                <a:effectLst/>
                <a:latin typeface="+mn-lt"/>
                <a:ea typeface="+mn-ea"/>
                <a:cs typeface="+mn-cs"/>
              </a:rPr>
              <a:t>dengan berkat buah dada</a:t>
            </a:r>
            <a:r>
              <a:rPr lang="id-ID" sz="1200" b="1" kern="1200" baseline="30000" dirty="0" smtClean="0">
                <a:solidFill>
                  <a:schemeClr val="tx1"/>
                </a:solidFill>
                <a:effectLst/>
                <a:latin typeface="+mn-lt"/>
                <a:ea typeface="+mn-ea"/>
                <a:cs typeface="+mn-cs"/>
              </a:rPr>
              <a:t> </a:t>
            </a:r>
            <a:r>
              <a:rPr lang="id-ID" sz="1200" b="1" u="sng" kern="1200" baseline="30000" dirty="0" smtClean="0">
                <a:solidFill>
                  <a:schemeClr val="tx1"/>
                </a:solidFill>
                <a:effectLst/>
                <a:latin typeface="+mn-lt"/>
                <a:ea typeface="+mn-ea"/>
                <a:cs typeface="+mn-cs"/>
                <a:hlinkClick r:id="rId6"/>
              </a:rPr>
              <a:t>n</a:t>
            </a:r>
            <a:r>
              <a:rPr lang="id-ID" sz="1200" b="1" kern="1200" baseline="30000" dirty="0" smtClean="0">
                <a:solidFill>
                  <a:schemeClr val="tx1"/>
                </a:solidFill>
                <a:effectLst/>
                <a:latin typeface="+mn-lt"/>
                <a:ea typeface="+mn-ea"/>
                <a:cs typeface="+mn-cs"/>
              </a:rPr>
              <a:t> </a:t>
            </a:r>
            <a:r>
              <a:rPr lang="id-ID" sz="1200" b="1" kern="1200" dirty="0" smtClean="0">
                <a:solidFill>
                  <a:schemeClr val="tx1"/>
                </a:solidFill>
                <a:effectLst/>
                <a:latin typeface="+mn-lt"/>
                <a:ea typeface="+mn-ea"/>
                <a:cs typeface="+mn-cs"/>
              </a:rPr>
              <a:t> dan kandungan</a:t>
            </a:r>
            <a:r>
              <a:rPr lang="id-ID" sz="1200" kern="1200" dirty="0" smtClean="0">
                <a:solidFill>
                  <a:schemeClr val="tx1"/>
                </a:solidFill>
                <a:effectLst/>
                <a:latin typeface="+mn-lt"/>
                <a:ea typeface="+mn-ea"/>
                <a:cs typeface="+mn-cs"/>
              </a:rPr>
              <a:t>.</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6"/>
              </a:rPr>
              <a:t>o</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 </a:t>
            </a:r>
            <a:r>
              <a:rPr lang="id-ID" sz="1200" u="sng" kern="1200" dirty="0" smtClean="0">
                <a:solidFill>
                  <a:schemeClr val="tx1"/>
                </a:solidFill>
                <a:effectLst/>
                <a:latin typeface="+mn-lt"/>
                <a:ea typeface="+mn-ea"/>
                <a:cs typeface="+mn-cs"/>
              </a:rPr>
              <a:t>I Tawarikh </a:t>
            </a:r>
            <a:r>
              <a:rPr lang="id-ID" sz="1200" b="1" u="sng" kern="1200" dirty="0" smtClean="0">
                <a:solidFill>
                  <a:schemeClr val="tx1"/>
                </a:solidFill>
                <a:effectLst/>
                <a:latin typeface="+mn-lt"/>
                <a:ea typeface="+mn-ea"/>
                <a:cs typeface="+mn-cs"/>
                <a:hlinkClick r:id="rId7"/>
              </a:rPr>
              <a:t>7:20</a:t>
            </a:r>
            <a:r>
              <a:rPr lang="id-ID" sz="1200" kern="1200" dirty="0" smtClean="0">
                <a:solidFill>
                  <a:schemeClr val="tx1"/>
                </a:solidFill>
                <a:effectLst/>
                <a:latin typeface="+mn-lt"/>
                <a:ea typeface="+mn-ea"/>
                <a:cs typeface="+mn-cs"/>
              </a:rPr>
              <a:t> Keturunan Efraim</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8"/>
              </a:rPr>
              <a:t>d</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ialah</a:t>
            </a:r>
            <a:r>
              <a:rPr lang="id-ID" sz="1200" b="1" kern="1200" dirty="0" smtClean="0">
                <a:solidFill>
                  <a:schemeClr val="tx1"/>
                </a:solidFill>
                <a:effectLst/>
                <a:latin typeface="+mn-lt"/>
                <a:ea typeface="+mn-ea"/>
                <a:cs typeface="+mn-cs"/>
              </a:rPr>
              <a:t> Sutelah</a:t>
            </a:r>
            <a:r>
              <a:rPr lang="id-ID" sz="1200" kern="1200" dirty="0" smtClean="0">
                <a:solidFill>
                  <a:schemeClr val="tx1"/>
                </a:solidFill>
                <a:effectLst/>
                <a:latin typeface="+mn-lt"/>
                <a:ea typeface="+mn-ea"/>
                <a:cs typeface="+mn-cs"/>
              </a:rPr>
              <a:t>, dan anak orang ini ialah </a:t>
            </a:r>
            <a:r>
              <a:rPr lang="id-ID" sz="1200" b="1" kern="1200" dirty="0" smtClean="0">
                <a:solidFill>
                  <a:schemeClr val="tx1"/>
                </a:solidFill>
                <a:effectLst/>
                <a:latin typeface="+mn-lt"/>
                <a:ea typeface="+mn-ea"/>
                <a:cs typeface="+mn-cs"/>
              </a:rPr>
              <a:t>Bered</a:t>
            </a:r>
            <a:r>
              <a:rPr lang="id-ID" sz="1200" kern="1200" dirty="0" smtClean="0">
                <a:solidFill>
                  <a:schemeClr val="tx1"/>
                </a:solidFill>
                <a:effectLst/>
                <a:latin typeface="+mn-lt"/>
                <a:ea typeface="+mn-ea"/>
                <a:cs typeface="+mn-cs"/>
              </a:rPr>
              <a:t>, dan anak orang ini ialah </a:t>
            </a:r>
            <a:r>
              <a:rPr lang="id-ID" sz="1200" b="1" kern="1200" dirty="0" smtClean="0">
                <a:solidFill>
                  <a:schemeClr val="tx1"/>
                </a:solidFill>
                <a:effectLst/>
                <a:latin typeface="+mn-lt"/>
                <a:ea typeface="+mn-ea"/>
                <a:cs typeface="+mn-cs"/>
              </a:rPr>
              <a:t>Tahat</a:t>
            </a:r>
            <a:r>
              <a:rPr lang="id-ID" sz="1200" kern="1200" dirty="0" smtClean="0">
                <a:solidFill>
                  <a:schemeClr val="tx1"/>
                </a:solidFill>
                <a:effectLst/>
                <a:latin typeface="+mn-lt"/>
                <a:ea typeface="+mn-ea"/>
                <a:cs typeface="+mn-cs"/>
              </a:rPr>
              <a:t>, dan anak orang ini ialah </a:t>
            </a:r>
            <a:r>
              <a:rPr lang="id-ID" sz="1200" b="1" kern="1200" dirty="0" smtClean="0">
                <a:solidFill>
                  <a:schemeClr val="tx1"/>
                </a:solidFill>
                <a:effectLst/>
                <a:latin typeface="+mn-lt"/>
                <a:ea typeface="+mn-ea"/>
                <a:cs typeface="+mn-cs"/>
              </a:rPr>
              <a:t>Elada</a:t>
            </a:r>
            <a:r>
              <a:rPr lang="id-ID" sz="1200" kern="1200" dirty="0" smtClean="0">
                <a:solidFill>
                  <a:schemeClr val="tx1"/>
                </a:solidFill>
                <a:effectLst/>
                <a:latin typeface="+mn-lt"/>
                <a:ea typeface="+mn-ea"/>
                <a:cs typeface="+mn-cs"/>
              </a:rPr>
              <a:t>, dan anak orang ini ialah </a:t>
            </a:r>
            <a:r>
              <a:rPr lang="id-ID" sz="1200" b="1" kern="1200" dirty="0" smtClean="0">
                <a:solidFill>
                  <a:schemeClr val="tx1"/>
                </a:solidFill>
                <a:effectLst/>
                <a:latin typeface="+mn-lt"/>
                <a:ea typeface="+mn-ea"/>
                <a:cs typeface="+mn-cs"/>
              </a:rPr>
              <a:t>Tahat</a:t>
            </a:r>
            <a:r>
              <a:rPr lang="id-ID" sz="1200" kern="1200" dirty="0" smtClean="0">
                <a:solidFill>
                  <a:schemeClr val="tx1"/>
                </a:solidFill>
                <a:effectLst/>
                <a:latin typeface="+mn-lt"/>
                <a:ea typeface="+mn-ea"/>
                <a:cs typeface="+mn-cs"/>
              </a:rPr>
              <a:t>, </a:t>
            </a:r>
            <a:r>
              <a:rPr lang="id-ID" sz="1200" b="1" u="sng" kern="1200" dirty="0" smtClean="0">
                <a:solidFill>
                  <a:schemeClr val="tx1"/>
                </a:solidFill>
                <a:effectLst/>
                <a:latin typeface="+mn-lt"/>
                <a:ea typeface="+mn-ea"/>
                <a:cs typeface="+mn-cs"/>
                <a:hlinkClick r:id="rId9"/>
              </a:rPr>
              <a:t>7:21</a:t>
            </a:r>
            <a:r>
              <a:rPr lang="id-ID" sz="1200" kern="1200" dirty="0" smtClean="0">
                <a:solidFill>
                  <a:schemeClr val="tx1"/>
                </a:solidFill>
                <a:effectLst/>
                <a:latin typeface="+mn-lt"/>
                <a:ea typeface="+mn-ea"/>
                <a:cs typeface="+mn-cs"/>
              </a:rPr>
              <a:t> dan anak orang ini ialah </a:t>
            </a:r>
            <a:r>
              <a:rPr lang="id-ID" sz="1200" b="1" kern="1200" dirty="0" smtClean="0">
                <a:solidFill>
                  <a:schemeClr val="tx1"/>
                </a:solidFill>
                <a:effectLst/>
                <a:latin typeface="+mn-lt"/>
                <a:ea typeface="+mn-ea"/>
                <a:cs typeface="+mn-cs"/>
              </a:rPr>
              <a:t>Zabad</a:t>
            </a:r>
            <a:r>
              <a:rPr lang="id-ID" sz="1200" kern="1200" dirty="0" smtClean="0">
                <a:solidFill>
                  <a:schemeClr val="tx1"/>
                </a:solidFill>
                <a:effectLst/>
                <a:latin typeface="+mn-lt"/>
                <a:ea typeface="+mn-ea"/>
                <a:cs typeface="+mn-cs"/>
              </a:rPr>
              <a:t>, dan anak orang ini ialah </a:t>
            </a:r>
            <a:r>
              <a:rPr lang="id-ID" sz="1200" b="1" kern="1200" dirty="0" smtClean="0">
                <a:solidFill>
                  <a:schemeClr val="tx1"/>
                </a:solidFill>
                <a:effectLst/>
                <a:latin typeface="+mn-lt"/>
                <a:ea typeface="+mn-ea"/>
                <a:cs typeface="+mn-cs"/>
              </a:rPr>
              <a:t>Sutelah</a:t>
            </a:r>
            <a:r>
              <a:rPr lang="id-ID" sz="1200" kern="1200" dirty="0" smtClean="0">
                <a:solidFill>
                  <a:schemeClr val="tx1"/>
                </a:solidFill>
                <a:effectLst/>
                <a:latin typeface="+mn-lt"/>
                <a:ea typeface="+mn-ea"/>
                <a:cs typeface="+mn-cs"/>
              </a:rPr>
              <a:t>, kemudian </a:t>
            </a:r>
            <a:r>
              <a:rPr lang="id-ID" sz="1200" b="1" kern="1200" dirty="0" smtClean="0">
                <a:solidFill>
                  <a:schemeClr val="tx1"/>
                </a:solidFill>
                <a:effectLst/>
                <a:latin typeface="+mn-lt"/>
                <a:ea typeface="+mn-ea"/>
                <a:cs typeface="+mn-cs"/>
              </a:rPr>
              <a:t>Ezer dan Elad</a:t>
            </a:r>
            <a:r>
              <a:rPr lang="id-ID" sz="1200" kern="1200" dirty="0" smtClean="0">
                <a:solidFill>
                  <a:schemeClr val="tx1"/>
                </a:solidFill>
                <a:effectLst/>
                <a:latin typeface="+mn-lt"/>
                <a:ea typeface="+mn-ea"/>
                <a:cs typeface="+mn-cs"/>
              </a:rPr>
              <a:t>. Mereka dibunuh oleh orang-orang Gat yang lahir di negeri itu, sebab mereka pergi merampas ternak orang-orang itu. </a:t>
            </a:r>
            <a:r>
              <a:rPr lang="id-ID" sz="1200" b="1" u="sng" kern="1200" dirty="0" smtClean="0">
                <a:solidFill>
                  <a:schemeClr val="tx1"/>
                </a:solidFill>
                <a:effectLst/>
                <a:latin typeface="+mn-lt"/>
                <a:ea typeface="+mn-ea"/>
                <a:cs typeface="+mn-cs"/>
                <a:hlinkClick r:id="rId10"/>
              </a:rPr>
              <a:t>7:22</a:t>
            </a:r>
            <a:r>
              <a:rPr lang="id-ID" sz="1200" kern="1200" dirty="0" smtClean="0">
                <a:solidFill>
                  <a:schemeClr val="tx1"/>
                </a:solidFill>
                <a:effectLst/>
                <a:latin typeface="+mn-lt"/>
                <a:ea typeface="+mn-ea"/>
                <a:cs typeface="+mn-cs"/>
              </a:rPr>
              <a:t> Efraim, ayah mereka, berkabung berhari-hari lamanya, sehingga saudara-saudaranya datang untuk menghiburkan dia. </a:t>
            </a:r>
            <a:r>
              <a:rPr lang="id-ID" sz="1200" b="1" u="sng" kern="1200" dirty="0" smtClean="0">
                <a:solidFill>
                  <a:schemeClr val="tx1"/>
                </a:solidFill>
                <a:effectLst/>
                <a:latin typeface="+mn-lt"/>
                <a:ea typeface="+mn-ea"/>
                <a:cs typeface="+mn-cs"/>
                <a:hlinkClick r:id="rId11"/>
              </a:rPr>
              <a:t>7:23</a:t>
            </a:r>
            <a:r>
              <a:rPr lang="id-ID" sz="1200" kern="1200" dirty="0" smtClean="0">
                <a:solidFill>
                  <a:schemeClr val="tx1"/>
                </a:solidFill>
                <a:effectLst/>
                <a:latin typeface="+mn-lt"/>
                <a:ea typeface="+mn-ea"/>
                <a:cs typeface="+mn-cs"/>
              </a:rPr>
              <a:t> Sesudah itu ia bersetubuh dengan isterinya, lalu mengandunglah perempuan itu dan melahirkan seorang anak laki-laki. Ia menamainya </a:t>
            </a:r>
            <a:r>
              <a:rPr lang="id-ID" sz="1200" b="1" kern="1200" dirty="0" smtClean="0">
                <a:solidFill>
                  <a:schemeClr val="tx1"/>
                </a:solidFill>
                <a:effectLst/>
                <a:latin typeface="+mn-lt"/>
                <a:ea typeface="+mn-ea"/>
                <a:cs typeface="+mn-cs"/>
              </a:rPr>
              <a:t>Beria</a:t>
            </a:r>
            <a:r>
              <a:rPr lang="id-ID" sz="1200" kern="1200" dirty="0" smtClean="0">
                <a:solidFill>
                  <a:schemeClr val="tx1"/>
                </a:solidFill>
                <a:effectLst/>
                <a:latin typeface="+mn-lt"/>
                <a:ea typeface="+mn-ea"/>
                <a:cs typeface="+mn-cs"/>
              </a:rPr>
              <a:t>, sebab malapetaka telah menimpa keluarganya. </a:t>
            </a:r>
            <a:r>
              <a:rPr lang="id-ID" sz="1200" b="1" u="sng" kern="1200" dirty="0" smtClean="0">
                <a:solidFill>
                  <a:schemeClr val="tx1"/>
                </a:solidFill>
                <a:effectLst/>
                <a:latin typeface="+mn-lt"/>
                <a:ea typeface="+mn-ea"/>
                <a:cs typeface="+mn-cs"/>
                <a:hlinkClick r:id="rId12"/>
              </a:rPr>
              <a:t>7:24</a:t>
            </a:r>
            <a:r>
              <a:rPr lang="id-ID" sz="1200" kern="1200" dirty="0" smtClean="0">
                <a:solidFill>
                  <a:schemeClr val="tx1"/>
                </a:solidFill>
                <a:effectLst/>
                <a:latin typeface="+mn-lt"/>
                <a:ea typeface="+mn-ea"/>
                <a:cs typeface="+mn-cs"/>
              </a:rPr>
              <a:t> Anaknya perempuan ialah Seera yang telah mendirikan Bet-Horon-Hilir dan Bet-Horon-Hulu</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8"/>
              </a:rPr>
              <a:t>e</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serta Uzen-Seera. </a:t>
            </a:r>
            <a:r>
              <a:rPr lang="id-ID" sz="1200" b="1" u="sng" kern="1200" dirty="0" smtClean="0">
                <a:solidFill>
                  <a:schemeClr val="tx1"/>
                </a:solidFill>
                <a:effectLst/>
                <a:latin typeface="+mn-lt"/>
                <a:ea typeface="+mn-ea"/>
                <a:cs typeface="+mn-cs"/>
                <a:hlinkClick r:id="rId13"/>
              </a:rPr>
              <a:t>7:25</a:t>
            </a:r>
            <a:r>
              <a:rPr lang="id-ID" sz="1200" kern="1200" dirty="0" smtClean="0">
                <a:solidFill>
                  <a:schemeClr val="tx1"/>
                </a:solidFill>
                <a:effectLst/>
                <a:latin typeface="+mn-lt"/>
                <a:ea typeface="+mn-ea"/>
                <a:cs typeface="+mn-cs"/>
              </a:rPr>
              <a:t> Anak laki-laki Beria ialah </a:t>
            </a:r>
            <a:r>
              <a:rPr lang="id-ID" sz="1200" b="1" kern="1200" dirty="0" smtClean="0">
                <a:solidFill>
                  <a:schemeClr val="tx1"/>
                </a:solidFill>
                <a:effectLst/>
                <a:latin typeface="+mn-lt"/>
                <a:ea typeface="+mn-ea"/>
                <a:cs typeface="+mn-cs"/>
              </a:rPr>
              <a:t>Refah</a:t>
            </a:r>
            <a:r>
              <a:rPr lang="id-ID" sz="1200" kern="1200" dirty="0" smtClean="0">
                <a:solidFill>
                  <a:schemeClr val="tx1"/>
                </a:solidFill>
                <a:effectLst/>
                <a:latin typeface="+mn-lt"/>
                <a:ea typeface="+mn-ea"/>
                <a:cs typeface="+mn-cs"/>
              </a:rPr>
              <a:t>, lalu Resef; anak orang ini ialah </a:t>
            </a:r>
            <a:r>
              <a:rPr lang="id-ID" sz="1200" b="1" kern="1200" dirty="0" smtClean="0">
                <a:solidFill>
                  <a:schemeClr val="tx1"/>
                </a:solidFill>
                <a:effectLst/>
                <a:latin typeface="+mn-lt"/>
                <a:ea typeface="+mn-ea"/>
                <a:cs typeface="+mn-cs"/>
              </a:rPr>
              <a:t>Telah</a:t>
            </a:r>
            <a:r>
              <a:rPr lang="id-ID" sz="1200" kern="1200" dirty="0" smtClean="0">
                <a:solidFill>
                  <a:schemeClr val="tx1"/>
                </a:solidFill>
                <a:effectLst/>
                <a:latin typeface="+mn-lt"/>
                <a:ea typeface="+mn-ea"/>
                <a:cs typeface="+mn-cs"/>
              </a:rPr>
              <a:t>, dan anak orang ini ialah </a:t>
            </a:r>
            <a:r>
              <a:rPr lang="id-ID" sz="1200" b="1" kern="1200" dirty="0" smtClean="0">
                <a:solidFill>
                  <a:schemeClr val="tx1"/>
                </a:solidFill>
                <a:effectLst/>
                <a:latin typeface="+mn-lt"/>
                <a:ea typeface="+mn-ea"/>
                <a:cs typeface="+mn-cs"/>
              </a:rPr>
              <a:t>Tahan</a:t>
            </a:r>
            <a:r>
              <a:rPr lang="id-ID" sz="1200" kern="1200" dirty="0" smtClean="0">
                <a:solidFill>
                  <a:schemeClr val="tx1"/>
                </a:solidFill>
                <a:effectLst/>
                <a:latin typeface="+mn-lt"/>
                <a:ea typeface="+mn-ea"/>
                <a:cs typeface="+mn-cs"/>
              </a:rPr>
              <a:t>, </a:t>
            </a:r>
            <a:r>
              <a:rPr lang="id-ID" sz="1200" b="1" u="sng" kern="1200" dirty="0" smtClean="0">
                <a:solidFill>
                  <a:schemeClr val="tx1"/>
                </a:solidFill>
                <a:effectLst/>
                <a:latin typeface="+mn-lt"/>
                <a:ea typeface="+mn-ea"/>
                <a:cs typeface="+mn-cs"/>
                <a:hlinkClick r:id="rId14"/>
              </a:rPr>
              <a:t>7:26</a:t>
            </a:r>
            <a:r>
              <a:rPr lang="id-ID" sz="1200" kern="1200" dirty="0" smtClean="0">
                <a:solidFill>
                  <a:schemeClr val="tx1"/>
                </a:solidFill>
                <a:effectLst/>
                <a:latin typeface="+mn-lt"/>
                <a:ea typeface="+mn-ea"/>
                <a:cs typeface="+mn-cs"/>
              </a:rPr>
              <a:t> dan anak orang ini ialah </a:t>
            </a:r>
            <a:r>
              <a:rPr lang="id-ID" sz="1200" b="1" kern="1200" dirty="0" smtClean="0">
                <a:solidFill>
                  <a:schemeClr val="tx1"/>
                </a:solidFill>
                <a:effectLst/>
                <a:latin typeface="+mn-lt"/>
                <a:ea typeface="+mn-ea"/>
                <a:cs typeface="+mn-cs"/>
              </a:rPr>
              <a:t>Ladan</a:t>
            </a:r>
            <a:r>
              <a:rPr lang="id-ID" sz="1200" kern="1200" dirty="0" smtClean="0">
                <a:solidFill>
                  <a:schemeClr val="tx1"/>
                </a:solidFill>
                <a:effectLst/>
                <a:latin typeface="+mn-lt"/>
                <a:ea typeface="+mn-ea"/>
                <a:cs typeface="+mn-cs"/>
              </a:rPr>
              <a:t>, dan anak orang ini ialah </a:t>
            </a:r>
            <a:r>
              <a:rPr lang="id-ID" sz="1200" b="1" kern="1200" dirty="0" smtClean="0">
                <a:solidFill>
                  <a:schemeClr val="tx1"/>
                </a:solidFill>
                <a:effectLst/>
                <a:latin typeface="+mn-lt"/>
                <a:ea typeface="+mn-ea"/>
                <a:cs typeface="+mn-cs"/>
              </a:rPr>
              <a:t>Amihud</a:t>
            </a:r>
            <a:r>
              <a:rPr lang="id-ID" sz="1200" kern="1200" dirty="0" smtClean="0">
                <a:solidFill>
                  <a:schemeClr val="tx1"/>
                </a:solidFill>
                <a:effectLst/>
                <a:latin typeface="+mn-lt"/>
                <a:ea typeface="+mn-ea"/>
                <a:cs typeface="+mn-cs"/>
              </a:rPr>
              <a:t>, dan anak orang ini ialah </a:t>
            </a:r>
            <a:r>
              <a:rPr lang="id-ID" sz="1200" b="1" kern="1200" dirty="0" smtClean="0">
                <a:solidFill>
                  <a:schemeClr val="tx1"/>
                </a:solidFill>
                <a:effectLst/>
                <a:latin typeface="+mn-lt"/>
                <a:ea typeface="+mn-ea"/>
                <a:cs typeface="+mn-cs"/>
              </a:rPr>
              <a:t>Elisama</a:t>
            </a:r>
            <a:r>
              <a:rPr lang="id-ID" sz="1200" kern="1200" dirty="0" smtClean="0">
                <a:solidFill>
                  <a:schemeClr val="tx1"/>
                </a:solidFill>
                <a:effectLst/>
                <a:latin typeface="+mn-lt"/>
                <a:ea typeface="+mn-ea"/>
                <a:cs typeface="+mn-cs"/>
              </a:rPr>
              <a:t>, </a:t>
            </a:r>
            <a:r>
              <a:rPr lang="id-ID" sz="1200" b="1" u="sng" kern="1200" dirty="0" smtClean="0">
                <a:solidFill>
                  <a:schemeClr val="tx1"/>
                </a:solidFill>
                <a:effectLst/>
                <a:latin typeface="+mn-lt"/>
                <a:ea typeface="+mn-ea"/>
                <a:cs typeface="+mn-cs"/>
                <a:hlinkClick r:id="rId15"/>
              </a:rPr>
              <a:t>7:27</a:t>
            </a:r>
            <a:r>
              <a:rPr lang="id-ID" sz="1200" kern="1200" dirty="0" smtClean="0">
                <a:solidFill>
                  <a:schemeClr val="tx1"/>
                </a:solidFill>
                <a:effectLst/>
                <a:latin typeface="+mn-lt"/>
                <a:ea typeface="+mn-ea"/>
                <a:cs typeface="+mn-cs"/>
              </a:rPr>
              <a:t> dan anak orang ini ialah </a:t>
            </a:r>
            <a:r>
              <a:rPr lang="id-ID" sz="1200" b="1" kern="1200" dirty="0" smtClean="0">
                <a:solidFill>
                  <a:schemeClr val="tx1"/>
                </a:solidFill>
                <a:effectLst/>
                <a:latin typeface="+mn-lt"/>
                <a:ea typeface="+mn-ea"/>
                <a:cs typeface="+mn-cs"/>
              </a:rPr>
              <a:t>Nun</a:t>
            </a:r>
            <a:r>
              <a:rPr lang="id-ID" sz="1200" kern="1200" dirty="0" smtClean="0">
                <a:solidFill>
                  <a:schemeClr val="tx1"/>
                </a:solidFill>
                <a:effectLst/>
                <a:latin typeface="+mn-lt"/>
                <a:ea typeface="+mn-ea"/>
                <a:cs typeface="+mn-cs"/>
              </a:rPr>
              <a:t>, dan anak orang ini ialah </a:t>
            </a:r>
            <a:r>
              <a:rPr lang="id-ID" sz="1200" b="1" kern="1200" dirty="0" smtClean="0">
                <a:solidFill>
                  <a:schemeClr val="tx1"/>
                </a:solidFill>
                <a:effectLst/>
                <a:latin typeface="+mn-lt"/>
                <a:ea typeface="+mn-ea"/>
                <a:cs typeface="+mn-cs"/>
              </a:rPr>
              <a:t>Yosua</a:t>
            </a:r>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 </a:t>
            </a:r>
          </a:p>
          <a:p>
            <a:endParaRPr lang="id-ID" dirty="0"/>
          </a:p>
        </p:txBody>
      </p:sp>
      <p:sp>
        <p:nvSpPr>
          <p:cNvPr id="4" name="Slide Number Placeholder 3"/>
          <p:cNvSpPr>
            <a:spLocks noGrp="1"/>
          </p:cNvSpPr>
          <p:nvPr>
            <p:ph type="sldNum" sz="quarter" idx="10"/>
          </p:nvPr>
        </p:nvSpPr>
        <p:spPr/>
        <p:txBody>
          <a:bodyPr/>
          <a:lstStyle/>
          <a:p>
            <a:fld id="{E20DB67F-8727-4570-8D43-4A7DAD3CFBFF}" type="slidenum">
              <a:rPr lang="id-ID" smtClean="0"/>
              <a:t>12</a:t>
            </a:fld>
            <a:endParaRPr lang="id-ID"/>
          </a:p>
        </p:txBody>
      </p:sp>
    </p:spTree>
    <p:extLst>
      <p:ext uri="{BB962C8B-B14F-4D97-AF65-F5344CB8AC3E}">
        <p14:creationId xmlns:p14="http://schemas.microsoft.com/office/powerpoint/2010/main" val="28379331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d-ID" sz="1200" b="1" kern="1200" dirty="0" smtClean="0">
                <a:solidFill>
                  <a:schemeClr val="tx1"/>
                </a:solidFill>
                <a:effectLst/>
                <a:latin typeface="+mn-lt"/>
                <a:ea typeface="+mn-ea"/>
                <a:cs typeface="+mn-cs"/>
              </a:rPr>
              <a:t>Menjadi istimewa karena DOA BERKAT AYAHNYA</a:t>
            </a:r>
            <a:r>
              <a:rPr lang="id-ID" sz="1200" kern="1200" dirty="0" smtClean="0">
                <a:solidFill>
                  <a:schemeClr val="tx1"/>
                </a:solidFill>
                <a:effectLst/>
                <a:latin typeface="+mn-lt"/>
                <a:ea typeface="+mn-ea"/>
                <a:cs typeface="+mn-cs"/>
              </a:rPr>
              <a:t> mengandung isi, bahwa ke atas batu kepala Yusuflah, </a:t>
            </a:r>
            <a:r>
              <a:rPr lang="id-ID" sz="1200" b="1" kern="1200" dirty="0" smtClean="0">
                <a:solidFill>
                  <a:schemeClr val="tx1"/>
                </a:solidFill>
                <a:effectLst/>
                <a:latin typeface="+mn-lt"/>
                <a:ea typeface="+mn-ea"/>
                <a:cs typeface="+mn-cs"/>
              </a:rPr>
              <a:t>berkat yang turun atas Yakub itu menjadi turun kepada Yusuf.</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 </a:t>
            </a:r>
          </a:p>
          <a:p>
            <a:endParaRPr lang="id-ID" dirty="0"/>
          </a:p>
        </p:txBody>
      </p:sp>
      <p:sp>
        <p:nvSpPr>
          <p:cNvPr id="4" name="Slide Number Placeholder 3"/>
          <p:cNvSpPr>
            <a:spLocks noGrp="1"/>
          </p:cNvSpPr>
          <p:nvPr>
            <p:ph type="sldNum" sz="quarter" idx="10"/>
          </p:nvPr>
        </p:nvSpPr>
        <p:spPr/>
        <p:txBody>
          <a:bodyPr/>
          <a:lstStyle/>
          <a:p>
            <a:fld id="{E20DB67F-8727-4570-8D43-4A7DAD3CFBFF}" type="slidenum">
              <a:rPr lang="id-ID" smtClean="0"/>
              <a:t>13</a:t>
            </a:fld>
            <a:endParaRPr lang="id-ID"/>
          </a:p>
        </p:txBody>
      </p:sp>
    </p:spTree>
    <p:extLst>
      <p:ext uri="{BB962C8B-B14F-4D97-AF65-F5344CB8AC3E}">
        <p14:creationId xmlns:p14="http://schemas.microsoft.com/office/powerpoint/2010/main" val="26946246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E20DB67F-8727-4570-8D43-4A7DAD3CFBFF}" type="slidenum">
              <a:rPr lang="id-ID" smtClean="0"/>
              <a:t>14</a:t>
            </a:fld>
            <a:endParaRPr lang="id-ID"/>
          </a:p>
        </p:txBody>
      </p:sp>
    </p:spTree>
    <p:extLst>
      <p:ext uri="{BB962C8B-B14F-4D97-AF65-F5344CB8AC3E}">
        <p14:creationId xmlns:p14="http://schemas.microsoft.com/office/powerpoint/2010/main" val="4176213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kern="1200" dirty="0" smtClean="0">
                <a:solidFill>
                  <a:schemeClr val="tx1"/>
                </a:solidFill>
                <a:effectLst/>
                <a:latin typeface="+mn-lt"/>
                <a:ea typeface="+mn-ea"/>
                <a:cs typeface="+mn-cs"/>
              </a:rPr>
              <a:t>Dan tidaklah berkelebihan bila dikatakan YUSUF MENDAPAT BEKAT KESULUNGAN, alias doble porsi, bukannya apa-apa, tetapi memang digaris bawahi oleh I Tawarikh 5:1-2 berikut ini.  Jadi walaupun secara garis keturunan, suku Yehudalah yang memegang kesulungan, tetapi secara berkat, Yusuflah yang memperloleh BERKAT KESULUNGAN</a:t>
            </a:r>
          </a:p>
          <a:p>
            <a:r>
              <a:rPr lang="id-ID" sz="1200" kern="1200" dirty="0" smtClean="0">
                <a:solidFill>
                  <a:schemeClr val="tx1"/>
                </a:solidFill>
                <a:effectLst/>
                <a:latin typeface="+mn-lt"/>
                <a:ea typeface="+mn-ea"/>
                <a:cs typeface="+mn-cs"/>
              </a:rPr>
              <a:t> </a:t>
            </a:r>
          </a:p>
          <a:p>
            <a:endParaRPr lang="id-ID" dirty="0"/>
          </a:p>
        </p:txBody>
      </p:sp>
      <p:sp>
        <p:nvSpPr>
          <p:cNvPr id="4" name="Slide Number Placeholder 3"/>
          <p:cNvSpPr>
            <a:spLocks noGrp="1"/>
          </p:cNvSpPr>
          <p:nvPr>
            <p:ph type="sldNum" sz="quarter" idx="10"/>
          </p:nvPr>
        </p:nvSpPr>
        <p:spPr/>
        <p:txBody>
          <a:bodyPr/>
          <a:lstStyle/>
          <a:p>
            <a:fld id="{E20DB67F-8727-4570-8D43-4A7DAD3CFBFF}" type="slidenum">
              <a:rPr lang="id-ID" smtClean="0"/>
              <a:t>15</a:t>
            </a:fld>
            <a:endParaRPr lang="id-ID"/>
          </a:p>
        </p:txBody>
      </p:sp>
    </p:spTree>
    <p:extLst>
      <p:ext uri="{BB962C8B-B14F-4D97-AF65-F5344CB8AC3E}">
        <p14:creationId xmlns:p14="http://schemas.microsoft.com/office/powerpoint/2010/main" val="40304068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kern="1200" dirty="0" smtClean="0">
                <a:solidFill>
                  <a:schemeClr val="tx1"/>
                </a:solidFill>
                <a:effectLst/>
                <a:latin typeface="+mn-lt"/>
                <a:ea typeface="+mn-ea"/>
                <a:cs typeface="+mn-cs"/>
              </a:rPr>
              <a:t>I Tawarikh 5:1-2</a:t>
            </a:r>
          </a:p>
          <a:p>
            <a:r>
              <a:rPr lang="id-ID" sz="1200" b="1" u="sng" kern="1200" dirty="0" smtClean="0">
                <a:solidFill>
                  <a:schemeClr val="tx1"/>
                </a:solidFill>
                <a:effectLst/>
                <a:latin typeface="+mn-lt"/>
                <a:ea typeface="+mn-ea"/>
                <a:cs typeface="+mn-cs"/>
                <a:hlinkClick r:id="rId3"/>
              </a:rPr>
              <a:t>5:1</a:t>
            </a:r>
            <a:r>
              <a:rPr lang="id-ID" sz="1200" kern="1200" dirty="0" smtClean="0">
                <a:solidFill>
                  <a:schemeClr val="tx1"/>
                </a:solidFill>
                <a:effectLst/>
                <a:latin typeface="+mn-lt"/>
                <a:ea typeface="+mn-ea"/>
                <a:cs typeface="+mn-cs"/>
              </a:rPr>
              <a:t> Anak-anak </a:t>
            </a:r>
            <a:r>
              <a:rPr lang="id-ID" sz="1200" b="1" kern="1200" dirty="0" smtClean="0">
                <a:solidFill>
                  <a:schemeClr val="tx1"/>
                </a:solidFill>
                <a:effectLst/>
                <a:latin typeface="+mn-lt"/>
                <a:ea typeface="+mn-ea"/>
                <a:cs typeface="+mn-cs"/>
              </a:rPr>
              <a:t>Ruben,</a:t>
            </a:r>
            <a:r>
              <a:rPr lang="id-ID" sz="1200" b="1" kern="1200" baseline="30000" dirty="0" smtClean="0">
                <a:solidFill>
                  <a:schemeClr val="tx1"/>
                </a:solidFill>
                <a:effectLst/>
                <a:latin typeface="+mn-lt"/>
                <a:ea typeface="+mn-ea"/>
                <a:cs typeface="+mn-cs"/>
              </a:rPr>
              <a:t> </a:t>
            </a:r>
            <a:r>
              <a:rPr lang="id-ID" sz="1200" b="1" u="sng" kern="1200" baseline="30000" dirty="0" smtClean="0">
                <a:solidFill>
                  <a:schemeClr val="tx1"/>
                </a:solidFill>
                <a:effectLst/>
                <a:latin typeface="+mn-lt"/>
                <a:ea typeface="+mn-ea"/>
                <a:cs typeface="+mn-cs"/>
                <a:hlinkClick r:id="rId4"/>
              </a:rPr>
              <a:t>v</a:t>
            </a:r>
            <a:r>
              <a:rPr lang="id-ID" sz="1200" b="1" kern="1200" baseline="30000" dirty="0" smtClean="0">
                <a:solidFill>
                  <a:schemeClr val="tx1"/>
                </a:solidFill>
                <a:effectLst/>
                <a:latin typeface="+mn-lt"/>
                <a:ea typeface="+mn-ea"/>
                <a:cs typeface="+mn-cs"/>
              </a:rPr>
              <a:t> </a:t>
            </a:r>
            <a:r>
              <a:rPr lang="id-ID" sz="1200" b="1" kern="1200" dirty="0" smtClean="0">
                <a:solidFill>
                  <a:schemeClr val="tx1"/>
                </a:solidFill>
                <a:effectLst/>
                <a:latin typeface="+mn-lt"/>
                <a:ea typeface="+mn-ea"/>
                <a:cs typeface="+mn-cs"/>
              </a:rPr>
              <a:t> anak sulung Israel.</a:t>
            </a:r>
            <a:r>
              <a:rPr lang="id-ID" sz="1200" kern="1200" dirty="0" smtClean="0">
                <a:solidFill>
                  <a:schemeClr val="tx1"/>
                </a:solidFill>
                <a:effectLst/>
                <a:latin typeface="+mn-lt"/>
                <a:ea typeface="+mn-ea"/>
                <a:cs typeface="+mn-cs"/>
              </a:rPr>
              <a:t> Dialah anak sulung, tetapi karena ia telah melanggar kesucian petiduran</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4"/>
              </a:rPr>
              <a:t>w</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ayahnya</a:t>
            </a:r>
            <a:r>
              <a:rPr lang="id-ID" sz="1200" b="1" kern="1200" dirty="0" smtClean="0">
                <a:solidFill>
                  <a:schemeClr val="tx1"/>
                </a:solidFill>
                <a:effectLst/>
                <a:latin typeface="+mn-lt"/>
                <a:ea typeface="+mn-ea"/>
                <a:cs typeface="+mn-cs"/>
              </a:rPr>
              <a:t>, maka hak kesulungannya diberikan kepada keturunan dari Yusuf,</a:t>
            </a:r>
            <a:r>
              <a:rPr lang="id-ID" sz="1200" b="1" kern="1200" baseline="30000" dirty="0" smtClean="0">
                <a:solidFill>
                  <a:schemeClr val="tx1"/>
                </a:solidFill>
                <a:effectLst/>
                <a:latin typeface="+mn-lt"/>
                <a:ea typeface="+mn-ea"/>
                <a:cs typeface="+mn-cs"/>
              </a:rPr>
              <a:t> </a:t>
            </a:r>
            <a:r>
              <a:rPr lang="id-ID" sz="1200" b="1" u="sng" kern="1200" baseline="30000" dirty="0" smtClean="0">
                <a:solidFill>
                  <a:schemeClr val="tx1"/>
                </a:solidFill>
                <a:effectLst/>
                <a:latin typeface="+mn-lt"/>
                <a:ea typeface="+mn-ea"/>
                <a:cs typeface="+mn-cs"/>
                <a:hlinkClick r:id="rId4"/>
              </a:rPr>
              <a:t>x</a:t>
            </a:r>
            <a:r>
              <a:rPr lang="id-ID" sz="1200" b="1" kern="1200" baseline="30000" dirty="0" smtClean="0">
                <a:solidFill>
                  <a:schemeClr val="tx1"/>
                </a:solidFill>
                <a:effectLst/>
                <a:latin typeface="+mn-lt"/>
                <a:ea typeface="+mn-ea"/>
                <a:cs typeface="+mn-cs"/>
              </a:rPr>
              <a:t> </a:t>
            </a:r>
            <a:r>
              <a:rPr lang="id-ID" sz="1200" b="1" kern="1200" dirty="0" smtClean="0">
                <a:solidFill>
                  <a:schemeClr val="tx1"/>
                </a:solidFill>
                <a:effectLst/>
                <a:latin typeface="+mn-lt"/>
                <a:ea typeface="+mn-ea"/>
                <a:cs typeface="+mn-cs"/>
              </a:rPr>
              <a:t> anak Israel</a:t>
            </a:r>
            <a:r>
              <a:rPr lang="id-ID" sz="1200" b="1" kern="1200" baseline="30000" dirty="0" smtClean="0">
                <a:solidFill>
                  <a:schemeClr val="tx1"/>
                </a:solidFill>
                <a:effectLst/>
                <a:latin typeface="+mn-lt"/>
                <a:ea typeface="+mn-ea"/>
                <a:cs typeface="+mn-cs"/>
              </a:rPr>
              <a:t> </a:t>
            </a:r>
            <a:r>
              <a:rPr lang="id-ID" sz="1200" b="1" u="sng" kern="1200" baseline="30000" dirty="0" smtClean="0">
                <a:solidFill>
                  <a:schemeClr val="tx1"/>
                </a:solidFill>
                <a:effectLst/>
                <a:latin typeface="+mn-lt"/>
                <a:ea typeface="+mn-ea"/>
                <a:cs typeface="+mn-cs"/>
                <a:hlinkClick r:id="rId4"/>
              </a:rPr>
              <a:t>y</a:t>
            </a:r>
            <a:r>
              <a:rPr lang="id-ID" sz="1200" b="1" kern="1200" baseline="30000" dirty="0" smtClean="0">
                <a:solidFill>
                  <a:schemeClr val="tx1"/>
                </a:solidFill>
                <a:effectLst/>
                <a:latin typeface="+mn-lt"/>
                <a:ea typeface="+mn-ea"/>
                <a:cs typeface="+mn-cs"/>
              </a:rPr>
              <a:t> </a:t>
            </a:r>
            <a:r>
              <a:rPr lang="id-ID" sz="1200" b="1" kern="1200" dirty="0" smtClean="0">
                <a:solidFill>
                  <a:schemeClr val="tx1"/>
                </a:solidFill>
                <a:effectLst/>
                <a:latin typeface="+mn-lt"/>
                <a:ea typeface="+mn-ea"/>
                <a:cs typeface="+mn-cs"/>
              </a:rPr>
              <a:t> juga,</a:t>
            </a:r>
            <a:r>
              <a:rPr lang="id-ID" sz="1200" kern="1200" dirty="0" smtClean="0">
                <a:solidFill>
                  <a:schemeClr val="tx1"/>
                </a:solidFill>
                <a:effectLst/>
                <a:latin typeface="+mn-lt"/>
                <a:ea typeface="+mn-ea"/>
                <a:cs typeface="+mn-cs"/>
              </a:rPr>
              <a:t> </a:t>
            </a:r>
            <a:r>
              <a:rPr lang="id-ID" sz="1200" b="1" kern="1200" dirty="0" smtClean="0">
                <a:solidFill>
                  <a:schemeClr val="tx1"/>
                </a:solidFill>
                <a:effectLst/>
                <a:latin typeface="+mn-lt"/>
                <a:ea typeface="+mn-ea"/>
                <a:cs typeface="+mn-cs"/>
              </a:rPr>
              <a:t>sekalipun tidak tercatat dalam silsilah sebagai anak sulung.</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4"/>
              </a:rPr>
              <a:t>z</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a:t>
            </a:r>
            <a:r>
              <a:rPr lang="id-ID" sz="1200" b="1" u="sng" kern="1200" dirty="0" smtClean="0">
                <a:solidFill>
                  <a:schemeClr val="tx1"/>
                </a:solidFill>
                <a:effectLst/>
                <a:latin typeface="+mn-lt"/>
                <a:ea typeface="+mn-ea"/>
                <a:cs typeface="+mn-cs"/>
                <a:hlinkClick r:id="rId5"/>
              </a:rPr>
              <a:t>5:2</a:t>
            </a:r>
            <a:r>
              <a:rPr lang="id-ID" sz="1200" kern="1200" dirty="0" smtClean="0">
                <a:solidFill>
                  <a:schemeClr val="tx1"/>
                </a:solidFill>
                <a:effectLst/>
                <a:latin typeface="+mn-lt"/>
                <a:ea typeface="+mn-ea"/>
                <a:cs typeface="+mn-cs"/>
              </a:rPr>
              <a:t>Memang Yehudalah</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4"/>
              </a:rPr>
              <a:t>a</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yang melebihi saudara-saudaranya, bahkan salah seorang dari antaranya menjadi raja,</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4"/>
              </a:rPr>
              <a:t>b</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tetapi hak sulung</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4"/>
              </a:rPr>
              <a:t>c</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itu ada pada Yusuf.</a:t>
            </a:r>
          </a:p>
          <a:p>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Secara silsilah kesulungan jatuh pada Yehuda. Keturunan Yehudalah yang masuk dalam Silsilah Yesus Kristus</a:t>
            </a:r>
          </a:p>
          <a:p>
            <a:r>
              <a:rPr lang="id-ID" sz="1200" kern="1200" dirty="0" smtClean="0">
                <a:solidFill>
                  <a:schemeClr val="tx1"/>
                </a:solidFill>
                <a:effectLst/>
                <a:latin typeface="+mn-lt"/>
                <a:ea typeface="+mn-ea"/>
                <a:cs typeface="+mn-cs"/>
              </a:rPr>
              <a:t>Tetapi secara berkat, kesulungan jatuh pada Yusuf.</a:t>
            </a:r>
          </a:p>
          <a:p>
            <a:endParaRPr lang="id-ID" dirty="0"/>
          </a:p>
        </p:txBody>
      </p:sp>
      <p:sp>
        <p:nvSpPr>
          <p:cNvPr id="4" name="Slide Number Placeholder 3"/>
          <p:cNvSpPr>
            <a:spLocks noGrp="1"/>
          </p:cNvSpPr>
          <p:nvPr>
            <p:ph type="sldNum" sz="quarter" idx="10"/>
          </p:nvPr>
        </p:nvSpPr>
        <p:spPr/>
        <p:txBody>
          <a:bodyPr/>
          <a:lstStyle/>
          <a:p>
            <a:fld id="{E20DB67F-8727-4570-8D43-4A7DAD3CFBFF}" type="slidenum">
              <a:rPr lang="id-ID" smtClean="0"/>
              <a:t>16</a:t>
            </a:fld>
            <a:endParaRPr lang="id-ID"/>
          </a:p>
        </p:txBody>
      </p:sp>
    </p:spTree>
    <p:extLst>
      <p:ext uri="{BB962C8B-B14F-4D97-AF65-F5344CB8AC3E}">
        <p14:creationId xmlns:p14="http://schemas.microsoft.com/office/powerpoint/2010/main" val="26107901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d-ID" sz="1200" b="1" kern="1200" dirty="0" smtClean="0">
                <a:solidFill>
                  <a:schemeClr val="tx1"/>
                </a:solidFill>
                <a:effectLst/>
                <a:latin typeface="+mn-lt"/>
                <a:ea typeface="+mn-ea"/>
                <a:cs typeface="+mn-cs"/>
              </a:rPr>
              <a:t>Menjadi istimewa karena MENJADI PENERIMA HAK KESULUNGAN/ DUA KALI LIPAT,</a:t>
            </a:r>
            <a:r>
              <a:rPr lang="id-ID" sz="1200" kern="1200" dirty="0" smtClean="0">
                <a:solidFill>
                  <a:schemeClr val="tx1"/>
                </a:solidFill>
                <a:effectLst/>
                <a:latin typeface="+mn-lt"/>
                <a:ea typeface="+mn-ea"/>
                <a:cs typeface="+mn-cs"/>
              </a:rPr>
              <a:t> bahkan Yusuf mendapatkan 3 kali lipat. ( Yusuf, Efraim dan Manasye , ketiganya mendapatkan doa berkat dari Yakub) </a:t>
            </a:r>
          </a:p>
          <a:p>
            <a:endParaRPr lang="id-ID" dirty="0"/>
          </a:p>
        </p:txBody>
      </p:sp>
      <p:sp>
        <p:nvSpPr>
          <p:cNvPr id="4" name="Slide Number Placeholder 3"/>
          <p:cNvSpPr>
            <a:spLocks noGrp="1"/>
          </p:cNvSpPr>
          <p:nvPr>
            <p:ph type="sldNum" sz="quarter" idx="10"/>
          </p:nvPr>
        </p:nvSpPr>
        <p:spPr/>
        <p:txBody>
          <a:bodyPr/>
          <a:lstStyle/>
          <a:p>
            <a:fld id="{E20DB67F-8727-4570-8D43-4A7DAD3CFBFF}" type="slidenum">
              <a:rPr lang="id-ID" smtClean="0"/>
              <a:t>17</a:t>
            </a:fld>
            <a:endParaRPr lang="id-ID"/>
          </a:p>
        </p:txBody>
      </p:sp>
    </p:spTree>
    <p:extLst>
      <p:ext uri="{BB962C8B-B14F-4D97-AF65-F5344CB8AC3E}">
        <p14:creationId xmlns:p14="http://schemas.microsoft.com/office/powerpoint/2010/main" val="21612975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sz="1200" kern="1200" dirty="0" smtClean="0">
                <a:solidFill>
                  <a:schemeClr val="tx1"/>
                </a:solidFill>
                <a:effectLst/>
                <a:latin typeface="+mn-lt"/>
                <a:ea typeface="+mn-ea"/>
                <a:cs typeface="+mn-cs"/>
              </a:rPr>
              <a:t>Mengapa Ruben tidak mendapat hak kesulungan walaupun dia anak sulung? Karena sebuah perzinahan.</a:t>
            </a:r>
          </a:p>
          <a:p>
            <a:endParaRPr lang="id-ID" dirty="0"/>
          </a:p>
        </p:txBody>
      </p:sp>
      <p:sp>
        <p:nvSpPr>
          <p:cNvPr id="4" name="Slide Number Placeholder 3"/>
          <p:cNvSpPr>
            <a:spLocks noGrp="1"/>
          </p:cNvSpPr>
          <p:nvPr>
            <p:ph type="sldNum" sz="quarter" idx="10"/>
          </p:nvPr>
        </p:nvSpPr>
        <p:spPr/>
        <p:txBody>
          <a:bodyPr/>
          <a:lstStyle/>
          <a:p>
            <a:fld id="{E20DB67F-8727-4570-8D43-4A7DAD3CFBFF}" type="slidenum">
              <a:rPr lang="id-ID" smtClean="0"/>
              <a:t>18</a:t>
            </a:fld>
            <a:endParaRPr lang="id-ID"/>
          </a:p>
        </p:txBody>
      </p:sp>
    </p:spTree>
    <p:extLst>
      <p:ext uri="{BB962C8B-B14F-4D97-AF65-F5344CB8AC3E}">
        <p14:creationId xmlns:p14="http://schemas.microsoft.com/office/powerpoint/2010/main" val="10738744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sz="1200" kern="1200" dirty="0" smtClean="0">
                <a:solidFill>
                  <a:schemeClr val="tx1"/>
                </a:solidFill>
                <a:effectLst/>
                <a:latin typeface="+mn-lt"/>
                <a:ea typeface="+mn-ea"/>
                <a:cs typeface="+mn-cs"/>
              </a:rPr>
              <a:t>Simeon dan Lewi di bawah garis berkat karena kekerasan, kepahitan, pembunuhan</a:t>
            </a:r>
          </a:p>
          <a:p>
            <a:endParaRPr lang="id-ID" dirty="0"/>
          </a:p>
        </p:txBody>
      </p:sp>
      <p:sp>
        <p:nvSpPr>
          <p:cNvPr id="4" name="Slide Number Placeholder 3"/>
          <p:cNvSpPr>
            <a:spLocks noGrp="1"/>
          </p:cNvSpPr>
          <p:nvPr>
            <p:ph type="sldNum" sz="quarter" idx="10"/>
          </p:nvPr>
        </p:nvSpPr>
        <p:spPr/>
        <p:txBody>
          <a:bodyPr/>
          <a:lstStyle/>
          <a:p>
            <a:fld id="{E20DB67F-8727-4570-8D43-4A7DAD3CFBFF}" type="slidenum">
              <a:rPr lang="id-ID" smtClean="0"/>
              <a:t>19</a:t>
            </a:fld>
            <a:endParaRPr lang="id-ID"/>
          </a:p>
        </p:txBody>
      </p:sp>
    </p:spTree>
    <p:extLst>
      <p:ext uri="{BB962C8B-B14F-4D97-AF65-F5344CB8AC3E}">
        <p14:creationId xmlns:p14="http://schemas.microsoft.com/office/powerpoint/2010/main" val="37425847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kern="1200" dirty="0" smtClean="0">
                <a:solidFill>
                  <a:schemeClr val="tx1"/>
                </a:solidFill>
                <a:effectLst/>
                <a:latin typeface="+mn-lt"/>
                <a:ea typeface="+mn-ea"/>
                <a:cs typeface="+mn-cs"/>
              </a:rPr>
              <a:t>Mengapa bukan Yehuda? ( I Tawarikh 5:1-2  tadi tidak menjelaskan apa –apa perihal mengapa bukan Yehuda yang mendapat berkat kesulungan itu?) Tetapi kalau kita simak di kitab Kejadian, </a:t>
            </a:r>
          </a:p>
          <a:p>
            <a:pPr lvl="0"/>
            <a:r>
              <a:rPr lang="id-ID" sz="1200" kern="1200" dirty="0" smtClean="0">
                <a:solidFill>
                  <a:schemeClr val="tx1"/>
                </a:solidFill>
                <a:effectLst/>
                <a:latin typeface="+mn-lt"/>
                <a:ea typeface="+mn-ea"/>
                <a:cs typeface="+mn-cs"/>
              </a:rPr>
              <a:t>Kejadian 37 kisah tentang Yusuf</a:t>
            </a:r>
          </a:p>
          <a:p>
            <a:pPr lvl="0"/>
            <a:r>
              <a:rPr lang="id-ID" sz="1200" kern="1200" dirty="0" smtClean="0">
                <a:solidFill>
                  <a:schemeClr val="tx1"/>
                </a:solidFill>
                <a:effectLst/>
                <a:latin typeface="+mn-lt"/>
                <a:ea typeface="+mn-ea"/>
                <a:cs typeface="+mn-cs"/>
              </a:rPr>
              <a:t>Aneh sekali di kejadian 38 kisah tentang Yehuda dan Tamar</a:t>
            </a:r>
          </a:p>
          <a:p>
            <a:pPr lvl="0"/>
            <a:r>
              <a:rPr lang="id-ID" sz="1200" kern="1200" dirty="0" smtClean="0">
                <a:solidFill>
                  <a:schemeClr val="tx1"/>
                </a:solidFill>
                <a:effectLst/>
                <a:latin typeface="+mn-lt"/>
                <a:ea typeface="+mn-ea"/>
                <a:cs typeface="+mn-cs"/>
              </a:rPr>
              <a:t>Lantas di Kejadian 39 bicara tentang kisah kelanjutan hidup Yusuf</a:t>
            </a:r>
          </a:p>
          <a:p>
            <a:pPr lvl="0"/>
            <a:r>
              <a:rPr lang="id-ID" sz="1200" kern="1200" dirty="0" smtClean="0">
                <a:solidFill>
                  <a:schemeClr val="tx1"/>
                </a:solidFill>
                <a:effectLst/>
                <a:latin typeface="+mn-lt"/>
                <a:ea typeface="+mn-ea"/>
                <a:cs typeface="+mn-cs"/>
              </a:rPr>
              <a:t>Mengapa kisah Yehuda dan Tamar seperti DISISIPKAN ?</a:t>
            </a:r>
          </a:p>
          <a:p>
            <a:pPr lvl="0"/>
            <a:r>
              <a:rPr lang="id-ID" sz="1200" kern="1200" dirty="0" smtClean="0">
                <a:solidFill>
                  <a:schemeClr val="tx1"/>
                </a:solidFill>
                <a:effectLst/>
                <a:latin typeface="+mn-lt"/>
                <a:ea typeface="+mn-ea"/>
                <a:cs typeface="+mn-cs"/>
              </a:rPr>
              <a:t>Karena seperti kita tahu, penjualan Yusuf ke saudagar yang lewat , adalah usulan daripada Yehuda. Kejadian 37:26-27. Mencari keuntungan dengan menjual saudara sendiri, berbohong pada ayah...dan semuanya itu keji. </a:t>
            </a:r>
          </a:p>
          <a:p>
            <a:r>
              <a:rPr lang="id-ID" sz="1200" kern="1200" dirty="0" smtClean="0">
                <a:solidFill>
                  <a:schemeClr val="tx1"/>
                </a:solidFill>
                <a:effectLst/>
                <a:latin typeface="+mn-lt"/>
                <a:ea typeface="+mn-ea"/>
                <a:cs typeface="+mn-cs"/>
              </a:rPr>
              <a:t>Mungkin saja Yehuda mendapatkan hukum tabur dan tuai. </a:t>
            </a:r>
          </a:p>
          <a:p>
            <a:endParaRPr lang="id-ID" dirty="0"/>
          </a:p>
        </p:txBody>
      </p:sp>
      <p:sp>
        <p:nvSpPr>
          <p:cNvPr id="4" name="Slide Number Placeholder 3"/>
          <p:cNvSpPr>
            <a:spLocks noGrp="1"/>
          </p:cNvSpPr>
          <p:nvPr>
            <p:ph type="sldNum" sz="quarter" idx="10"/>
          </p:nvPr>
        </p:nvSpPr>
        <p:spPr/>
        <p:txBody>
          <a:bodyPr/>
          <a:lstStyle/>
          <a:p>
            <a:fld id="{E20DB67F-8727-4570-8D43-4A7DAD3CFBFF}" type="slidenum">
              <a:rPr lang="id-ID" smtClean="0"/>
              <a:t>20</a:t>
            </a:fld>
            <a:endParaRPr lang="id-ID"/>
          </a:p>
        </p:txBody>
      </p:sp>
    </p:spTree>
    <p:extLst>
      <p:ext uri="{BB962C8B-B14F-4D97-AF65-F5344CB8AC3E}">
        <p14:creationId xmlns:p14="http://schemas.microsoft.com/office/powerpoint/2010/main" val="19084650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sz="1200" kern="1200" dirty="0" smtClean="0">
                <a:solidFill>
                  <a:schemeClr val="tx1"/>
                </a:solidFill>
                <a:effectLst/>
                <a:latin typeface="+mn-lt"/>
                <a:ea typeface="+mn-ea"/>
                <a:cs typeface="+mn-cs"/>
              </a:rPr>
              <a:t>Berbeda dengan Yusuf, ketika dia takut akan Tuhan, maka Tuhan membuat hidup Yusuf BEYOND THE LIMITS/ melamapaui batas. Yusuf mendapat dua bagian tanah.</a:t>
            </a:r>
          </a:p>
          <a:p>
            <a:endParaRPr lang="id-ID" dirty="0"/>
          </a:p>
        </p:txBody>
      </p:sp>
      <p:sp>
        <p:nvSpPr>
          <p:cNvPr id="4" name="Slide Number Placeholder 3"/>
          <p:cNvSpPr>
            <a:spLocks noGrp="1"/>
          </p:cNvSpPr>
          <p:nvPr>
            <p:ph type="sldNum" sz="quarter" idx="10"/>
          </p:nvPr>
        </p:nvSpPr>
        <p:spPr/>
        <p:txBody>
          <a:bodyPr/>
          <a:lstStyle/>
          <a:p>
            <a:fld id="{E20DB67F-8727-4570-8D43-4A7DAD3CFBFF}" type="slidenum">
              <a:rPr lang="id-ID" smtClean="0"/>
              <a:t>21</a:t>
            </a:fld>
            <a:endParaRPr lang="id-ID"/>
          </a:p>
        </p:txBody>
      </p:sp>
    </p:spTree>
    <p:extLst>
      <p:ext uri="{BB962C8B-B14F-4D97-AF65-F5344CB8AC3E}">
        <p14:creationId xmlns:p14="http://schemas.microsoft.com/office/powerpoint/2010/main" val="7302033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kern="1200" dirty="0" smtClean="0">
                <a:solidFill>
                  <a:schemeClr val="tx1"/>
                </a:solidFill>
                <a:effectLst/>
                <a:latin typeface="+mn-lt"/>
                <a:ea typeface="+mn-ea"/>
                <a:cs typeface="+mn-cs"/>
              </a:rPr>
              <a:t>Mengapa Kitab Tawarikh tidak menjelaskan mengapa berkat kesulungan tidak jatuh ke Yehuda tetapi ke Yusuf, juga bisa jadi itu tidak bisa dijelaskan, karena itu semua adalah karena kasih karunia Tuhan turun atas kepala Yusuf.</a:t>
            </a:r>
          </a:p>
          <a:p>
            <a:r>
              <a:rPr lang="id-ID" sz="1200" kern="1200" dirty="0" smtClean="0">
                <a:solidFill>
                  <a:schemeClr val="tx1"/>
                </a:solidFill>
                <a:effectLst/>
                <a:latin typeface="+mn-lt"/>
                <a:ea typeface="+mn-ea"/>
                <a:cs typeface="+mn-cs"/>
              </a:rPr>
              <a:t>Yusuf tidak menyia-nyiakan kasih karunia Tuhan, dia mau hidup MELEWATI TEMBOK/ beyond the limits/ mengatasi batas.</a:t>
            </a:r>
          </a:p>
          <a:p>
            <a:r>
              <a:rPr lang="id-ID" sz="1200" kern="1200" dirty="0" smtClean="0">
                <a:solidFill>
                  <a:schemeClr val="tx1"/>
                </a:solidFill>
                <a:effectLst/>
                <a:latin typeface="+mn-lt"/>
                <a:ea typeface="+mn-ea"/>
                <a:cs typeface="+mn-cs"/>
              </a:rPr>
              <a:t>Oleh karena itu dalam bacaan utama kita hari ini adalah di tengah pembicaraan Tuhan tentang batas-batas, Yusuf menjadi perkecualian, karena Tuhan memberi juga kepada Yusuf berkat-berkat yang melampaui batas.</a:t>
            </a:r>
          </a:p>
          <a:p>
            <a:r>
              <a:rPr lang="id-ID" sz="1200" kern="1200" dirty="0" smtClean="0">
                <a:solidFill>
                  <a:schemeClr val="tx1"/>
                </a:solidFill>
                <a:effectLst/>
                <a:latin typeface="+mn-lt"/>
                <a:ea typeface="+mn-ea"/>
                <a:cs typeface="+mn-cs"/>
              </a:rPr>
              <a:t>Mengapa bisa seperti itu?</a:t>
            </a:r>
          </a:p>
          <a:p>
            <a:endParaRPr lang="id-ID" dirty="0"/>
          </a:p>
        </p:txBody>
      </p:sp>
      <p:sp>
        <p:nvSpPr>
          <p:cNvPr id="4" name="Slide Number Placeholder 3"/>
          <p:cNvSpPr>
            <a:spLocks noGrp="1"/>
          </p:cNvSpPr>
          <p:nvPr>
            <p:ph type="sldNum" sz="quarter" idx="10"/>
          </p:nvPr>
        </p:nvSpPr>
        <p:spPr/>
        <p:txBody>
          <a:bodyPr/>
          <a:lstStyle/>
          <a:p>
            <a:fld id="{E20DB67F-8727-4570-8D43-4A7DAD3CFBFF}" type="slidenum">
              <a:rPr lang="id-ID" smtClean="0"/>
              <a:t>22</a:t>
            </a:fld>
            <a:endParaRPr lang="id-ID"/>
          </a:p>
        </p:txBody>
      </p:sp>
    </p:spTree>
    <p:extLst>
      <p:ext uri="{BB962C8B-B14F-4D97-AF65-F5344CB8AC3E}">
        <p14:creationId xmlns:p14="http://schemas.microsoft.com/office/powerpoint/2010/main" val="21679752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kern="1200" dirty="0" smtClean="0">
                <a:solidFill>
                  <a:schemeClr val="tx1"/>
                </a:solidFill>
                <a:effectLst/>
                <a:latin typeface="+mn-lt"/>
                <a:ea typeface="+mn-ea"/>
                <a:cs typeface="+mn-cs"/>
              </a:rPr>
              <a:t>Jangan remehkan kasih karunia kesulungan, seperti yang dilakukan oleh Esau.</a:t>
            </a:r>
          </a:p>
          <a:p>
            <a:r>
              <a:rPr lang="id-ID" sz="1200" kern="1200" dirty="0" smtClean="0">
                <a:solidFill>
                  <a:schemeClr val="tx1"/>
                </a:solidFill>
                <a:effectLst/>
                <a:latin typeface="+mn-lt"/>
                <a:ea typeface="+mn-ea"/>
                <a:cs typeface="+mn-cs"/>
              </a:rPr>
              <a:t>Jangan hidup dalam perjinahan seperti Ruben. Gara-gara hal itulah Ruben kehilangan hak kesulungannya.</a:t>
            </a:r>
          </a:p>
          <a:p>
            <a:r>
              <a:rPr lang="id-ID" sz="1200" kern="1200" dirty="0" smtClean="0">
                <a:solidFill>
                  <a:schemeClr val="tx1"/>
                </a:solidFill>
                <a:effectLst/>
                <a:latin typeface="+mn-lt"/>
                <a:ea typeface="+mn-ea"/>
                <a:cs typeface="+mn-cs"/>
              </a:rPr>
              <a:t>Jangan hidup jahat seperti Yehuda.</a:t>
            </a:r>
          </a:p>
          <a:p>
            <a:r>
              <a:rPr lang="id-ID" sz="1200" kern="1200" dirty="0" smtClean="0">
                <a:solidFill>
                  <a:schemeClr val="tx1"/>
                </a:solidFill>
                <a:effectLst/>
                <a:latin typeface="+mn-lt"/>
                <a:ea typeface="+mn-ea"/>
                <a:cs typeface="+mn-cs"/>
              </a:rPr>
              <a:t>Hiduplah dalam kasih karunia Tuhan, seperti Yusuf.</a:t>
            </a:r>
          </a:p>
          <a:p>
            <a:r>
              <a:rPr lang="id-ID" sz="1200" kern="1200" dirty="0" smtClean="0">
                <a:solidFill>
                  <a:schemeClr val="tx1"/>
                </a:solidFill>
                <a:effectLst/>
                <a:latin typeface="+mn-lt"/>
                <a:ea typeface="+mn-ea"/>
                <a:cs typeface="+mn-cs"/>
              </a:rPr>
              <a:t> </a:t>
            </a:r>
          </a:p>
          <a:p>
            <a:endParaRPr lang="id-ID" dirty="0"/>
          </a:p>
        </p:txBody>
      </p:sp>
      <p:sp>
        <p:nvSpPr>
          <p:cNvPr id="4" name="Slide Number Placeholder 3"/>
          <p:cNvSpPr>
            <a:spLocks noGrp="1"/>
          </p:cNvSpPr>
          <p:nvPr>
            <p:ph type="sldNum" sz="quarter" idx="10"/>
          </p:nvPr>
        </p:nvSpPr>
        <p:spPr/>
        <p:txBody>
          <a:bodyPr/>
          <a:lstStyle/>
          <a:p>
            <a:fld id="{E20DB67F-8727-4570-8D43-4A7DAD3CFBFF}" type="slidenum">
              <a:rPr lang="id-ID" smtClean="0"/>
              <a:t>23</a:t>
            </a:fld>
            <a:endParaRPr lang="id-ID"/>
          </a:p>
        </p:txBody>
      </p:sp>
    </p:spTree>
    <p:extLst>
      <p:ext uri="{BB962C8B-B14F-4D97-AF65-F5344CB8AC3E}">
        <p14:creationId xmlns:p14="http://schemas.microsoft.com/office/powerpoint/2010/main" val="28153837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kern="1200" dirty="0" smtClean="0">
                <a:solidFill>
                  <a:schemeClr val="tx1"/>
                </a:solidFill>
                <a:effectLst/>
                <a:latin typeface="+mn-lt"/>
                <a:ea typeface="+mn-ea"/>
                <a:cs typeface="+mn-cs"/>
              </a:rPr>
              <a:t>Dan kalau kita sudah dapat double porsi, harus diingat, kita bukan hidup dengan serakah, tetapi hidup kita adalah diberkati UNTUK MENJADI BERKAT.</a:t>
            </a:r>
          </a:p>
          <a:p>
            <a:r>
              <a:rPr lang="id-ID" sz="1200" kern="1200" dirty="0" smtClean="0">
                <a:solidFill>
                  <a:schemeClr val="tx1"/>
                </a:solidFill>
                <a:effectLst/>
                <a:latin typeface="+mn-lt"/>
                <a:ea typeface="+mn-ea"/>
                <a:cs typeface="+mn-cs"/>
              </a:rPr>
              <a:t>Hidup diberkati thok, adalah tujuan hidup murahan.</a:t>
            </a:r>
          </a:p>
          <a:p>
            <a:r>
              <a:rPr lang="id-ID" sz="1200" kern="1200" dirty="0" smtClean="0">
                <a:solidFill>
                  <a:schemeClr val="tx1"/>
                </a:solidFill>
                <a:effectLst/>
                <a:latin typeface="+mn-lt"/>
                <a:ea typeface="+mn-ea"/>
                <a:cs typeface="+mn-cs"/>
              </a:rPr>
              <a:t>Tetapi menjadi berkat, adalah HIDUP MEMBERI NILAI TAMBAH, sebagaimana hidup Yusuf, di mana pun hidup selalu memberi nilai tambah.</a:t>
            </a:r>
          </a:p>
          <a:p>
            <a:r>
              <a:rPr lang="id-ID" sz="1200" kern="1200" dirty="0" smtClean="0">
                <a:solidFill>
                  <a:schemeClr val="tx1"/>
                </a:solidFill>
                <a:effectLst/>
                <a:latin typeface="+mn-lt"/>
                <a:ea typeface="+mn-ea"/>
                <a:cs typeface="+mn-cs"/>
              </a:rPr>
              <a:t>DIBERKATI UNTUK JADI BERKAT, itu adalah rumus ilahi yang Tuhan tanamkan dalam diri Abraham dan kita semua KEJADIAN 12:2-3.</a:t>
            </a:r>
          </a:p>
          <a:p>
            <a:r>
              <a:rPr lang="id-ID" sz="1200" kern="1200" dirty="0" smtClean="0">
                <a:solidFill>
                  <a:schemeClr val="tx1"/>
                </a:solidFill>
                <a:effectLst/>
                <a:latin typeface="+mn-lt"/>
                <a:ea typeface="+mn-ea"/>
                <a:cs typeface="+mn-cs"/>
              </a:rPr>
              <a:t> </a:t>
            </a:r>
          </a:p>
          <a:p>
            <a:endParaRPr lang="id-ID" dirty="0"/>
          </a:p>
        </p:txBody>
      </p:sp>
      <p:sp>
        <p:nvSpPr>
          <p:cNvPr id="4" name="Slide Number Placeholder 3"/>
          <p:cNvSpPr>
            <a:spLocks noGrp="1"/>
          </p:cNvSpPr>
          <p:nvPr>
            <p:ph type="sldNum" sz="quarter" idx="10"/>
          </p:nvPr>
        </p:nvSpPr>
        <p:spPr/>
        <p:txBody>
          <a:bodyPr/>
          <a:lstStyle/>
          <a:p>
            <a:fld id="{E20DB67F-8727-4570-8D43-4A7DAD3CFBFF}" type="slidenum">
              <a:rPr lang="id-ID" smtClean="0"/>
              <a:t>24</a:t>
            </a:fld>
            <a:endParaRPr lang="id-ID"/>
          </a:p>
        </p:txBody>
      </p:sp>
    </p:spTree>
    <p:extLst>
      <p:ext uri="{BB962C8B-B14F-4D97-AF65-F5344CB8AC3E}">
        <p14:creationId xmlns:p14="http://schemas.microsoft.com/office/powerpoint/2010/main" val="12933676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kern="1200" dirty="0" smtClean="0">
                <a:solidFill>
                  <a:schemeClr val="tx1"/>
                </a:solidFill>
                <a:effectLst/>
                <a:latin typeface="+mn-lt"/>
                <a:ea typeface="+mn-ea"/>
                <a:cs typeface="+mn-cs"/>
              </a:rPr>
              <a:t>HUKUM-HUKUM BEYOND THE LIMIT ADALAH</a:t>
            </a:r>
          </a:p>
          <a:p>
            <a:pPr lvl="0"/>
            <a:r>
              <a:rPr lang="id-ID" sz="1200" b="1" kern="1200" dirty="0" smtClean="0">
                <a:solidFill>
                  <a:schemeClr val="tx1"/>
                </a:solidFill>
                <a:effectLst/>
                <a:latin typeface="+mn-lt"/>
                <a:ea typeface="+mn-ea"/>
                <a:cs typeface="+mn-cs"/>
              </a:rPr>
              <a:t>BERMIMPI (KEJADIAN 37:5,9)</a:t>
            </a:r>
            <a:endParaRPr lang="id-ID" sz="1200" kern="1200" dirty="0" smtClean="0">
              <a:solidFill>
                <a:schemeClr val="tx1"/>
              </a:solidFill>
              <a:effectLst/>
              <a:latin typeface="+mn-lt"/>
              <a:ea typeface="+mn-ea"/>
              <a:cs typeface="+mn-cs"/>
            </a:endParaRPr>
          </a:p>
          <a:p>
            <a:r>
              <a:rPr lang="id-ID" sz="1200" b="1" kern="1200" dirty="0" smtClean="0">
                <a:solidFill>
                  <a:schemeClr val="tx1"/>
                </a:solidFill>
                <a:effectLst/>
                <a:latin typeface="+mn-lt"/>
                <a:ea typeface="+mn-ea"/>
                <a:cs typeface="+mn-cs"/>
              </a:rPr>
              <a:t>BERMIMPI ADALAH MEMILIKI VISI KE DEPAN</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MAZMUR 132:15, dalam Mazmur 132 inilah termuat semua VISI hidup Daud sejak masa mudanya, jauh sebelum dia jadi raja, karena dibahas padang tempat penggembalaannya, yaitu padang Yaar, yang diseluruh Alkitab hanya tertulis nama padang ini, hanya di Mazmur 132 ini saja. VISI Daud adalah, bagaimana dia mendirikan rumah bagi Tabut Allah. Visi yang seperti ini mendatangkan perbekalan yang diberkati TUHAN secara berlimpah.</a:t>
            </a:r>
          </a:p>
          <a:p>
            <a:endParaRPr lang="id-ID" dirty="0"/>
          </a:p>
        </p:txBody>
      </p:sp>
      <p:sp>
        <p:nvSpPr>
          <p:cNvPr id="4" name="Slide Number Placeholder 3"/>
          <p:cNvSpPr>
            <a:spLocks noGrp="1"/>
          </p:cNvSpPr>
          <p:nvPr>
            <p:ph type="sldNum" sz="quarter" idx="10"/>
          </p:nvPr>
        </p:nvSpPr>
        <p:spPr/>
        <p:txBody>
          <a:bodyPr/>
          <a:lstStyle/>
          <a:p>
            <a:fld id="{E20DB67F-8727-4570-8D43-4A7DAD3CFBFF}" type="slidenum">
              <a:rPr lang="id-ID" smtClean="0"/>
              <a:t>25</a:t>
            </a:fld>
            <a:endParaRPr lang="id-ID"/>
          </a:p>
        </p:txBody>
      </p:sp>
    </p:spTree>
    <p:extLst>
      <p:ext uri="{BB962C8B-B14F-4D97-AF65-F5344CB8AC3E}">
        <p14:creationId xmlns:p14="http://schemas.microsoft.com/office/powerpoint/2010/main" val="3511300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d-ID" sz="1200" b="1" kern="1200" dirty="0" smtClean="0">
                <a:solidFill>
                  <a:schemeClr val="tx1"/>
                </a:solidFill>
                <a:effectLst/>
                <a:latin typeface="+mn-lt"/>
                <a:ea typeface="+mn-ea"/>
                <a:cs typeface="+mn-cs"/>
              </a:rPr>
              <a:t>TAAT DAN MENGHORMATI ORANG TUA</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Kejadian 37:13, kejadian 45:9-13</a:t>
            </a:r>
          </a:p>
          <a:p>
            <a:endParaRPr lang="id-ID" dirty="0"/>
          </a:p>
        </p:txBody>
      </p:sp>
      <p:sp>
        <p:nvSpPr>
          <p:cNvPr id="4" name="Slide Number Placeholder 3"/>
          <p:cNvSpPr>
            <a:spLocks noGrp="1"/>
          </p:cNvSpPr>
          <p:nvPr>
            <p:ph type="sldNum" sz="quarter" idx="10"/>
          </p:nvPr>
        </p:nvSpPr>
        <p:spPr/>
        <p:txBody>
          <a:bodyPr/>
          <a:lstStyle/>
          <a:p>
            <a:fld id="{E20DB67F-8727-4570-8D43-4A7DAD3CFBFF}" type="slidenum">
              <a:rPr lang="id-ID" smtClean="0"/>
              <a:t>26</a:t>
            </a:fld>
            <a:endParaRPr lang="id-ID"/>
          </a:p>
        </p:txBody>
      </p:sp>
    </p:spTree>
    <p:extLst>
      <p:ext uri="{BB962C8B-B14F-4D97-AF65-F5344CB8AC3E}">
        <p14:creationId xmlns:p14="http://schemas.microsoft.com/office/powerpoint/2010/main" val="1861852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kern="1200" dirty="0" smtClean="0">
                <a:solidFill>
                  <a:schemeClr val="tx1"/>
                </a:solidFill>
                <a:effectLst/>
                <a:latin typeface="+mn-lt"/>
                <a:ea typeface="+mn-ea"/>
                <a:cs typeface="+mn-cs"/>
              </a:rPr>
              <a:t>4 berkat dari orang  yang mentaati dan menghormati orang tua:</a:t>
            </a:r>
          </a:p>
          <a:p>
            <a:r>
              <a:rPr lang="id-ID" sz="1200" kern="1200" dirty="0" smtClean="0">
                <a:solidFill>
                  <a:schemeClr val="tx1"/>
                </a:solidFill>
                <a:effectLst/>
                <a:latin typeface="+mn-lt"/>
                <a:ea typeface="+mn-ea"/>
                <a:cs typeface="+mn-cs"/>
              </a:rPr>
              <a:t>Keluaran 20:12 lanjut umur</a:t>
            </a:r>
          </a:p>
          <a:p>
            <a:r>
              <a:rPr lang="id-ID" sz="1200" kern="1200" dirty="0" smtClean="0">
                <a:solidFill>
                  <a:schemeClr val="tx1"/>
                </a:solidFill>
                <a:effectLst/>
                <a:latin typeface="+mn-lt"/>
                <a:ea typeface="+mn-ea"/>
                <a:cs typeface="+mn-cs"/>
              </a:rPr>
              <a:t>Keluaran 20:12 mendapat property</a:t>
            </a:r>
          </a:p>
          <a:p>
            <a:r>
              <a:rPr lang="id-ID" sz="1200" kern="1200" dirty="0" smtClean="0">
                <a:solidFill>
                  <a:schemeClr val="tx1"/>
                </a:solidFill>
                <a:effectLst/>
                <a:latin typeface="+mn-lt"/>
                <a:ea typeface="+mn-ea"/>
                <a:cs typeface="+mn-cs"/>
              </a:rPr>
              <a:t>Ulangan 5:6 baik keadaanmu</a:t>
            </a:r>
          </a:p>
          <a:p>
            <a:r>
              <a:rPr lang="id-ID" sz="1200" kern="1200" dirty="0" smtClean="0">
                <a:solidFill>
                  <a:schemeClr val="tx1"/>
                </a:solidFill>
                <a:effectLst/>
                <a:latin typeface="+mn-lt"/>
                <a:ea typeface="+mn-ea"/>
                <a:cs typeface="+mn-cs"/>
              </a:rPr>
              <a:t>Efesus 6:2-3 berbahagia</a:t>
            </a:r>
          </a:p>
          <a:p>
            <a:endParaRPr lang="id-ID" dirty="0"/>
          </a:p>
        </p:txBody>
      </p:sp>
      <p:sp>
        <p:nvSpPr>
          <p:cNvPr id="4" name="Slide Number Placeholder 3"/>
          <p:cNvSpPr>
            <a:spLocks noGrp="1"/>
          </p:cNvSpPr>
          <p:nvPr>
            <p:ph type="sldNum" sz="quarter" idx="10"/>
          </p:nvPr>
        </p:nvSpPr>
        <p:spPr/>
        <p:txBody>
          <a:bodyPr/>
          <a:lstStyle/>
          <a:p>
            <a:fld id="{E20DB67F-8727-4570-8D43-4A7DAD3CFBFF}" type="slidenum">
              <a:rPr lang="id-ID" smtClean="0"/>
              <a:t>27</a:t>
            </a:fld>
            <a:endParaRPr lang="id-ID"/>
          </a:p>
        </p:txBody>
      </p:sp>
    </p:spTree>
    <p:extLst>
      <p:ext uri="{BB962C8B-B14F-4D97-AF65-F5344CB8AC3E}">
        <p14:creationId xmlns:p14="http://schemas.microsoft.com/office/powerpoint/2010/main" val="19474240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d-ID" sz="1200" b="1" kern="1200" dirty="0" smtClean="0">
                <a:solidFill>
                  <a:schemeClr val="tx1"/>
                </a:solidFill>
                <a:effectLst/>
                <a:latin typeface="+mn-lt"/>
                <a:ea typeface="+mn-ea"/>
                <a:cs typeface="+mn-cs"/>
              </a:rPr>
              <a:t>Takut akan Tuhan,</a:t>
            </a:r>
            <a:r>
              <a:rPr lang="id-ID" sz="1200" kern="1200" dirty="0" smtClean="0">
                <a:solidFill>
                  <a:schemeClr val="tx1"/>
                </a:solidFill>
                <a:effectLst/>
                <a:latin typeface="+mn-lt"/>
                <a:ea typeface="+mn-ea"/>
                <a:cs typeface="+mn-cs"/>
              </a:rPr>
              <a:t> Kejadian 39:7-12, Mazmur 31:20</a:t>
            </a:r>
          </a:p>
          <a:p>
            <a:endParaRPr lang="id-ID" dirty="0"/>
          </a:p>
        </p:txBody>
      </p:sp>
      <p:sp>
        <p:nvSpPr>
          <p:cNvPr id="4" name="Slide Number Placeholder 3"/>
          <p:cNvSpPr>
            <a:spLocks noGrp="1"/>
          </p:cNvSpPr>
          <p:nvPr>
            <p:ph type="sldNum" sz="quarter" idx="10"/>
          </p:nvPr>
        </p:nvSpPr>
        <p:spPr/>
        <p:txBody>
          <a:bodyPr/>
          <a:lstStyle/>
          <a:p>
            <a:fld id="{E20DB67F-8727-4570-8D43-4A7DAD3CFBFF}" type="slidenum">
              <a:rPr lang="id-ID" smtClean="0"/>
              <a:t>28</a:t>
            </a:fld>
            <a:endParaRPr lang="id-ID"/>
          </a:p>
        </p:txBody>
      </p:sp>
    </p:spTree>
    <p:extLst>
      <p:ext uri="{BB962C8B-B14F-4D97-AF65-F5344CB8AC3E}">
        <p14:creationId xmlns:p14="http://schemas.microsoft.com/office/powerpoint/2010/main" val="27799887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d-ID" sz="1200" b="1" kern="1200" dirty="0" smtClean="0">
                <a:solidFill>
                  <a:schemeClr val="tx1"/>
                </a:solidFill>
                <a:effectLst/>
                <a:latin typeface="+mn-lt"/>
                <a:ea typeface="+mn-ea"/>
                <a:cs typeface="+mn-cs"/>
              </a:rPr>
              <a:t>Empaty</a:t>
            </a:r>
            <a:r>
              <a:rPr lang="id-ID" sz="1200" kern="1200" dirty="0" smtClean="0">
                <a:solidFill>
                  <a:schemeClr val="tx1"/>
                </a:solidFill>
                <a:effectLst/>
                <a:latin typeface="+mn-lt"/>
                <a:ea typeface="+mn-ea"/>
                <a:cs typeface="+mn-cs"/>
              </a:rPr>
              <a:t>, Kejadian 40:6, Markus 6:34,43 Saat Yesus berjalan dalam belas kasihan, maka ada kelimpahan yang Bapa curahkan. Saat Yusuf berempaty kepada temannya di penjara, dia menafsirkan mimpi teman-temannya walaupun mimpinya sendiri belum digenapi, di situlah suatu saat nanti Yusuf akan menuai dimana mimpinya sendiri pun akan digenapi Tuhan.</a:t>
            </a:r>
          </a:p>
          <a:p>
            <a:endParaRPr lang="id-ID" dirty="0"/>
          </a:p>
        </p:txBody>
      </p:sp>
      <p:sp>
        <p:nvSpPr>
          <p:cNvPr id="4" name="Slide Number Placeholder 3"/>
          <p:cNvSpPr>
            <a:spLocks noGrp="1"/>
          </p:cNvSpPr>
          <p:nvPr>
            <p:ph type="sldNum" sz="quarter" idx="10"/>
          </p:nvPr>
        </p:nvSpPr>
        <p:spPr/>
        <p:txBody>
          <a:bodyPr/>
          <a:lstStyle/>
          <a:p>
            <a:fld id="{E20DB67F-8727-4570-8D43-4A7DAD3CFBFF}" type="slidenum">
              <a:rPr lang="id-ID" smtClean="0"/>
              <a:t>29</a:t>
            </a:fld>
            <a:endParaRPr lang="id-ID"/>
          </a:p>
        </p:txBody>
      </p:sp>
    </p:spTree>
    <p:extLst>
      <p:ext uri="{BB962C8B-B14F-4D97-AF65-F5344CB8AC3E}">
        <p14:creationId xmlns:p14="http://schemas.microsoft.com/office/powerpoint/2010/main" val="29882802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d-ID" sz="1200" b="1" kern="1200" dirty="0" smtClean="0">
                <a:solidFill>
                  <a:schemeClr val="tx1"/>
                </a:solidFill>
                <a:effectLst/>
                <a:latin typeface="+mn-lt"/>
                <a:ea typeface="+mn-ea"/>
                <a:cs typeface="+mn-cs"/>
              </a:rPr>
              <a:t>Rendah hati</a:t>
            </a:r>
            <a:r>
              <a:rPr lang="id-ID" sz="1200" kern="1200" dirty="0" smtClean="0">
                <a:solidFill>
                  <a:schemeClr val="tx1"/>
                </a:solidFill>
                <a:effectLst/>
                <a:latin typeface="+mn-lt"/>
                <a:ea typeface="+mn-ea"/>
                <a:cs typeface="+mn-cs"/>
              </a:rPr>
              <a:t> : “....bukan aku melainkan Allah..”, Kejadian 41:16 bandingkan dengan Kejadian 40:14-15. Dari tadinya si Yusuf yang memakai 7 kata ‘aku’ ataupun ‘ku’, tetapi pada akhirnya semua keakuan itu hilang, ketika Yusuf menyebut “semuanya karena Tuhan” di hadapan Firaun. Mazmur 37:11</a:t>
            </a:r>
          </a:p>
          <a:p>
            <a:endParaRPr lang="id-ID" dirty="0"/>
          </a:p>
        </p:txBody>
      </p:sp>
      <p:sp>
        <p:nvSpPr>
          <p:cNvPr id="4" name="Slide Number Placeholder 3"/>
          <p:cNvSpPr>
            <a:spLocks noGrp="1"/>
          </p:cNvSpPr>
          <p:nvPr>
            <p:ph type="sldNum" sz="quarter" idx="10"/>
          </p:nvPr>
        </p:nvSpPr>
        <p:spPr/>
        <p:txBody>
          <a:bodyPr/>
          <a:lstStyle/>
          <a:p>
            <a:fld id="{E20DB67F-8727-4570-8D43-4A7DAD3CFBFF}" type="slidenum">
              <a:rPr lang="id-ID" smtClean="0"/>
              <a:t>30</a:t>
            </a:fld>
            <a:endParaRPr lang="id-ID"/>
          </a:p>
        </p:txBody>
      </p:sp>
    </p:spTree>
    <p:extLst>
      <p:ext uri="{BB962C8B-B14F-4D97-AF65-F5344CB8AC3E}">
        <p14:creationId xmlns:p14="http://schemas.microsoft.com/office/powerpoint/2010/main" val="37543553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d-ID" sz="1200" b="1" kern="1200" dirty="0" smtClean="0">
                <a:solidFill>
                  <a:schemeClr val="tx1"/>
                </a:solidFill>
                <a:effectLst/>
                <a:latin typeface="+mn-lt"/>
                <a:ea typeface="+mn-ea"/>
                <a:cs typeface="+mn-cs"/>
              </a:rPr>
              <a:t>Berjalan dalam kuasa Allah</a:t>
            </a:r>
            <a:r>
              <a:rPr lang="id-ID" sz="1200" kern="1200" dirty="0" smtClean="0">
                <a:solidFill>
                  <a:schemeClr val="tx1"/>
                </a:solidFill>
                <a:effectLst/>
                <a:latin typeface="+mn-lt"/>
                <a:ea typeface="+mn-ea"/>
                <a:cs typeface="+mn-cs"/>
              </a:rPr>
              <a:t>, Kejadian 41:46, Mazmur 65:3,10-11 Saat Yusuf baru saja dilantik, yang pertama kali dilakukannya adalah mengelilingi seluruh tanah Mesir. Mungkinkah Yusuf berdoa untuk supaya Tuhan memberikan kelimpahan yang lebih dan lebih lagi? Karena tidak hanya seluruh Mesir tertolong pada masa kelaparan, bahkan dari luar negeri pun datang membeli gandum di Mesir</a:t>
            </a:r>
          </a:p>
          <a:p>
            <a:endParaRPr lang="id-ID" dirty="0"/>
          </a:p>
        </p:txBody>
      </p:sp>
      <p:sp>
        <p:nvSpPr>
          <p:cNvPr id="4" name="Slide Number Placeholder 3"/>
          <p:cNvSpPr>
            <a:spLocks noGrp="1"/>
          </p:cNvSpPr>
          <p:nvPr>
            <p:ph type="sldNum" sz="quarter" idx="10"/>
          </p:nvPr>
        </p:nvSpPr>
        <p:spPr/>
        <p:txBody>
          <a:bodyPr/>
          <a:lstStyle/>
          <a:p>
            <a:fld id="{E20DB67F-8727-4570-8D43-4A7DAD3CFBFF}" type="slidenum">
              <a:rPr lang="id-ID" smtClean="0"/>
              <a:t>31</a:t>
            </a:fld>
            <a:endParaRPr lang="id-ID"/>
          </a:p>
        </p:txBody>
      </p:sp>
    </p:spTree>
    <p:extLst>
      <p:ext uri="{BB962C8B-B14F-4D97-AF65-F5344CB8AC3E}">
        <p14:creationId xmlns:p14="http://schemas.microsoft.com/office/powerpoint/2010/main" val="28042226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d-ID" sz="1200" b="1" kern="1200" dirty="0" smtClean="0">
                <a:solidFill>
                  <a:schemeClr val="tx1"/>
                </a:solidFill>
                <a:effectLst/>
                <a:latin typeface="+mn-lt"/>
                <a:ea typeface="+mn-ea"/>
                <a:cs typeface="+mn-cs"/>
              </a:rPr>
              <a:t>Bekerja keras</a:t>
            </a:r>
            <a:r>
              <a:rPr lang="id-ID" sz="1200" kern="1200" dirty="0" smtClean="0">
                <a:solidFill>
                  <a:schemeClr val="tx1"/>
                </a:solidFill>
                <a:effectLst/>
                <a:latin typeface="+mn-lt"/>
                <a:ea typeface="+mn-ea"/>
                <a:cs typeface="+mn-cs"/>
              </a:rPr>
              <a:t>, Kejadian 42:6, Ulangan 30:9. Hukum beyond the limit tidak berarti santai, malas, kipas-kipas di kursi empuk. Tetapi Yusuf tetap bekerja selagi dia dilantik menjadi pimpinan tinggi di Mesir. Orang nomor 2 di era itu. Tuhan tetap memberkati pekerjaan kita, karena Allah kita juga adalah Allah yang bekerja.</a:t>
            </a:r>
          </a:p>
          <a:p>
            <a:endParaRPr lang="id-ID" dirty="0"/>
          </a:p>
        </p:txBody>
      </p:sp>
      <p:sp>
        <p:nvSpPr>
          <p:cNvPr id="4" name="Slide Number Placeholder 3"/>
          <p:cNvSpPr>
            <a:spLocks noGrp="1"/>
          </p:cNvSpPr>
          <p:nvPr>
            <p:ph type="sldNum" sz="quarter" idx="10"/>
          </p:nvPr>
        </p:nvSpPr>
        <p:spPr/>
        <p:txBody>
          <a:bodyPr/>
          <a:lstStyle/>
          <a:p>
            <a:fld id="{E20DB67F-8727-4570-8D43-4A7DAD3CFBFF}" type="slidenum">
              <a:rPr lang="id-ID" smtClean="0"/>
              <a:t>32</a:t>
            </a:fld>
            <a:endParaRPr lang="id-ID"/>
          </a:p>
        </p:txBody>
      </p:sp>
    </p:spTree>
    <p:extLst>
      <p:ext uri="{BB962C8B-B14F-4D97-AF65-F5344CB8AC3E}">
        <p14:creationId xmlns:p14="http://schemas.microsoft.com/office/powerpoint/2010/main" val="19963181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d-ID" sz="1200" b="1" kern="1200" dirty="0" smtClean="0">
                <a:solidFill>
                  <a:schemeClr val="tx1"/>
                </a:solidFill>
                <a:effectLst/>
                <a:latin typeface="+mn-lt"/>
                <a:ea typeface="+mn-ea"/>
                <a:cs typeface="+mn-cs"/>
              </a:rPr>
              <a:t>Menyepakati agenda Tuhan, lalu melepaskan pengampunan,</a:t>
            </a:r>
            <a:r>
              <a:rPr lang="id-ID" sz="1200" kern="1200" dirty="0" smtClean="0">
                <a:solidFill>
                  <a:schemeClr val="tx1"/>
                </a:solidFill>
                <a:effectLst/>
                <a:latin typeface="+mn-lt"/>
                <a:ea typeface="+mn-ea"/>
                <a:cs typeface="+mn-cs"/>
              </a:rPr>
              <a:t> Kejadian 45:5,7,15,Ibrani 12:15, II Korintus 9:8. Tidak semudah itu Yusuf langsung mengampuni saudara-saudaranya, melainkan dalam proses panjang. Namun endingnya, Yusuf mengampuni saudara-saudaranya. </a:t>
            </a:r>
          </a:p>
          <a:p>
            <a:endParaRPr lang="id-ID" dirty="0"/>
          </a:p>
        </p:txBody>
      </p:sp>
      <p:sp>
        <p:nvSpPr>
          <p:cNvPr id="4" name="Slide Number Placeholder 3"/>
          <p:cNvSpPr>
            <a:spLocks noGrp="1"/>
          </p:cNvSpPr>
          <p:nvPr>
            <p:ph type="sldNum" sz="quarter" idx="10"/>
          </p:nvPr>
        </p:nvSpPr>
        <p:spPr/>
        <p:txBody>
          <a:bodyPr/>
          <a:lstStyle/>
          <a:p>
            <a:fld id="{E20DB67F-8727-4570-8D43-4A7DAD3CFBFF}" type="slidenum">
              <a:rPr lang="id-ID" smtClean="0"/>
              <a:t>33</a:t>
            </a:fld>
            <a:endParaRPr lang="id-ID"/>
          </a:p>
        </p:txBody>
      </p:sp>
    </p:spTree>
    <p:extLst>
      <p:ext uri="{BB962C8B-B14F-4D97-AF65-F5344CB8AC3E}">
        <p14:creationId xmlns:p14="http://schemas.microsoft.com/office/powerpoint/2010/main" val="253338822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d-ID" sz="1200" b="1" kern="1200" dirty="0" smtClean="0">
                <a:solidFill>
                  <a:schemeClr val="tx1"/>
                </a:solidFill>
                <a:effectLst/>
                <a:latin typeface="+mn-lt"/>
                <a:ea typeface="+mn-ea"/>
                <a:cs typeface="+mn-cs"/>
              </a:rPr>
              <a:t>Menjadi seorang yang kebapakan</a:t>
            </a:r>
            <a:r>
              <a:rPr lang="id-ID" sz="1200" kern="1200" dirty="0" smtClean="0">
                <a:solidFill>
                  <a:schemeClr val="tx1"/>
                </a:solidFill>
                <a:effectLst/>
                <a:latin typeface="+mn-lt"/>
                <a:ea typeface="+mn-ea"/>
                <a:cs typeface="+mn-cs"/>
              </a:rPr>
              <a:t>, Kejadian 45:8, Mazmur 34:1,12 , I Tawarikh</a:t>
            </a:r>
            <a:r>
              <a:rPr lang="id-ID" sz="1200" b="1" kern="12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11:10. Sebagaimana Yusuf menjadi Bapa bagi Firaun, memposisikan diri sebagai sesosok ayah bagi Firaun yang bisa saja usianya lebih tua daripadanya, demikian juga Daud di gua Adulam, Mazmur 34:1-2 ( periksalah latar belakan penulisan pasal ini ada kaitannya dengan pengikut Daud di Gua Adulam) memanggil para mengikutnya dengan sebutan “Marilah anak-anak..” Itu artinya Daud memposisikan diri sebagai ayah buat 400 orang pengikutnya ini, “takut akan Tuhan akan kuajarkan kepadamu” itu artinya Daud sekaligus memposisikan diri sebagai guru bagi mereka semua. Orang-orang inilah yang kelak memberi dukungan kuat kepadanya menjadi raja. Bukankah dukungan massa adalah sebuah kelimpahan?</a:t>
            </a:r>
          </a:p>
          <a:p>
            <a:endParaRPr lang="id-ID" dirty="0"/>
          </a:p>
        </p:txBody>
      </p:sp>
      <p:sp>
        <p:nvSpPr>
          <p:cNvPr id="4" name="Slide Number Placeholder 3"/>
          <p:cNvSpPr>
            <a:spLocks noGrp="1"/>
          </p:cNvSpPr>
          <p:nvPr>
            <p:ph type="sldNum" sz="quarter" idx="10"/>
          </p:nvPr>
        </p:nvSpPr>
        <p:spPr/>
        <p:txBody>
          <a:bodyPr/>
          <a:lstStyle/>
          <a:p>
            <a:fld id="{E20DB67F-8727-4570-8D43-4A7DAD3CFBFF}" type="slidenum">
              <a:rPr lang="id-ID" smtClean="0"/>
              <a:t>34</a:t>
            </a:fld>
            <a:endParaRPr lang="id-ID"/>
          </a:p>
        </p:txBody>
      </p:sp>
    </p:spTree>
    <p:extLst>
      <p:ext uri="{BB962C8B-B14F-4D97-AF65-F5344CB8AC3E}">
        <p14:creationId xmlns:p14="http://schemas.microsoft.com/office/powerpoint/2010/main" val="368493915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d-ID" sz="1200" b="1" kern="1200" dirty="0" smtClean="0">
                <a:solidFill>
                  <a:schemeClr val="tx1"/>
                </a:solidFill>
                <a:effectLst/>
                <a:latin typeface="+mn-lt"/>
                <a:ea typeface="+mn-ea"/>
                <a:cs typeface="+mn-cs"/>
              </a:rPr>
              <a:t>Menjadi seorang yang memelihara/ memberi/ murah hati</a:t>
            </a:r>
            <a:r>
              <a:rPr lang="id-ID" sz="1200" kern="1200" dirty="0" smtClean="0">
                <a:solidFill>
                  <a:schemeClr val="tx1"/>
                </a:solidFill>
                <a:effectLst/>
                <a:latin typeface="+mn-lt"/>
                <a:ea typeface="+mn-ea"/>
                <a:cs typeface="+mn-cs"/>
              </a:rPr>
              <a:t>, Kejadian 47:12, Amsal 11:25</a:t>
            </a:r>
          </a:p>
          <a:p>
            <a:endParaRPr lang="id-ID" dirty="0"/>
          </a:p>
        </p:txBody>
      </p:sp>
      <p:sp>
        <p:nvSpPr>
          <p:cNvPr id="4" name="Slide Number Placeholder 3"/>
          <p:cNvSpPr>
            <a:spLocks noGrp="1"/>
          </p:cNvSpPr>
          <p:nvPr>
            <p:ph type="sldNum" sz="quarter" idx="10"/>
          </p:nvPr>
        </p:nvSpPr>
        <p:spPr/>
        <p:txBody>
          <a:bodyPr/>
          <a:lstStyle/>
          <a:p>
            <a:fld id="{E20DB67F-8727-4570-8D43-4A7DAD3CFBFF}" type="slidenum">
              <a:rPr lang="id-ID" smtClean="0"/>
              <a:t>35</a:t>
            </a:fld>
            <a:endParaRPr lang="id-ID"/>
          </a:p>
        </p:txBody>
      </p:sp>
    </p:spTree>
    <p:extLst>
      <p:ext uri="{BB962C8B-B14F-4D97-AF65-F5344CB8AC3E}">
        <p14:creationId xmlns:p14="http://schemas.microsoft.com/office/powerpoint/2010/main" val="375267288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d-ID" sz="1200" b="1" kern="1200" dirty="0" smtClean="0">
                <a:solidFill>
                  <a:schemeClr val="tx1"/>
                </a:solidFill>
                <a:effectLst/>
                <a:latin typeface="+mn-lt"/>
                <a:ea typeface="+mn-ea"/>
                <a:cs typeface="+mn-cs"/>
              </a:rPr>
              <a:t>Menjadi pribadi yang dapat dipercaya,</a:t>
            </a:r>
            <a:r>
              <a:rPr lang="id-ID" sz="1200" kern="1200" dirty="0" smtClean="0">
                <a:solidFill>
                  <a:schemeClr val="tx1"/>
                </a:solidFill>
                <a:effectLst/>
                <a:latin typeface="+mn-lt"/>
                <a:ea typeface="+mn-ea"/>
                <a:cs typeface="+mn-cs"/>
              </a:rPr>
              <a:t> Kejadian 47:29-31, Amsal 28:20</a:t>
            </a:r>
          </a:p>
          <a:p>
            <a:endParaRPr lang="id-ID" dirty="0"/>
          </a:p>
        </p:txBody>
      </p:sp>
      <p:sp>
        <p:nvSpPr>
          <p:cNvPr id="4" name="Slide Number Placeholder 3"/>
          <p:cNvSpPr>
            <a:spLocks noGrp="1"/>
          </p:cNvSpPr>
          <p:nvPr>
            <p:ph type="sldNum" sz="quarter" idx="10"/>
          </p:nvPr>
        </p:nvSpPr>
        <p:spPr/>
        <p:txBody>
          <a:bodyPr/>
          <a:lstStyle/>
          <a:p>
            <a:fld id="{E20DB67F-8727-4570-8D43-4A7DAD3CFBFF}" type="slidenum">
              <a:rPr lang="id-ID" smtClean="0"/>
              <a:t>36</a:t>
            </a:fld>
            <a:endParaRPr lang="id-ID"/>
          </a:p>
        </p:txBody>
      </p:sp>
    </p:spTree>
    <p:extLst>
      <p:ext uri="{BB962C8B-B14F-4D97-AF65-F5344CB8AC3E}">
        <p14:creationId xmlns:p14="http://schemas.microsoft.com/office/powerpoint/2010/main" val="322966455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d-ID" sz="1200" b="1" kern="1200" dirty="0" smtClean="0">
                <a:solidFill>
                  <a:schemeClr val="tx1"/>
                </a:solidFill>
                <a:effectLst/>
                <a:latin typeface="+mn-lt"/>
                <a:ea typeface="+mn-ea"/>
                <a:cs typeface="+mn-cs"/>
              </a:rPr>
              <a:t>Hidup dalam pola 3 generasi,</a:t>
            </a:r>
            <a:r>
              <a:rPr lang="id-ID" sz="1200" kern="1200" dirty="0" smtClean="0">
                <a:solidFill>
                  <a:schemeClr val="tx1"/>
                </a:solidFill>
                <a:effectLst/>
                <a:latin typeface="+mn-lt"/>
                <a:ea typeface="+mn-ea"/>
                <a:cs typeface="+mn-cs"/>
              </a:rPr>
              <a:t> Kejadian 48:1, Mazmur 78:5-7, Mazmur 112:1-3</a:t>
            </a:r>
          </a:p>
          <a:p>
            <a:endParaRPr lang="id-ID" dirty="0"/>
          </a:p>
        </p:txBody>
      </p:sp>
      <p:sp>
        <p:nvSpPr>
          <p:cNvPr id="4" name="Slide Number Placeholder 3"/>
          <p:cNvSpPr>
            <a:spLocks noGrp="1"/>
          </p:cNvSpPr>
          <p:nvPr>
            <p:ph type="sldNum" sz="quarter" idx="10"/>
          </p:nvPr>
        </p:nvSpPr>
        <p:spPr/>
        <p:txBody>
          <a:bodyPr/>
          <a:lstStyle/>
          <a:p>
            <a:fld id="{E20DB67F-8727-4570-8D43-4A7DAD3CFBFF}" type="slidenum">
              <a:rPr lang="id-ID" smtClean="0"/>
              <a:t>37</a:t>
            </a:fld>
            <a:endParaRPr lang="id-ID"/>
          </a:p>
        </p:txBody>
      </p:sp>
    </p:spTree>
    <p:extLst>
      <p:ext uri="{BB962C8B-B14F-4D97-AF65-F5344CB8AC3E}">
        <p14:creationId xmlns:p14="http://schemas.microsoft.com/office/powerpoint/2010/main" val="169867835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d-ID" sz="1200" b="1" kern="1200" dirty="0" smtClean="0">
                <a:solidFill>
                  <a:schemeClr val="tx1"/>
                </a:solidFill>
                <a:effectLst/>
                <a:latin typeface="+mn-lt"/>
                <a:ea typeface="+mn-ea"/>
                <a:cs typeface="+mn-cs"/>
              </a:rPr>
              <a:t>Tidak memakai otoritas untuk menindas,</a:t>
            </a:r>
            <a:r>
              <a:rPr lang="id-ID" sz="1200" kern="1200" dirty="0" smtClean="0">
                <a:solidFill>
                  <a:schemeClr val="tx1"/>
                </a:solidFill>
                <a:effectLst/>
                <a:latin typeface="+mn-lt"/>
                <a:ea typeface="+mn-ea"/>
                <a:cs typeface="+mn-cs"/>
              </a:rPr>
              <a:t> Kejadian 50:19-21, Mazmur 34:15, 16-23</a:t>
            </a:r>
          </a:p>
          <a:p>
            <a:endParaRPr lang="id-ID" dirty="0"/>
          </a:p>
        </p:txBody>
      </p:sp>
      <p:sp>
        <p:nvSpPr>
          <p:cNvPr id="4" name="Slide Number Placeholder 3"/>
          <p:cNvSpPr>
            <a:spLocks noGrp="1"/>
          </p:cNvSpPr>
          <p:nvPr>
            <p:ph type="sldNum" sz="quarter" idx="10"/>
          </p:nvPr>
        </p:nvSpPr>
        <p:spPr/>
        <p:txBody>
          <a:bodyPr/>
          <a:lstStyle/>
          <a:p>
            <a:fld id="{E20DB67F-8727-4570-8D43-4A7DAD3CFBFF}" type="slidenum">
              <a:rPr lang="id-ID" smtClean="0"/>
              <a:t>38</a:t>
            </a:fld>
            <a:endParaRPr lang="id-ID"/>
          </a:p>
        </p:txBody>
      </p:sp>
    </p:spTree>
    <p:extLst>
      <p:ext uri="{BB962C8B-B14F-4D97-AF65-F5344CB8AC3E}">
        <p14:creationId xmlns:p14="http://schemas.microsoft.com/office/powerpoint/2010/main" val="86680696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d-ID" sz="1200" b="1" kern="1200" dirty="0" smtClean="0">
                <a:solidFill>
                  <a:schemeClr val="tx1"/>
                </a:solidFill>
                <a:effectLst/>
                <a:latin typeface="+mn-lt"/>
                <a:ea typeface="+mn-ea"/>
                <a:cs typeface="+mn-cs"/>
              </a:rPr>
              <a:t>Memandang jauh ke depan,</a:t>
            </a:r>
            <a:r>
              <a:rPr lang="id-ID" sz="1200" kern="1200" dirty="0" smtClean="0">
                <a:solidFill>
                  <a:schemeClr val="tx1"/>
                </a:solidFill>
                <a:effectLst/>
                <a:latin typeface="+mn-lt"/>
                <a:ea typeface="+mn-ea"/>
                <a:cs typeface="+mn-cs"/>
              </a:rPr>
              <a:t> Kejadian 50:25, I Timotius 6:17. Yusuf memegang janji Tuhan, dia berpesan tentang tulang-tulangnya harus dibawa keluar dari Mesir, bilaman janji Tuhan itu digenapi kepada umatNya, Israel. Demikian juga dengan kita, tidak boleh memandang kepada harta, kepada uang, yang tidak bisa dijadikan andalan, melainkan kita harus mengandalkan Tuhan yang sanggup melimpahkan kekayaan-Nya, memandang kepada Tuhan saja untuk menatap masa depan kita. </a:t>
            </a:r>
          </a:p>
          <a:p>
            <a:endParaRPr lang="id-ID" dirty="0"/>
          </a:p>
        </p:txBody>
      </p:sp>
      <p:sp>
        <p:nvSpPr>
          <p:cNvPr id="4" name="Slide Number Placeholder 3"/>
          <p:cNvSpPr>
            <a:spLocks noGrp="1"/>
          </p:cNvSpPr>
          <p:nvPr>
            <p:ph type="sldNum" sz="quarter" idx="10"/>
          </p:nvPr>
        </p:nvSpPr>
        <p:spPr/>
        <p:txBody>
          <a:bodyPr/>
          <a:lstStyle/>
          <a:p>
            <a:fld id="{E20DB67F-8727-4570-8D43-4A7DAD3CFBFF}" type="slidenum">
              <a:rPr lang="id-ID" smtClean="0"/>
              <a:t>39</a:t>
            </a:fld>
            <a:endParaRPr lang="id-ID"/>
          </a:p>
        </p:txBody>
      </p:sp>
    </p:spTree>
    <p:extLst>
      <p:ext uri="{BB962C8B-B14F-4D97-AF65-F5344CB8AC3E}">
        <p14:creationId xmlns:p14="http://schemas.microsoft.com/office/powerpoint/2010/main" val="158585777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kern="1200" dirty="0" smtClean="0">
                <a:solidFill>
                  <a:schemeClr val="tx1"/>
                </a:solidFill>
                <a:effectLst/>
                <a:latin typeface="+mn-lt"/>
                <a:ea typeface="+mn-ea"/>
                <a:cs typeface="+mn-cs"/>
              </a:rPr>
              <a:t>Semua yang dilakukan Yusuf di dalam hidupnya, menjadi suatu taburan karakter, untuk kemudian dia menuai apa yang sudah ditaburnya. Hidup beyond the limit, adalah bukan soal membahas berkat-berkat melulu, namun bagaimana gaya hidup yang harus kita bagun, agar kita menjadi orang-orang yang melampaui batas-batas, semuanya demi kemuliaan nama TUHAN.  Hidup kita tidak sekedar berbuah tetapi BERBUAH LEBAT, melebihi jumlah buah biasa, hidup kita dapat dinikmati Tuhan dan orang banyak, seperti dahan pohon yang melewati tembok.</a:t>
            </a:r>
          </a:p>
          <a:p>
            <a:r>
              <a:rPr lang="id-ID" sz="1200" kern="1200" dirty="0" smtClean="0">
                <a:solidFill>
                  <a:schemeClr val="tx1"/>
                </a:solidFill>
                <a:effectLst/>
                <a:latin typeface="+mn-lt"/>
                <a:ea typeface="+mn-ea"/>
                <a:cs typeface="+mn-cs"/>
              </a:rPr>
              <a:t>Galatia 6:7</a:t>
            </a:r>
          </a:p>
          <a:p>
            <a:endParaRPr lang="id-ID" dirty="0"/>
          </a:p>
        </p:txBody>
      </p:sp>
      <p:sp>
        <p:nvSpPr>
          <p:cNvPr id="4" name="Slide Number Placeholder 3"/>
          <p:cNvSpPr>
            <a:spLocks noGrp="1"/>
          </p:cNvSpPr>
          <p:nvPr>
            <p:ph type="sldNum" sz="quarter" idx="10"/>
          </p:nvPr>
        </p:nvSpPr>
        <p:spPr/>
        <p:txBody>
          <a:bodyPr/>
          <a:lstStyle/>
          <a:p>
            <a:fld id="{E20DB67F-8727-4570-8D43-4A7DAD3CFBFF}" type="slidenum">
              <a:rPr lang="id-ID" smtClean="0"/>
              <a:t>40</a:t>
            </a:fld>
            <a:endParaRPr lang="id-ID"/>
          </a:p>
        </p:txBody>
      </p:sp>
    </p:spTree>
    <p:extLst>
      <p:ext uri="{BB962C8B-B14F-4D97-AF65-F5344CB8AC3E}">
        <p14:creationId xmlns:p14="http://schemas.microsoft.com/office/powerpoint/2010/main" val="4997670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smtClean="0"/>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DDA51639-B2D6-4652-B8C3-1B4C224A7BAF}" type="datetimeFigureOut">
              <a:rPr lang="en-US" dirty="0"/>
              <a:t>9/7/2019</a:t>
            </a:fld>
            <a:endParaRPr lang="en-US" dirty="0"/>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4FAB73BC-B049-4115-A692-8D63A059BFB8}" type="slidenum">
              <a:rPr lang="en-US" dirty="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2FF5DD9-2C52-442D-92E2-8072C0C3D7CD}" type="datetimeFigureOut">
              <a:rPr lang="en-US" dirty="0"/>
              <a:t>9/7/2019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smtClean="0"/>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C44961B7-6B89-48AB-966F-622E2788EECC}" type="datetimeFigureOut">
              <a:rPr lang="en-US" dirty="0"/>
              <a:t>9/7/2019</a:t>
            </a:fld>
            <a:endParaRPr lang="en-US" dirty="0"/>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8604504" y="5211060"/>
            <a:ext cx="2112264" cy="228600"/>
          </a:xfrm>
        </p:spPr>
        <p:txBody>
          <a:bodyPr/>
          <a:lstStyle/>
          <a:p>
            <a:fld id="{4FAB73BC-B049-4115-A692-8D63A059BFB8}" type="slidenum">
              <a:rPr lang="en-US" dirty="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BD3D6FB-79CC-4683-A046-BBE785BA1BED}" type="datetimeFigureOut">
              <a:rPr lang="en-US" dirty="0"/>
              <a:t>9/7/2019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512B3E8-48F1-4B23-8498-D8A04A81EC9C}" type="datetimeFigureOut">
              <a:rPr lang="en-US" dirty="0"/>
              <a:t>9/7/2019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0B90D90-AA62-404D-A741-635B4370F9CB}" type="datetimeFigureOut">
              <a:rPr lang="en-US" dirty="0"/>
              <a:t>9/7/2019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dirty="0"/>
              <a:t>9/7/2019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smtClean="0"/>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1CF131DD-A141-4471-BCF9-C6073EDD7E20}" type="datetimeFigureOut">
              <a:rPr lang="en-US" dirty="0"/>
              <a:t>9/7/2019</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AB334A90-EB03-42F3-8859-2C2B2724C058}" type="datetimeFigureOut">
              <a:rPr lang="en-US" dirty="0"/>
              <a:t>9/7/2019</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11A6AA8-A04B-4104-9AE2-BD48D340E27F}" type="datetimeFigureOut">
              <a:rPr lang="en-US" dirty="0"/>
              <a:t>9/7/2019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4E0BF79-FAC6-4A96-8DE1-F7B82E2E1652}" type="datetimeFigureOut">
              <a:rPr lang="en-US" dirty="0"/>
              <a:t>9/7/2019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id-ID"/>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p>
            <a:fld id="{DDA51639-B2D6-4652-B8C3-1B4C224A7BAF}" type="datetimeFigureOut">
              <a:rPr lang="en-US" smtClean="0"/>
              <a:t>9/7/2019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7856199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82FF5DD9-2C52-442D-92E2-8072C0C3D7CD}" type="datetimeFigureOut">
              <a:rPr lang="en-US" smtClean="0"/>
              <a:t>9/7/2019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3588111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id-ID"/>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4961B7-6B89-48AB-966F-622E2788EECC}" type="datetimeFigureOut">
              <a:rPr lang="en-US" smtClean="0"/>
              <a:t>9/7/2019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7287294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p>
            <a:fld id="{DBD3D6FB-79CC-4683-A046-BBE785BA1BED}" type="datetimeFigureOut">
              <a:rPr lang="en-US" smtClean="0"/>
              <a:t>9/7/2019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0046155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id-ID"/>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p>
            <a:fld id="{9512B3E8-48F1-4B23-8498-D8A04A81EC9C}" type="datetimeFigureOut">
              <a:rPr lang="en-US" smtClean="0"/>
              <a:t>9/7/2019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5074649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p>
            <a:fld id="{10B90D90-AA62-404D-A741-635B4370F9CB}" type="datetimeFigureOut">
              <a:rPr lang="en-US" smtClean="0"/>
              <a:t>9/7/2019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4944107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smtClean="0"/>
              <a:t>9/7/2019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6146134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id-ID"/>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F131DD-A141-4471-BCF9-C6073EDD7E20}" type="datetimeFigureOut">
              <a:rPr lang="en-US" smtClean="0"/>
              <a:t>9/7/2019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7152986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id-ID"/>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334A90-EB03-42F3-8859-2C2B2724C058}" type="datetimeFigureOut">
              <a:rPr lang="en-US" smtClean="0"/>
              <a:t>9/7/2019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9095322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D11A6AA8-A04B-4104-9AE2-BD48D340E27F}" type="datetimeFigureOut">
              <a:rPr lang="en-US" smtClean="0"/>
              <a:t>9/7/2019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4618398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B4E0BF79-FAC6-4A96-8DE1-F7B82E2E1652}" type="datetimeFigureOut">
              <a:rPr lang="en-US" smtClean="0"/>
              <a:t>9/7/2019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2484253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id-ID"/>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p>
            <a:fld id="{DDA51639-B2D6-4652-B8C3-1B4C224A7BAF}" type="datetimeFigureOut">
              <a:rPr lang="en-US" smtClean="0"/>
              <a:t>9/7/2019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8442276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82FF5DD9-2C52-442D-92E2-8072C0C3D7CD}" type="datetimeFigureOut">
              <a:rPr lang="en-US" smtClean="0"/>
              <a:t>9/7/2019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5942472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id-ID"/>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4961B7-6B89-48AB-966F-622E2788EECC}" type="datetimeFigureOut">
              <a:rPr lang="en-US" smtClean="0"/>
              <a:t>9/7/2019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20410049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p>
            <a:fld id="{DBD3D6FB-79CC-4683-A046-BBE785BA1BED}" type="datetimeFigureOut">
              <a:rPr lang="en-US" smtClean="0"/>
              <a:t>9/7/2019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60509761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id-ID"/>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p>
            <a:fld id="{9512B3E8-48F1-4B23-8498-D8A04A81EC9C}" type="datetimeFigureOut">
              <a:rPr lang="en-US" smtClean="0"/>
              <a:t>9/7/2019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56233561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p>
            <a:fld id="{10B90D90-AA62-404D-A741-635B4370F9CB}" type="datetimeFigureOut">
              <a:rPr lang="en-US" smtClean="0"/>
              <a:t>9/7/2019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9775100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smtClean="0"/>
              <a:t>9/7/2019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527503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id-ID"/>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F131DD-A141-4471-BCF9-C6073EDD7E20}" type="datetimeFigureOut">
              <a:rPr lang="en-US" smtClean="0"/>
              <a:t>9/7/2019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66609088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id-ID"/>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334A90-EB03-42F3-8859-2C2B2724C058}" type="datetimeFigureOut">
              <a:rPr lang="en-US" smtClean="0"/>
              <a:t>9/7/2019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81282044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D11A6AA8-A04B-4104-9AE2-BD48D340E27F}" type="datetimeFigureOut">
              <a:rPr lang="en-US" smtClean="0"/>
              <a:t>9/7/2019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4841595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B4E0BF79-FAC6-4A96-8DE1-F7B82E2E1652}" type="datetimeFigureOut">
              <a:rPr lang="en-US" smtClean="0"/>
              <a:t>9/7/2019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93670319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DA51639-B2D6-4652-B8C3-1B4C224A7BAF}" type="datetimeFigureOut">
              <a:rPr lang="en-US" smtClean="0"/>
              <a:t>9/7/2019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01181858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2FF5DD9-2C52-442D-92E2-8072C0C3D7CD}" type="datetimeFigureOut">
              <a:rPr lang="en-US" smtClean="0"/>
              <a:t>9/7/2019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385704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4961B7-6B89-48AB-966F-622E2788EECC}" type="datetimeFigureOut">
              <a:rPr lang="en-US" smtClean="0"/>
              <a:t>9/7/2019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90569031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BD3D6FB-79CC-4683-A046-BBE785BA1BED}" type="datetimeFigureOut">
              <a:rPr lang="en-US" smtClean="0"/>
              <a:t>9/7/2019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48204876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512B3E8-48F1-4B23-8498-D8A04A81EC9C}" type="datetimeFigureOut">
              <a:rPr lang="en-US" smtClean="0"/>
              <a:t>9/7/2019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17280781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10B90D90-AA62-404D-A741-635B4370F9CB}" type="datetimeFigureOut">
              <a:rPr lang="en-US" smtClean="0"/>
              <a:t>9/7/2019</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76018131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A57002E4-6836-46D1-9DBB-3C27C0DD3A89}" type="datetimeFigureOut">
              <a:rPr lang="en-US" smtClean="0"/>
              <a:t>9/7/2019</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49043467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3"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5" y="3129280"/>
            <a:ext cx="34010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1CF131DD-A141-4471-BCF9-C6073EDD7E20}" type="datetimeFigureOut">
              <a:rPr lang="en-US" smtClean="0"/>
              <a:t>9/7/2019</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09209851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334A90-EB03-42F3-8859-2C2B2724C058}" type="datetimeFigureOut">
              <a:rPr lang="en-US" smtClean="0"/>
              <a:t>9/7/2019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61307499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799"/>
            <a:ext cx="8825658" cy="3640667"/>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BC48EC7-AF6A-48D3-8284-14BACBEBDD84}" type="datetimeFigureOut">
              <a:rPr lang="en-US" smtClean="0"/>
              <a:t>9/7/2019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700940451"/>
      </p:ext>
    </p:extLst>
  </p:cSld>
  <p:clrMapOvr>
    <a:masterClrMapping/>
  </p:clrMapOvr>
  <p:hf sldNum="0"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BC48EC7-AF6A-48D3-8284-14BACBEBDD84}" type="datetimeFigureOut">
              <a:rPr lang="en-US" smtClean="0"/>
              <a:t>9/7/2019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926323743"/>
      </p:ext>
    </p:extLst>
  </p:cSld>
  <p:clrMapOvr>
    <a:masterClrMapping/>
  </p:clrMapOvr>
  <p:hf sldNum="0"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0" y="1447800"/>
            <a:ext cx="7999315" cy="2323374"/>
          </a:xfrm>
        </p:spPr>
        <p:txBody>
          <a:bodyPr/>
          <a:lstStyle>
            <a:lvl1pPr>
              <a:defRPr sz="4800"/>
            </a:lvl1pPr>
          </a:lstStyle>
          <a:p>
            <a:r>
              <a:rPr lang="en-US" smtClean="0"/>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lumMod val="60000"/>
                    <a:lumOff val="4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BC48EC7-AF6A-48D3-8284-14BACBEBDD84}" type="datetimeFigureOut">
              <a:rPr lang="en-US" smtClean="0"/>
              <a:t>9/7/2019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p>
            <a:pPr algn="r"/>
            <a:r>
              <a:rPr lang="en-US" sz="12200" b="0" i="0" dirty="0">
                <a:solidFill>
                  <a:schemeClr val="accent1">
                    <a:lumMod val="60000"/>
                    <a:lumOff val="40000"/>
                  </a:schemeClr>
                </a:solidFill>
                <a:latin typeface="Arial"/>
                <a:ea typeface="+mj-ea"/>
                <a:cs typeface="+mj-cs"/>
              </a:rPr>
              <a:t>“</a:t>
            </a:r>
          </a:p>
        </p:txBody>
      </p:sp>
      <p:sp>
        <p:nvSpPr>
          <p:cNvPr id="11" name="TextBox 10"/>
          <p:cNvSpPr txBox="1"/>
          <p:nvPr/>
        </p:nvSpPr>
        <p:spPr>
          <a:xfrm>
            <a:off x="9330490" y="2613787"/>
            <a:ext cx="801912" cy="1969770"/>
          </a:xfrm>
          <a:prstGeom prst="rect">
            <a:avLst/>
          </a:prstGeom>
          <a:noFill/>
        </p:spPr>
        <p:txBody>
          <a:bodyPr wrap="square" rtlCol="0">
            <a:spAutoFit/>
          </a:bodyPr>
          <a:lstStyle/>
          <a:p>
            <a:pPr algn="r"/>
            <a:r>
              <a:rPr lang="en-US" sz="12200" b="0" i="0" dirty="0">
                <a:solidFill>
                  <a:schemeClr val="accent1">
                    <a:lumMod val="60000"/>
                    <a:lumOff val="40000"/>
                  </a:schemeClr>
                </a:solidFill>
                <a:latin typeface="Arial"/>
                <a:ea typeface="+mj-ea"/>
                <a:cs typeface="+mj-cs"/>
              </a:rPr>
              <a:t>”</a:t>
            </a:r>
          </a:p>
        </p:txBody>
      </p:sp>
    </p:spTree>
    <p:extLst>
      <p:ext uri="{BB962C8B-B14F-4D97-AF65-F5344CB8AC3E}">
        <p14:creationId xmlns:p14="http://schemas.microsoft.com/office/powerpoint/2010/main" val="2472668704"/>
      </p:ext>
    </p:extLst>
  </p:cSld>
  <p:clrMapOvr>
    <a:masterClrMapping/>
  </p:clrMapOvr>
  <p:hf sldNum="0"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BC48EC7-AF6A-48D3-8284-14BACBEBDD84}" type="datetimeFigureOut">
              <a:rPr lang="en-US" smtClean="0"/>
              <a:t>9/7/2019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514238324"/>
      </p:ext>
    </p:extLst>
  </p:cSld>
  <p:clrMapOvr>
    <a:masterClrMapping/>
  </p:clrMapOvr>
  <p:hf sldNum="0"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CBC48EC7-AF6A-48D3-8284-14BACBEBDD84}" type="datetimeFigureOut">
              <a:rPr lang="en-US" smtClean="0"/>
              <a:t>9/7/2019</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909287246"/>
      </p:ext>
    </p:extLst>
  </p:cSld>
  <p:clrMapOvr>
    <a:masterClrMapping/>
  </p:clrMapOvr>
  <p:hf sldNum="0" hdr="0" ftr="0" dt="0"/>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CBC48EC7-AF6A-48D3-8284-14BACBEBDD84}" type="datetimeFigureOut">
              <a:rPr lang="en-US" smtClean="0"/>
              <a:t>9/7/2019</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94278585"/>
      </p:ext>
    </p:extLst>
  </p:cSld>
  <p:clrMapOvr>
    <a:masterClrMapping/>
  </p:clrMapOvr>
  <p:hf sldNum="0" hdr="0" ftr="0" dt="0"/>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11A6AA8-A04B-4104-9AE2-BD48D340E27F}" type="datetimeFigureOut">
              <a:rPr lang="en-US" smtClean="0"/>
              <a:t>9/7/2019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8978897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4E0BF79-FAC6-4A96-8DE1-F7B82E2E1652}" type="datetimeFigureOut">
              <a:rPr lang="en-US" smtClean="0"/>
              <a:t>9/7/2019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05265935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DA51639-B2D6-4652-B8C3-1B4C224A7BAF}" type="datetimeFigureOut">
              <a:rPr lang="en-US" smtClean="0"/>
              <a:t>9/7/2019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15567709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2FF5DD9-2C52-442D-92E2-8072C0C3D7CD}" type="datetimeFigureOut">
              <a:rPr lang="en-US" smtClean="0"/>
              <a:t>9/7/2019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04835011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4961B7-6B89-48AB-966F-622E2788EECC}" type="datetimeFigureOut">
              <a:rPr lang="en-US" smtClean="0"/>
              <a:t>9/7/2019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42250831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BD3D6FB-79CC-4683-A046-BBE785BA1BED}" type="datetimeFigureOut">
              <a:rPr lang="en-US" smtClean="0"/>
              <a:t>9/7/2019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13081212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512B3E8-48F1-4B23-8498-D8A04A81EC9C}" type="datetimeFigureOut">
              <a:rPr lang="en-US" smtClean="0"/>
              <a:t>9/7/2019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96041192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10B90D90-AA62-404D-A741-635B4370F9CB}" type="datetimeFigureOut">
              <a:rPr lang="en-US" smtClean="0"/>
              <a:t>9/7/2019</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95106215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A57002E4-6836-46D1-9DBB-3C27C0DD3A89}" type="datetimeFigureOut">
              <a:rPr lang="en-US" smtClean="0"/>
              <a:t>9/7/2019</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31022377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1CF131DD-A141-4471-BCF9-C6073EDD7E20}" type="datetimeFigureOut">
              <a:rPr lang="en-US" smtClean="0"/>
              <a:t>9/7/2019</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19299049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334A90-EB03-42F3-8859-2C2B2724C058}" type="datetimeFigureOut">
              <a:rPr lang="en-US" smtClean="0"/>
              <a:t>9/7/2019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17501689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BC48EC7-AF6A-48D3-8284-14BACBEBDD84}" type="datetimeFigureOut">
              <a:rPr lang="en-US" smtClean="0"/>
              <a:t>9/7/2019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087886730"/>
      </p:ext>
    </p:extLst>
  </p:cSld>
  <p:clrMapOvr>
    <a:masterClrMapping/>
  </p:clrMapOvr>
  <p:hf sldNum="0" hdr="0" ftr="0" dt="0"/>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BC48EC7-AF6A-48D3-8284-14BACBEBDD84}" type="datetimeFigureOut">
              <a:rPr lang="en-US" smtClean="0"/>
              <a:t>9/7/2019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681153795"/>
      </p:ext>
    </p:extLst>
  </p:cSld>
  <p:clrMapOvr>
    <a:masterClrMapping/>
  </p:clrMapOvr>
  <p:hf sldNum="0" hdr="0" ftr="0" dt="0"/>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4" name="Text Placeholder 3"/>
          <p:cNvSpPr>
            <a:spLocks noGrp="1"/>
          </p:cNvSpPr>
          <p:nvPr>
            <p:ph type="body" sz="half" idx="13"/>
          </p:nvPr>
        </p:nvSpPr>
        <p:spPr>
          <a:xfrm>
            <a:off x="1930400" y="3771174"/>
            <a:ext cx="7385828"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BC48EC7-AF6A-48D3-8284-14BACBEBDD84}" type="datetimeFigureOut">
              <a:rPr lang="en-US" smtClean="0"/>
              <a:t>9/7/2019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
        <p:nvSpPr>
          <p:cNvPr id="11" name="TextBox 10"/>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433117295"/>
      </p:ext>
    </p:extLst>
  </p:cSld>
  <p:clrMapOvr>
    <a:masterClrMapping/>
  </p:clrMapOvr>
  <p:hf sldNum="0" hdr="0" ftr="0" dt="0"/>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BC48EC7-AF6A-48D3-8284-14BACBEBDD84}" type="datetimeFigureOut">
              <a:rPr lang="en-US" smtClean="0"/>
              <a:t>9/7/2019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754739553"/>
      </p:ext>
    </p:extLst>
  </p:cSld>
  <p:clrMapOvr>
    <a:masterClrMapping/>
  </p:clrMapOvr>
  <p:hf sldNum="0" hdr="0" ftr="0" dt="0"/>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CBC48EC7-AF6A-48D3-8284-14BACBEBDD84}" type="datetimeFigureOut">
              <a:rPr lang="en-US" smtClean="0"/>
              <a:t>9/7/2019</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041600681"/>
      </p:ext>
    </p:extLst>
  </p:cSld>
  <p:clrMapOvr>
    <a:masterClrMapping/>
  </p:clrMapOvr>
  <p:hf sldNum="0" hdr="0" ftr="0" dt="0"/>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CBC48EC7-AF6A-48D3-8284-14BACBEBDD84}" type="datetimeFigureOut">
              <a:rPr lang="en-US" smtClean="0"/>
              <a:t>9/7/2019</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15722896"/>
      </p:ext>
    </p:extLst>
  </p:cSld>
  <p:clrMapOvr>
    <a:masterClrMapping/>
  </p:clrMapOvr>
  <p:hf sldNum="0" hdr="0" ftr="0" dt="0"/>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11A6AA8-A04B-4104-9AE2-BD48D340E27F}" type="datetimeFigureOut">
              <a:rPr lang="en-US" smtClean="0"/>
              <a:t>9/7/2019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65021058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4E0BF79-FAC6-4A96-8DE1-F7B82E2E1652}" type="datetimeFigureOut">
              <a:rPr lang="en-US" smtClean="0"/>
              <a:t>9/7/2019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15418574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DA51639-B2D6-4652-B8C3-1B4C224A7BAF}" type="datetimeFigureOut">
              <a:rPr lang="en-US" smtClean="0"/>
              <a:t>9/7/2019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98346210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2FF5DD9-2C52-442D-92E2-8072C0C3D7CD}" type="datetimeFigureOut">
              <a:rPr lang="en-US" smtClean="0"/>
              <a:t>9/7/2019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19339260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4961B7-6B89-48AB-966F-622E2788EECC}" type="datetimeFigureOut">
              <a:rPr lang="en-US" smtClean="0"/>
              <a:t>9/7/2019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04328743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BD3D6FB-79CC-4683-A046-BBE785BA1BED}" type="datetimeFigureOut">
              <a:rPr lang="en-US" smtClean="0"/>
              <a:t>9/7/2019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4959232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512B3E8-48F1-4B23-8498-D8A04A81EC9C}" type="datetimeFigureOut">
              <a:rPr lang="en-US" smtClean="0"/>
              <a:t>9/7/2019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80727599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10B90D90-AA62-404D-A741-635B4370F9CB}" type="datetimeFigureOut">
              <a:rPr lang="en-US" smtClean="0"/>
              <a:t>9/7/2019</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3909728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A57002E4-6836-46D1-9DBB-3C27C0DD3A89}" type="datetimeFigureOut">
              <a:rPr lang="en-US" smtClean="0"/>
              <a:t>9/7/2019</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22809628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1CF131DD-A141-4471-BCF9-C6073EDD7E20}" type="datetimeFigureOut">
              <a:rPr lang="en-US" smtClean="0"/>
              <a:t>9/7/2019</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84918136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334A90-EB03-42F3-8859-2C2B2724C058}" type="datetimeFigureOut">
              <a:rPr lang="en-US" smtClean="0"/>
              <a:t>9/7/2019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91435165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BC48EC7-AF6A-48D3-8284-14BACBEBDD84}" type="datetimeFigureOut">
              <a:rPr lang="en-US" smtClean="0"/>
              <a:t>9/7/2019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675783482"/>
      </p:ext>
    </p:extLst>
  </p:cSld>
  <p:clrMapOvr>
    <a:masterClrMapping/>
  </p:clrMapOvr>
  <p:hf sldNum="0" hdr="0" ftr="0" dt="0"/>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BC48EC7-AF6A-48D3-8284-14BACBEBDD84}" type="datetimeFigureOut">
              <a:rPr lang="en-US" smtClean="0"/>
              <a:t>9/7/2019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348840716"/>
      </p:ext>
    </p:extLst>
  </p:cSld>
  <p:clrMapOvr>
    <a:masterClrMapping/>
  </p:clrMapOvr>
  <p:hf sldNum="0" hdr="0" ftr="0" dt="0"/>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BC48EC7-AF6A-48D3-8284-14BACBEBDD84}" type="datetimeFigureOut">
              <a:rPr lang="en-US" smtClean="0"/>
              <a:t>9/7/2019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4174358422"/>
      </p:ext>
    </p:extLst>
  </p:cSld>
  <p:clrMapOvr>
    <a:masterClrMapping/>
  </p:clrMapOvr>
  <p:hf sldNum="0" hdr="0" ftr="0" dt="0"/>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BC48EC7-AF6A-48D3-8284-14BACBEBDD84}" type="datetimeFigureOut">
              <a:rPr lang="en-US" smtClean="0"/>
              <a:t>9/7/2019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155380769"/>
      </p:ext>
    </p:extLst>
  </p:cSld>
  <p:clrMapOvr>
    <a:masterClrMapping/>
  </p:clrMapOvr>
  <p:hf sldNum="0" hdr="0" ftr="0" dt="0"/>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CBC48EC7-AF6A-48D3-8284-14BACBEBDD84}" type="datetimeFigureOut">
              <a:rPr lang="en-US" smtClean="0"/>
              <a:t>9/7/2019</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042976156"/>
      </p:ext>
    </p:extLst>
  </p:cSld>
  <p:clrMapOvr>
    <a:masterClrMapping/>
  </p:clrMapOvr>
  <p:hf sldNum="0" hdr="0" ftr="0" dt="0"/>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CBC48EC7-AF6A-48D3-8284-14BACBEBDD84}" type="datetimeFigureOut">
              <a:rPr lang="en-US" smtClean="0"/>
              <a:t>9/7/2019</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480259336"/>
      </p:ext>
    </p:extLst>
  </p:cSld>
  <p:clrMapOvr>
    <a:masterClrMapping/>
  </p:clrMapOvr>
  <p:hf sldNum="0" hdr="0" ftr="0" dt="0"/>
</p:sldLayout>
</file>

<file path=ppt/slideLayouts/slideLayout8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11A6AA8-A04B-4104-9AE2-BD48D340E27F}" type="datetimeFigureOut">
              <a:rPr lang="en-US" smtClean="0"/>
              <a:t>9/7/2019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04067950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4E0BF79-FAC6-4A96-8DE1-F7B82E2E1652}" type="datetimeFigureOut">
              <a:rPr lang="en-US" smtClean="0"/>
              <a:t>9/7/2019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10943627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DA51639-B2D6-4652-B8C3-1B4C224A7BAF}" type="datetimeFigureOut">
              <a:rPr lang="en-US" smtClean="0"/>
              <a:t>9/7/2019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320817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2FF5DD9-2C52-442D-92E2-8072C0C3D7CD}" type="datetimeFigureOut">
              <a:rPr lang="en-US" smtClean="0"/>
              <a:t>9/7/2019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59808544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4961B7-6B89-48AB-966F-622E2788EECC}" type="datetimeFigureOut">
              <a:rPr lang="en-US" smtClean="0"/>
              <a:t>9/7/2019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6111979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BD3D6FB-79CC-4683-A046-BBE785BA1BED}" type="datetimeFigureOut">
              <a:rPr lang="en-US" smtClean="0"/>
              <a:t>9/7/2019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64225474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512B3E8-48F1-4B23-8498-D8A04A81EC9C}" type="datetimeFigureOut">
              <a:rPr lang="en-US" smtClean="0"/>
              <a:t>9/7/2019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16180446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0B90D90-AA62-404D-A741-635B4370F9CB}" type="datetimeFigureOut">
              <a:rPr lang="en-US" smtClean="0"/>
              <a:t>9/7/2019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8540998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smtClean="0"/>
              <a:t>9/7/2019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51598983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F131DD-A141-4471-BCF9-C6073EDD7E20}" type="datetimeFigureOut">
              <a:rPr lang="en-US" smtClean="0"/>
              <a:t>9/7/2019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59211442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334A90-EB03-42F3-8859-2C2B2724C058}" type="datetimeFigureOut">
              <a:rPr lang="en-US" smtClean="0"/>
              <a:t>9/7/2019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45965881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BC48EC7-AF6A-48D3-8284-14BACBEBDD84}" type="datetimeFigureOut">
              <a:rPr lang="en-US" smtClean="0"/>
              <a:t>9/7/2019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430378118"/>
      </p:ext>
    </p:extLst>
  </p:cSld>
  <p:clrMapOvr>
    <a:masterClrMapping/>
  </p:clrMapOvr>
  <p:hf sldNum="0" hdr="0" ftr="0" dt="0"/>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BC48EC7-AF6A-48D3-8284-14BACBEBDD84}" type="datetimeFigureOut">
              <a:rPr lang="en-US" smtClean="0"/>
              <a:t>9/7/2019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FAB73BC-B049-4115-A692-8D63A059BFB8}" type="slidenum">
              <a:rPr lang="en-US" smtClean="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74242913"/>
      </p:ext>
    </p:extLst>
  </p:cSld>
  <p:clrMapOvr>
    <a:masterClrMapping/>
  </p:clrMapOvr>
  <p:hf sldNum="0" hdr="0" ftr="0" dt="0"/>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CBC48EC7-AF6A-48D3-8284-14BACBEBDD84}" type="datetimeFigureOut">
              <a:rPr lang="en-US" smtClean="0"/>
              <a:t>9/7/2019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007751903"/>
      </p:ext>
    </p:extLst>
  </p:cSld>
  <p:clrMapOvr>
    <a:masterClrMapping/>
  </p:clrMapOvr>
  <p:hf sldNum="0" hdr="0" ftr="0" dt="0"/>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CBC48EC7-AF6A-48D3-8284-14BACBEBDD84}" type="datetimeFigureOut">
              <a:rPr lang="en-US" smtClean="0"/>
              <a:t>9/7/2019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FAB73BC-B049-4115-A692-8D63A059BFB8}" type="slidenum">
              <a:rPr lang="en-US" smtClean="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337009340"/>
      </p:ext>
    </p:extLst>
  </p:cSld>
  <p:clrMapOvr>
    <a:masterClrMapping/>
  </p:clrMapOvr>
  <p:hf sldNum="0" hdr="0" ftr="0" dt="0"/>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CBC48EC7-AF6A-48D3-8284-14BACBEBDD84}" type="datetimeFigureOut">
              <a:rPr lang="en-US" smtClean="0"/>
              <a:t>9/7/2019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356111075"/>
      </p:ext>
    </p:extLst>
  </p:cSld>
  <p:clrMapOvr>
    <a:masterClrMapping/>
  </p:clrMapOvr>
  <p:hf sldNum="0" hdr="0" ftr="0" dt="0"/>
</p:sldLayout>
</file>

<file path=ppt/slideLayouts/slideLayout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11A6AA8-A04B-4104-9AE2-BD48D340E27F}" type="datetimeFigureOut">
              <a:rPr lang="en-US" smtClean="0"/>
              <a:t>9/7/2019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68372794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4E0BF79-FAC6-4A96-8DE1-F7B82E2E1652}" type="datetimeFigureOut">
              <a:rPr lang="en-US" smtClean="0"/>
              <a:t>9/7/2019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51620042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DA51639-B2D6-4652-B8C3-1B4C224A7BAF}" type="datetimeFigureOut">
              <a:rPr lang="en-US" smtClean="0"/>
              <a:t>9/7/2019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03793819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82FF5DD9-2C52-442D-92E2-8072C0C3D7CD}" type="datetimeFigureOut">
              <a:rPr lang="en-US" smtClean="0"/>
              <a:t>9/7/2019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42315313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4961B7-6B89-48AB-966F-622E2788EECC}" type="datetimeFigureOut">
              <a:rPr lang="en-US" smtClean="0"/>
              <a:t>9/7/2019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4977369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BD3D6FB-79CC-4683-A046-BBE785BA1BED}" type="datetimeFigureOut">
              <a:rPr lang="en-US" smtClean="0"/>
              <a:t>9/7/2019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7924778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512B3E8-48F1-4B23-8498-D8A04A81EC9C}" type="datetimeFigureOut">
              <a:rPr lang="en-US" smtClean="0"/>
              <a:t>9/7/2019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434390871"/>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10B90D90-AA62-404D-A741-635B4370F9CB}" type="datetimeFigureOut">
              <a:rPr lang="en-US" smtClean="0"/>
              <a:t>9/7/2019</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38160646"/>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A57002E4-6836-46D1-9DBB-3C27C0DD3A89}" type="datetimeFigureOut">
              <a:rPr lang="en-US" smtClean="0"/>
              <a:t>9/7/2019</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13018665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1CF131DD-A141-4471-BCF9-C6073EDD7E20}" type="datetimeFigureOut">
              <a:rPr lang="en-US" smtClean="0"/>
              <a:t>9/7/2019</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19686234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334A90-EB03-42F3-8859-2C2B2724C058}" type="datetimeFigureOut">
              <a:rPr lang="en-US" smtClean="0"/>
              <a:t>9/7/2019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78048260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BC48EC7-AF6A-48D3-8284-14BACBEBDD84}" type="datetimeFigureOut">
              <a:rPr lang="en-US" smtClean="0"/>
              <a:t>9/7/2019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203893869"/>
      </p:ext>
    </p:extLst>
  </p:cSld>
  <p:clrMapOvr>
    <a:masterClrMapping/>
  </p:clrMapOvr>
  <p:hf sldNum="0" hdr="0" ftr="0" dt="0"/>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BC48EC7-AF6A-48D3-8284-14BACBEBDD84}" type="datetimeFigureOut">
              <a:rPr lang="en-US" smtClean="0"/>
              <a:t>9/7/2019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192636677"/>
      </p:ext>
    </p:extLst>
  </p:cSld>
  <p:clrMapOvr>
    <a:masterClrMapping/>
  </p:clrMapOvr>
  <p:hf sldNum="0" hdr="0" ftr="0" dt="0"/>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BC48EC7-AF6A-48D3-8284-14BACBEBDD84}" type="datetimeFigureOut">
              <a:rPr lang="en-US" smtClean="0"/>
              <a:t>9/7/2019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771666476"/>
      </p:ext>
    </p:extLst>
  </p:cSld>
  <p:clrMapOvr>
    <a:masterClrMapping/>
  </p:clrMapOvr>
  <p:hf sldNum="0" hdr="0" ftr="0" dt="0"/>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BC48EC7-AF6A-48D3-8284-14BACBEBDD84}" type="datetimeFigureOut">
              <a:rPr lang="en-US" smtClean="0"/>
              <a:t>9/7/2019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184699582"/>
      </p:ext>
    </p:extLst>
  </p:cSld>
  <p:clrMapOvr>
    <a:masterClrMapping/>
  </p:clrMapOvr>
  <p:hf sldNum="0" hdr="0" ftr="0" dt="0"/>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CBC48EC7-AF6A-48D3-8284-14BACBEBDD84}" type="datetimeFigureOut">
              <a:rPr lang="en-US" smtClean="0"/>
              <a:t>9/7/2019</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646505453"/>
      </p:ext>
    </p:extLst>
  </p:cSld>
  <p:clrMapOvr>
    <a:masterClrMapping/>
  </p:clrMapOvr>
  <p:hf sldNum="0" hdr="0" ftr="0" dt="0"/>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CBC48EC7-AF6A-48D3-8284-14BACBEBDD84}" type="datetimeFigureOut">
              <a:rPr lang="en-US" smtClean="0"/>
              <a:t>9/7/2019</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789602922"/>
      </p:ext>
    </p:extLst>
  </p:cSld>
  <p:clrMapOvr>
    <a:masterClrMapping/>
  </p:clrMapOvr>
  <p:hf sldNum="0" hdr="0" ftr="0" dt="0"/>
</p:sldLayout>
</file>

<file path=ppt/slideLayouts/slideLayout1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11A6AA8-A04B-4104-9AE2-BD48D340E27F}" type="datetimeFigureOut">
              <a:rPr lang="en-US" smtClean="0"/>
              <a:t>9/7/2019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1570953"/>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4E0BF79-FAC6-4A96-8DE1-F7B82E2E1652}" type="datetimeFigureOut">
              <a:rPr lang="en-US" smtClean="0"/>
              <a:t>9/7/2019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9624593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theme" Target="../theme/theme4.xml"/><Relationship Id="rId3" Type="http://schemas.openxmlformats.org/officeDocument/2006/relationships/slideLayout" Target="../slideLayouts/slideLayout36.xml"/><Relationship Id="rId21" Type="http://schemas.openxmlformats.org/officeDocument/2006/relationships/image" Target="../media/image6.png"/><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20" Type="http://schemas.openxmlformats.org/officeDocument/2006/relationships/image" Target="../media/image5.png"/><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10" Type="http://schemas.openxmlformats.org/officeDocument/2006/relationships/slideLayout" Target="../slideLayouts/slideLayout43.xml"/><Relationship Id="rId19" Type="http://schemas.openxmlformats.org/officeDocument/2006/relationships/image" Target="../media/image4.png"/><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 Id="rId22" Type="http://schemas.openxmlformats.org/officeDocument/2006/relationships/image" Target="../media/image7.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18" Type="http://schemas.openxmlformats.org/officeDocument/2006/relationships/theme" Target="../theme/theme5.xml"/><Relationship Id="rId3" Type="http://schemas.openxmlformats.org/officeDocument/2006/relationships/slideLayout" Target="../slideLayouts/slideLayout53.xml"/><Relationship Id="rId21" Type="http://schemas.openxmlformats.org/officeDocument/2006/relationships/image" Target="../media/image10.png"/><Relationship Id="rId7" Type="http://schemas.openxmlformats.org/officeDocument/2006/relationships/slideLayout" Target="../slideLayouts/slideLayout57.xml"/><Relationship Id="rId12" Type="http://schemas.openxmlformats.org/officeDocument/2006/relationships/slideLayout" Target="../slideLayouts/slideLayout62.xml"/><Relationship Id="rId17" Type="http://schemas.openxmlformats.org/officeDocument/2006/relationships/slideLayout" Target="../slideLayouts/slideLayout67.xml"/><Relationship Id="rId2" Type="http://schemas.openxmlformats.org/officeDocument/2006/relationships/slideLayout" Target="../slideLayouts/slideLayout52.xml"/><Relationship Id="rId16" Type="http://schemas.openxmlformats.org/officeDocument/2006/relationships/slideLayout" Target="../slideLayouts/slideLayout66.xml"/><Relationship Id="rId20" Type="http://schemas.openxmlformats.org/officeDocument/2006/relationships/image" Target="../media/image9.png"/><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5" Type="http://schemas.openxmlformats.org/officeDocument/2006/relationships/slideLayout" Target="../slideLayouts/slideLayout65.xml"/><Relationship Id="rId10" Type="http://schemas.openxmlformats.org/officeDocument/2006/relationships/slideLayout" Target="../slideLayouts/slideLayout60.xml"/><Relationship Id="rId19" Type="http://schemas.openxmlformats.org/officeDocument/2006/relationships/image" Target="../media/image8.png"/><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 Id="rId22" Type="http://schemas.openxmlformats.org/officeDocument/2006/relationships/image" Target="../media/image11.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slideLayout" Target="../slideLayouts/slideLayout80.xml"/><Relationship Id="rId18" Type="http://schemas.openxmlformats.org/officeDocument/2006/relationships/theme" Target="../theme/theme6.xml"/><Relationship Id="rId3" Type="http://schemas.openxmlformats.org/officeDocument/2006/relationships/slideLayout" Target="../slideLayouts/slideLayout70.xml"/><Relationship Id="rId21" Type="http://schemas.openxmlformats.org/officeDocument/2006/relationships/image" Target="../media/image14.png"/><Relationship Id="rId7" Type="http://schemas.openxmlformats.org/officeDocument/2006/relationships/slideLayout" Target="../slideLayouts/slideLayout74.xml"/><Relationship Id="rId12" Type="http://schemas.openxmlformats.org/officeDocument/2006/relationships/slideLayout" Target="../slideLayouts/slideLayout79.xml"/><Relationship Id="rId17" Type="http://schemas.openxmlformats.org/officeDocument/2006/relationships/slideLayout" Target="../slideLayouts/slideLayout84.xml"/><Relationship Id="rId2" Type="http://schemas.openxmlformats.org/officeDocument/2006/relationships/slideLayout" Target="../slideLayouts/slideLayout69.xml"/><Relationship Id="rId16" Type="http://schemas.openxmlformats.org/officeDocument/2006/relationships/slideLayout" Target="../slideLayouts/slideLayout83.xml"/><Relationship Id="rId20" Type="http://schemas.openxmlformats.org/officeDocument/2006/relationships/image" Target="../media/image13.png"/><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5" Type="http://schemas.openxmlformats.org/officeDocument/2006/relationships/slideLayout" Target="../slideLayouts/slideLayout82.xml"/><Relationship Id="rId10" Type="http://schemas.openxmlformats.org/officeDocument/2006/relationships/slideLayout" Target="../slideLayouts/slideLayout77.xml"/><Relationship Id="rId19" Type="http://schemas.openxmlformats.org/officeDocument/2006/relationships/image" Target="../media/image12.png"/><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slideLayout" Target="../slideLayouts/slideLayout81.xml"/><Relationship Id="rId22" Type="http://schemas.openxmlformats.org/officeDocument/2006/relationships/image" Target="../media/image15.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slideLayout" Target="../slideLayouts/slideLayout97.xml"/><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slideLayout" Target="../slideLayouts/slideLayout96.xml"/><Relationship Id="rId17" Type="http://schemas.openxmlformats.org/officeDocument/2006/relationships/theme" Target="../theme/theme7.xml"/><Relationship Id="rId2" Type="http://schemas.openxmlformats.org/officeDocument/2006/relationships/slideLayout" Target="../slideLayouts/slideLayout86.xml"/><Relationship Id="rId16" Type="http://schemas.openxmlformats.org/officeDocument/2006/relationships/slideLayout" Target="../slideLayouts/slideLayout100.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5" Type="http://schemas.openxmlformats.org/officeDocument/2006/relationships/slideLayout" Target="../slideLayouts/slideLayout89.xml"/><Relationship Id="rId15" Type="http://schemas.openxmlformats.org/officeDocument/2006/relationships/slideLayout" Target="../slideLayouts/slideLayout99.xml"/><Relationship Id="rId10" Type="http://schemas.openxmlformats.org/officeDocument/2006/relationships/slideLayout" Target="../slideLayouts/slideLayout94.xml"/><Relationship Id="rId4" Type="http://schemas.openxmlformats.org/officeDocument/2006/relationships/slideLayout" Target="../slideLayouts/slideLayout88.xml"/><Relationship Id="rId9" Type="http://schemas.openxmlformats.org/officeDocument/2006/relationships/slideLayout" Target="../slideLayouts/slideLayout93.xml"/><Relationship Id="rId14" Type="http://schemas.openxmlformats.org/officeDocument/2006/relationships/slideLayout" Target="../slideLayouts/slideLayout9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08.xml"/><Relationship Id="rId13" Type="http://schemas.openxmlformats.org/officeDocument/2006/relationships/slideLayout" Target="../slideLayouts/slideLayout113.xml"/><Relationship Id="rId18" Type="http://schemas.openxmlformats.org/officeDocument/2006/relationships/theme" Target="../theme/theme8.xml"/><Relationship Id="rId3" Type="http://schemas.openxmlformats.org/officeDocument/2006/relationships/slideLayout" Target="../slideLayouts/slideLayout103.xml"/><Relationship Id="rId21" Type="http://schemas.openxmlformats.org/officeDocument/2006/relationships/image" Target="../media/image18.png"/><Relationship Id="rId7" Type="http://schemas.openxmlformats.org/officeDocument/2006/relationships/slideLayout" Target="../slideLayouts/slideLayout107.xml"/><Relationship Id="rId12" Type="http://schemas.openxmlformats.org/officeDocument/2006/relationships/slideLayout" Target="../slideLayouts/slideLayout112.xml"/><Relationship Id="rId17" Type="http://schemas.openxmlformats.org/officeDocument/2006/relationships/slideLayout" Target="../slideLayouts/slideLayout117.xml"/><Relationship Id="rId2" Type="http://schemas.openxmlformats.org/officeDocument/2006/relationships/slideLayout" Target="../slideLayouts/slideLayout102.xml"/><Relationship Id="rId16" Type="http://schemas.openxmlformats.org/officeDocument/2006/relationships/slideLayout" Target="../slideLayouts/slideLayout116.xml"/><Relationship Id="rId20" Type="http://schemas.openxmlformats.org/officeDocument/2006/relationships/image" Target="../media/image17.png"/><Relationship Id="rId1" Type="http://schemas.openxmlformats.org/officeDocument/2006/relationships/slideLayout" Target="../slideLayouts/slideLayout101.xml"/><Relationship Id="rId6" Type="http://schemas.openxmlformats.org/officeDocument/2006/relationships/slideLayout" Target="../slideLayouts/slideLayout106.xml"/><Relationship Id="rId11" Type="http://schemas.openxmlformats.org/officeDocument/2006/relationships/slideLayout" Target="../slideLayouts/slideLayout111.xml"/><Relationship Id="rId5" Type="http://schemas.openxmlformats.org/officeDocument/2006/relationships/slideLayout" Target="../slideLayouts/slideLayout105.xml"/><Relationship Id="rId15" Type="http://schemas.openxmlformats.org/officeDocument/2006/relationships/slideLayout" Target="../slideLayouts/slideLayout115.xml"/><Relationship Id="rId10" Type="http://schemas.openxmlformats.org/officeDocument/2006/relationships/slideLayout" Target="../slideLayouts/slideLayout110.xml"/><Relationship Id="rId19" Type="http://schemas.openxmlformats.org/officeDocument/2006/relationships/image" Target="../media/image16.png"/><Relationship Id="rId4" Type="http://schemas.openxmlformats.org/officeDocument/2006/relationships/slideLayout" Target="../slideLayouts/slideLayout104.xml"/><Relationship Id="rId9" Type="http://schemas.openxmlformats.org/officeDocument/2006/relationships/slideLayout" Target="../slideLayouts/slideLayout109.xml"/><Relationship Id="rId14" Type="http://schemas.openxmlformats.org/officeDocument/2006/relationships/slideLayout" Target="../slideLayouts/slideLayout114.xml"/><Relationship Id="rId22" Type="http://schemas.openxmlformats.org/officeDocument/2006/relationships/image" Target="../media/image19.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CBC48EC7-AF6A-48D3-8284-14BACBEBDD84}" type="datetimeFigureOut">
              <a:rPr lang="en-US" dirty="0"/>
              <a:t>9/7/2019</a:t>
            </a:fld>
            <a:endParaRPr lang="en-US" dirty="0"/>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C48EC7-AF6A-48D3-8284-14BACBEBDD84}" type="datetimeFigureOut">
              <a:rPr lang="en-US" smtClean="0"/>
              <a:t>9/7/2019</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395442079"/>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C48EC7-AF6A-48D3-8284-14BACBEBDD84}" type="datetimeFigureOut">
              <a:rPr lang="en-US" smtClean="0"/>
              <a:t>9/7/2019</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366017769"/>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44"/>
          <a:stretch/>
        </p:blipFill>
        <p:spPr>
          <a:xfrm>
            <a:off x="0" y="2669685"/>
            <a:ext cx="4035669"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CBC48EC7-AF6A-48D3-8284-14BACBEBDD84}" type="datetimeFigureOut">
              <a:rPr lang="en-US" smtClean="0"/>
              <a:t>9/7/2019</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22214864"/>
      </p:ext>
    </p:extLst>
  </p:cSld>
  <p:clrMap bg1="dk1" tx1="lt1" bg2="dk2" tx2="lt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 id="2147483834" r:id="rId12"/>
    <p:sldLayoutId id="2147483835" r:id="rId13"/>
    <p:sldLayoutId id="2147483836" r:id="rId14"/>
    <p:sldLayoutId id="2147483837" r:id="rId15"/>
    <p:sldLayoutId id="2147483838" r:id="rId16"/>
    <p:sldLayoutId id="214748383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713"/>
          <a:stretch/>
        </p:blipFill>
        <p:spPr>
          <a:xfrm>
            <a:off x="8000197" y="0"/>
            <a:ext cx="1603387" cy="1143000"/>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4199"/>
          <a:stretch/>
        </p:blipFill>
        <p:spPr>
          <a:xfrm>
            <a:off x="8609012" y="6092866"/>
            <a:ext cx="993734" cy="765134"/>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CBC48EC7-AF6A-48D3-8284-14BACBEBDD84}" type="datetimeFigureOut">
              <a:rPr lang="en-US" smtClean="0"/>
              <a:t>9/7/2019</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038819486"/>
      </p:ext>
    </p:extLst>
  </p:cSld>
  <p:clrMap bg1="dk1" tx1="lt1" bg2="dk2" tx2="lt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 id="2147483852" r:id="rId12"/>
    <p:sldLayoutId id="2147483853" r:id="rId13"/>
    <p:sldLayoutId id="2147483854" r:id="rId14"/>
    <p:sldLayoutId id="2147483855" r:id="rId15"/>
    <p:sldLayoutId id="2147483856" r:id="rId16"/>
    <p:sldLayoutId id="2147483857"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CBC48EC7-AF6A-48D3-8284-14BACBEBDD84}" type="datetimeFigureOut">
              <a:rPr lang="en-US" smtClean="0"/>
              <a:t>9/7/2019</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948332595"/>
      </p:ext>
    </p:extLst>
  </p:cSld>
  <p:clrMap bg1="dk1" tx1="lt1" bg2="dk2" tx2="lt2" accent1="accent1" accent2="accent2" accent3="accent3" accent4="accent4" accent5="accent5" accent6="accent6" hlink="hlink" folHlink="folHlink"/>
  <p:sldLayoutIdLst>
    <p:sldLayoutId id="2147483859" r:id="rId1"/>
    <p:sldLayoutId id="2147483860" r:id="rId2"/>
    <p:sldLayoutId id="2147483861" r:id="rId3"/>
    <p:sldLayoutId id="2147483862" r:id="rId4"/>
    <p:sldLayoutId id="2147483863" r:id="rId5"/>
    <p:sldLayoutId id="2147483864" r:id="rId6"/>
    <p:sldLayoutId id="2147483865" r:id="rId7"/>
    <p:sldLayoutId id="2147483866" r:id="rId8"/>
    <p:sldLayoutId id="2147483867" r:id="rId9"/>
    <p:sldLayoutId id="2147483868" r:id="rId10"/>
    <p:sldLayoutId id="2147483869" r:id="rId11"/>
    <p:sldLayoutId id="2147483870" r:id="rId12"/>
    <p:sldLayoutId id="2147483871" r:id="rId13"/>
    <p:sldLayoutId id="2147483872" r:id="rId14"/>
    <p:sldLayoutId id="2147483873" r:id="rId15"/>
    <p:sldLayoutId id="2147483874" r:id="rId16"/>
    <p:sldLayoutId id="2147483875"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CBC48EC7-AF6A-48D3-8284-14BACBEBDD84}" type="datetimeFigureOut">
              <a:rPr lang="en-US" smtClean="0"/>
              <a:t>9/7/2019</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605164202"/>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 id="2147483888" r:id="rId12"/>
    <p:sldLayoutId id="2147483889" r:id="rId13"/>
    <p:sldLayoutId id="2147483890" r:id="rId14"/>
    <p:sldLayoutId id="2147483891" r:id="rId15"/>
    <p:sldLayoutId id="2147483892" r:id="rId16"/>
  </p:sldLayoutIdLst>
  <p:hf sldNum="0" hdr="0" ft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CBC48EC7-AF6A-48D3-8284-14BACBEBDD84}" type="datetimeFigureOut">
              <a:rPr lang="en-US" smtClean="0"/>
              <a:t>9/7/2019</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163759076"/>
      </p:ext>
    </p:extLst>
  </p:cSld>
  <p:clrMap bg1="dk1" tx1="lt1" bg2="dk2" tx2="lt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 id="2147483905" r:id="rId12"/>
    <p:sldLayoutId id="2147483906" r:id="rId13"/>
    <p:sldLayoutId id="2147483907" r:id="rId14"/>
    <p:sldLayoutId id="2147483908" r:id="rId15"/>
    <p:sldLayoutId id="2147483909" r:id="rId16"/>
    <p:sldLayoutId id="2147483910"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3" Type="http://schemas.openxmlformats.org/officeDocument/2006/relationships/hyperlink" Target="http://alkitab.sabda.org/verse.php?book=Kej&amp;chapter=49&amp;verse=26"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1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5.xm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7.xml"/><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5.xml"/><Relationship Id="rId1" Type="http://schemas.openxmlformats.org/officeDocument/2006/relationships/slideLayout" Target="../slideLayouts/slideLayout52.xml"/></Relationships>
</file>

<file path=ppt/slides/_rels/slide2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6.xml"/><Relationship Id="rId1" Type="http://schemas.openxmlformats.org/officeDocument/2006/relationships/slideLayout" Target="../slideLayouts/slideLayout35.xml"/></Relationships>
</file>

<file path=ppt/slides/_rels/slide2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7.xml"/><Relationship Id="rId1" Type="http://schemas.openxmlformats.org/officeDocument/2006/relationships/slideLayout" Target="../slideLayouts/slideLayout35.xml"/></Relationships>
</file>

<file path=ppt/slides/_rels/slide2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8.xml"/><Relationship Id="rId1" Type="http://schemas.openxmlformats.org/officeDocument/2006/relationships/slideLayout" Target="../slideLayouts/slideLayout69.xml"/></Relationships>
</file>

<file path=ppt/slides/_rels/slide2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9.xml"/><Relationship Id="rId1" Type="http://schemas.openxmlformats.org/officeDocument/2006/relationships/slideLayout" Target="../slideLayouts/slideLayout86.xml"/></Relationships>
</file>

<file path=ppt/slides/_rels/slide3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0.xml"/><Relationship Id="rId1" Type="http://schemas.openxmlformats.org/officeDocument/2006/relationships/slideLayout" Target="../slideLayouts/slideLayout86.xml"/></Relationships>
</file>

<file path=ppt/slides/_rels/slide31.xml.rels><?xml version="1.0" encoding="UTF-8" standalone="yes"?>
<Relationships xmlns="http://schemas.openxmlformats.org/package/2006/relationships"><Relationship Id="rId3" Type="http://schemas.openxmlformats.org/officeDocument/2006/relationships/image" Target="../media/image36.gif"/><Relationship Id="rId2" Type="http://schemas.openxmlformats.org/officeDocument/2006/relationships/notesSlide" Target="../notesSlides/notesSlide31.xml"/><Relationship Id="rId1" Type="http://schemas.openxmlformats.org/officeDocument/2006/relationships/slideLayout" Target="../slideLayouts/slideLayout86.xml"/></Relationships>
</file>

<file path=ppt/slides/_rels/slide3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2.xml"/><Relationship Id="rId1" Type="http://schemas.openxmlformats.org/officeDocument/2006/relationships/slideLayout" Target="../slideLayouts/slideLayout86.xml"/></Relationships>
</file>

<file path=ppt/slides/_rels/slide3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3.xml"/><Relationship Id="rId1" Type="http://schemas.openxmlformats.org/officeDocument/2006/relationships/slideLayout" Target="../slideLayouts/slideLayout86.xml"/></Relationships>
</file>

<file path=ppt/slides/_rels/slide3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4.xml"/><Relationship Id="rId1" Type="http://schemas.openxmlformats.org/officeDocument/2006/relationships/slideLayout" Target="../slideLayouts/slideLayout86.xml"/></Relationships>
</file>

<file path=ppt/slides/_rels/slide3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5.xml"/><Relationship Id="rId1" Type="http://schemas.openxmlformats.org/officeDocument/2006/relationships/slideLayout" Target="../slideLayouts/slideLayout86.xml"/></Relationships>
</file>

<file path=ppt/slides/_rels/slide3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6.xml"/><Relationship Id="rId1" Type="http://schemas.openxmlformats.org/officeDocument/2006/relationships/slideLayout" Target="../slideLayouts/slideLayout86.xml"/></Relationships>
</file>

<file path=ppt/slides/_rels/slide3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7.xml"/><Relationship Id="rId1" Type="http://schemas.openxmlformats.org/officeDocument/2006/relationships/slideLayout" Target="../slideLayouts/slideLayout86.xml"/></Relationships>
</file>

<file path=ppt/slides/_rels/slide3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8.xml"/><Relationship Id="rId1" Type="http://schemas.openxmlformats.org/officeDocument/2006/relationships/slideLayout" Target="../slideLayouts/slideLayout86.xml"/></Relationships>
</file>

<file path=ppt/slides/_rels/slide3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9.xml"/><Relationship Id="rId1" Type="http://schemas.openxmlformats.org/officeDocument/2006/relationships/slideLayout" Target="../slideLayouts/slideLayout8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0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id-ID" dirty="0" smtClean="0"/>
              <a:t>Beyond the limit</a:t>
            </a:r>
            <a:br>
              <a:rPr lang="id-ID" dirty="0" smtClean="0"/>
            </a:br>
            <a:r>
              <a:rPr lang="id-ID" dirty="0" smtClean="0"/>
              <a:t>melampaui batas</a:t>
            </a:r>
            <a:endParaRPr lang="id-ID" dirty="0"/>
          </a:p>
        </p:txBody>
      </p:sp>
      <p:sp>
        <p:nvSpPr>
          <p:cNvPr id="3" name="Subtitle 2"/>
          <p:cNvSpPr>
            <a:spLocks noGrp="1"/>
          </p:cNvSpPr>
          <p:nvPr>
            <p:ph type="subTitle" idx="1"/>
          </p:nvPr>
        </p:nvSpPr>
        <p:spPr/>
        <p:txBody>
          <a:bodyPr/>
          <a:lstStyle/>
          <a:p>
            <a:r>
              <a:rPr lang="id-ID" dirty="0" smtClean="0"/>
              <a:t>Disusun dengan anugerah Tuhan oleh Grace Sumilat S.MG</a:t>
            </a:r>
            <a:endParaRPr lang="id-ID" dirty="0"/>
          </a:p>
        </p:txBody>
      </p:sp>
    </p:spTree>
    <p:extLst>
      <p:ext uri="{BB962C8B-B14F-4D97-AF65-F5344CB8AC3E}">
        <p14:creationId xmlns:p14="http://schemas.microsoft.com/office/powerpoint/2010/main" val="38441380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pATOK TANAH"/>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838677" y="234297"/>
            <a:ext cx="8514646" cy="636697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885025" y="5280229"/>
            <a:ext cx="6421951" cy="923330"/>
          </a:xfrm>
          <a:prstGeom prst="rect">
            <a:avLst/>
          </a:prstGeom>
          <a:solidFill>
            <a:schemeClr val="bg1"/>
          </a:solidFill>
        </p:spPr>
        <p:txBody>
          <a:bodyPr wrap="none" lIns="91440" tIns="45720" rIns="91440" bIns="45720">
            <a:spAutoFit/>
          </a:bodyPr>
          <a:lstStyle/>
          <a:p>
            <a:pPr algn="ctr"/>
            <a:r>
              <a:rPr lang="id-ID" sz="5400" b="1" dirty="0"/>
              <a:t>Yehezkiel 47:13-20</a:t>
            </a:r>
            <a:endParaRPr lang="en-US" sz="5400" b="1" cap="none" spc="0" dirty="0">
              <a:ln w="12700">
                <a:solidFill>
                  <a:schemeClr val="accent5"/>
                </a:solidFill>
                <a:prstDash val="solid"/>
              </a:ln>
              <a:pattFill prst="ltDnDiag">
                <a:fgClr>
                  <a:schemeClr val="accent5">
                    <a:lumMod val="60000"/>
                    <a:lumOff val="40000"/>
                  </a:schemeClr>
                </a:fgClr>
                <a:bgClr>
                  <a:schemeClr val="bg1"/>
                </a:bgClr>
              </a:pattFill>
              <a:effectLst/>
            </a:endParaRPr>
          </a:p>
        </p:txBody>
      </p:sp>
    </p:spTree>
    <p:extLst>
      <p:ext uri="{BB962C8B-B14F-4D97-AF65-F5344CB8AC3E}">
        <p14:creationId xmlns:p14="http://schemas.microsoft.com/office/powerpoint/2010/main" val="35106805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pATOK TANAH"/>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838677" y="234297"/>
            <a:ext cx="8514646" cy="636697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885025" y="5280229"/>
            <a:ext cx="6421951" cy="923330"/>
          </a:xfrm>
          <a:prstGeom prst="rect">
            <a:avLst/>
          </a:prstGeom>
          <a:solidFill>
            <a:schemeClr val="bg1"/>
          </a:solidFill>
        </p:spPr>
        <p:txBody>
          <a:bodyPr wrap="none" lIns="91440" tIns="45720" rIns="91440" bIns="45720">
            <a:spAutoFit/>
          </a:bodyPr>
          <a:lstStyle/>
          <a:p>
            <a:pPr algn="ctr"/>
            <a:r>
              <a:rPr lang="id-ID" sz="5400" b="1" dirty="0"/>
              <a:t>Yehezkiel 47:13-20</a:t>
            </a:r>
            <a:endParaRPr lang="en-US" sz="5400" b="1" cap="none" spc="0" dirty="0">
              <a:ln w="12700">
                <a:solidFill>
                  <a:schemeClr val="accent5"/>
                </a:solidFill>
                <a:prstDash val="solid"/>
              </a:ln>
              <a:pattFill prst="ltDnDiag">
                <a:fgClr>
                  <a:schemeClr val="accent5">
                    <a:lumMod val="60000"/>
                    <a:lumOff val="40000"/>
                  </a:schemeClr>
                </a:fgClr>
                <a:bgClr>
                  <a:schemeClr val="bg1"/>
                </a:bgClr>
              </a:pattFill>
              <a:effectLst/>
            </a:endParaRPr>
          </a:p>
        </p:txBody>
      </p:sp>
      <p:sp>
        <p:nvSpPr>
          <p:cNvPr id="2" name="5-Point Star 1"/>
          <p:cNvSpPr/>
          <p:nvPr/>
        </p:nvSpPr>
        <p:spPr>
          <a:xfrm>
            <a:off x="6952129" y="389965"/>
            <a:ext cx="4948518" cy="4890264"/>
          </a:xfrm>
          <a:prstGeom prst="star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Rectangle 2"/>
          <p:cNvSpPr/>
          <p:nvPr/>
        </p:nvSpPr>
        <p:spPr>
          <a:xfrm>
            <a:off x="8073293" y="1771576"/>
            <a:ext cx="2706189" cy="2585323"/>
          </a:xfrm>
          <a:prstGeom prst="rect">
            <a:avLst/>
          </a:prstGeom>
          <a:noFill/>
        </p:spPr>
        <p:txBody>
          <a:bodyPr wrap="none" lIns="91440" tIns="45720" rIns="91440" bIns="45720">
            <a:spAutoFit/>
          </a:bodyPr>
          <a:lstStyle/>
          <a:p>
            <a:pPr algn="ctr"/>
            <a:r>
              <a:rPr lang="id-ID" sz="54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ADA </a:t>
            </a:r>
          </a:p>
          <a:p>
            <a:pPr algn="ctr"/>
            <a:r>
              <a:rPr lang="id-ID" sz="540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7 KATA </a:t>
            </a:r>
          </a:p>
          <a:p>
            <a:pPr algn="ctr"/>
            <a:r>
              <a:rPr lang="id-ID" sz="540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BATAS</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Tree>
    <p:extLst>
      <p:ext uri="{BB962C8B-B14F-4D97-AF65-F5344CB8AC3E}">
        <p14:creationId xmlns:p14="http://schemas.microsoft.com/office/powerpoint/2010/main" val="20294104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256"/>
            <a:ext cx="3501380" cy="6374250"/>
          </a:xfrm>
        </p:spPr>
        <p:txBody>
          <a:bodyPr>
            <a:normAutofit/>
          </a:bodyPr>
          <a:lstStyle/>
          <a:p>
            <a:pPr algn="ctr"/>
            <a:r>
              <a:rPr lang="id-ID" b="1" dirty="0" smtClean="0"/>
              <a:t>YUSUF</a:t>
            </a:r>
            <a:r>
              <a:rPr lang="id-ID" b="1" baseline="30000" dirty="0" smtClean="0"/>
              <a:t>  </a:t>
            </a:r>
            <a:r>
              <a:rPr lang="id-ID" b="1" dirty="0" smtClean="0"/>
              <a:t> </a:t>
            </a:r>
            <a:br>
              <a:rPr lang="id-ID" b="1" dirty="0" smtClean="0"/>
            </a:br>
            <a:r>
              <a:rPr lang="id-ID" b="1" dirty="0" smtClean="0"/>
              <a:t>MENDAPAT DUA BAGIAN.</a:t>
            </a:r>
            <a:br>
              <a:rPr lang="id-ID" b="1" dirty="0" smtClean="0"/>
            </a:br>
            <a:r>
              <a:rPr lang="id-ID" b="1" dirty="0"/>
              <a:t/>
            </a:r>
            <a:br>
              <a:rPr lang="id-ID" b="1" dirty="0"/>
            </a:br>
            <a:r>
              <a:rPr lang="id-ID" b="1" dirty="0" smtClean="0"/>
              <a:t>SEBUAH SISIPAN ANEH</a:t>
            </a:r>
            <a:r>
              <a:rPr lang="id-ID" dirty="0"/>
              <a:t> </a:t>
            </a:r>
          </a:p>
        </p:txBody>
      </p:sp>
      <p:pic>
        <p:nvPicPr>
          <p:cNvPr id="2050" name="Picture 2" descr="Image result for JOSEPH IN THE BIBL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501380" y="228256"/>
            <a:ext cx="8499000" cy="6374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25962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256"/>
            <a:ext cx="3501380" cy="6374250"/>
          </a:xfrm>
        </p:spPr>
        <p:txBody>
          <a:bodyPr>
            <a:normAutofit/>
          </a:bodyPr>
          <a:lstStyle/>
          <a:p>
            <a:pPr algn="ctr"/>
            <a:r>
              <a:rPr lang="id-ID" b="1" dirty="0" smtClean="0"/>
              <a:t>ADA SATU SAJA NAMA ORANG </a:t>
            </a:r>
            <a:br>
              <a:rPr lang="id-ID" b="1" dirty="0" smtClean="0"/>
            </a:br>
            <a:r>
              <a:rPr lang="id-ID" b="1" dirty="0" smtClean="0"/>
              <a:t>DI ANTARA NAMA-NAMA TEMPAT</a:t>
            </a:r>
            <a:endParaRPr lang="id-ID" dirty="0"/>
          </a:p>
        </p:txBody>
      </p:sp>
      <p:pic>
        <p:nvPicPr>
          <p:cNvPr id="2050" name="Picture 2" descr="Image result for JOSEPH IN THE BIBL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501380" y="228256"/>
            <a:ext cx="8499000" cy="6374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68215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256"/>
            <a:ext cx="3501380" cy="6374250"/>
          </a:xfrm>
        </p:spPr>
        <p:txBody>
          <a:bodyPr>
            <a:normAutofit/>
          </a:bodyPr>
          <a:lstStyle/>
          <a:p>
            <a:pPr algn="ctr"/>
            <a:r>
              <a:rPr lang="id-ID" sz="3600" b="1" dirty="0" smtClean="0"/>
              <a:t>DISEBUTKAN SEJAK </a:t>
            </a:r>
            <a:br>
              <a:rPr lang="id-ID" sz="3600" b="1" dirty="0" smtClean="0"/>
            </a:br>
            <a:r>
              <a:rPr lang="id-ID" sz="3600" b="1" dirty="0" smtClean="0"/>
              <a:t>AWAL MULA</a:t>
            </a:r>
            <a:br>
              <a:rPr lang="id-ID" sz="3600" b="1" dirty="0" smtClean="0"/>
            </a:br>
            <a:r>
              <a:rPr lang="id-ID" sz="3600" b="1" dirty="0" smtClean="0"/>
              <a:t>SEBAGAI</a:t>
            </a:r>
            <a:br>
              <a:rPr lang="id-ID" sz="3600" b="1" dirty="0" smtClean="0"/>
            </a:br>
            <a:r>
              <a:rPr lang="id-ID" sz="3600" b="1" dirty="0" smtClean="0"/>
              <a:t>PENGUMUMAN PENTING</a:t>
            </a:r>
            <a:br>
              <a:rPr lang="id-ID" sz="3600" b="1" dirty="0" smtClean="0"/>
            </a:br>
            <a:r>
              <a:rPr lang="id-ID" sz="3600" b="1" dirty="0"/>
              <a:t/>
            </a:r>
            <a:br>
              <a:rPr lang="id-ID" sz="3600" b="1" dirty="0"/>
            </a:br>
            <a:r>
              <a:rPr lang="id-ID" sz="3600" b="1" dirty="0" smtClean="0"/>
              <a:t>TENTANG</a:t>
            </a:r>
            <a:br>
              <a:rPr lang="id-ID" sz="3600" b="1" dirty="0" smtClean="0"/>
            </a:br>
            <a:r>
              <a:rPr lang="id-ID" sz="3600" b="1" dirty="0" smtClean="0"/>
              <a:t>HAK KESULUNGAN</a:t>
            </a:r>
            <a:br>
              <a:rPr lang="id-ID" sz="3600" b="1" dirty="0" smtClean="0"/>
            </a:br>
            <a:r>
              <a:rPr lang="id-ID" sz="3600" b="1" dirty="0"/>
              <a:t/>
            </a:r>
            <a:br>
              <a:rPr lang="id-ID" sz="3600" b="1" dirty="0"/>
            </a:br>
            <a:r>
              <a:rPr lang="id-ID" sz="3600" b="1" dirty="0" smtClean="0"/>
              <a:t>SULUNG???</a:t>
            </a:r>
            <a:endParaRPr lang="id-ID" sz="3600" dirty="0"/>
          </a:p>
        </p:txBody>
      </p:sp>
      <p:pic>
        <p:nvPicPr>
          <p:cNvPr id="2050" name="Picture 2" descr="Image result for JOSEPH IN THE BIBL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501380" y="228256"/>
            <a:ext cx="8499000" cy="6374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46978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256"/>
            <a:ext cx="3501380" cy="6374250"/>
          </a:xfrm>
        </p:spPr>
        <p:txBody>
          <a:bodyPr>
            <a:normAutofit/>
          </a:bodyPr>
          <a:lstStyle/>
          <a:p>
            <a:pPr algn="ctr"/>
            <a:r>
              <a:rPr lang="id-ID" sz="3600" b="1" dirty="0" smtClean="0"/>
              <a:t>ARTI NAMA YUSUF</a:t>
            </a:r>
            <a:r>
              <a:rPr lang="id-ID" sz="3600" b="1" dirty="0"/>
              <a:t/>
            </a:r>
            <a:br>
              <a:rPr lang="id-ID" sz="3600" b="1" dirty="0"/>
            </a:br>
            <a:r>
              <a:rPr lang="id-ID" sz="3600" b="1" dirty="0" smtClean="0"/>
              <a:t>KEJADIAN 30:24</a:t>
            </a:r>
            <a:br>
              <a:rPr lang="id-ID" sz="3600" b="1" dirty="0" smtClean="0"/>
            </a:br>
            <a:r>
              <a:rPr lang="id-ID" sz="3600" dirty="0" smtClean="0"/>
              <a:t>"</a:t>
            </a:r>
            <a:r>
              <a:rPr lang="id-ID" sz="3600" dirty="0"/>
              <a:t>Mudah-mudahan TUHAN menambah seorang anak laki-laki</a:t>
            </a:r>
            <a:r>
              <a:rPr lang="id-ID" sz="3600" baseline="30000" dirty="0"/>
              <a:t> </a:t>
            </a:r>
            <a:r>
              <a:rPr lang="id-ID" sz="3600" dirty="0" smtClean="0"/>
              <a:t>lagi </a:t>
            </a:r>
            <a:r>
              <a:rPr lang="id-ID" sz="3600" dirty="0"/>
              <a:t>bagiku."</a:t>
            </a:r>
          </a:p>
        </p:txBody>
      </p:sp>
      <p:pic>
        <p:nvPicPr>
          <p:cNvPr id="2050" name="Picture 2" descr="Image result for JOSEPH IN THE BIBL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501380" y="228256"/>
            <a:ext cx="8499000" cy="6374250"/>
          </a:xfrm>
          <a:prstGeom prst="rect">
            <a:avLst/>
          </a:prstGeom>
          <a:noFill/>
          <a:extLst>
            <a:ext uri="{909E8E84-426E-40DD-AFC4-6F175D3DCCD1}">
              <a14:hiddenFill xmlns:a14="http://schemas.microsoft.com/office/drawing/2010/main">
                <a:solidFill>
                  <a:srgbClr val="FFFFFF"/>
                </a:solidFill>
              </a14:hiddenFill>
            </a:ext>
          </a:extLst>
        </p:spPr>
      </p:pic>
      <p:sp>
        <p:nvSpPr>
          <p:cNvPr id="3" name="Cross 2"/>
          <p:cNvSpPr/>
          <p:nvPr/>
        </p:nvSpPr>
        <p:spPr>
          <a:xfrm>
            <a:off x="8782805" y="470302"/>
            <a:ext cx="3023713" cy="3523473"/>
          </a:xfrm>
          <a:prstGeom prst="plus">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3"/>
          <p:cNvSpPr/>
          <p:nvPr/>
        </p:nvSpPr>
        <p:spPr>
          <a:xfrm>
            <a:off x="9104271" y="1262542"/>
            <a:ext cx="2380780" cy="1938992"/>
          </a:xfrm>
          <a:prstGeom prst="rect">
            <a:avLst/>
          </a:prstGeom>
          <a:noFill/>
        </p:spPr>
        <p:txBody>
          <a:bodyPr wrap="none" lIns="91440" tIns="45720" rIns="91440" bIns="45720">
            <a:spAutoFit/>
          </a:bodyPr>
          <a:lstStyle/>
          <a:p>
            <a:pPr algn="ctr"/>
            <a:r>
              <a:rPr lang="id-ID" sz="40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MEMBERI</a:t>
            </a:r>
          </a:p>
          <a:p>
            <a:pPr algn="ctr"/>
            <a:r>
              <a:rPr lang="id-ID" sz="400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NILAI</a:t>
            </a:r>
          </a:p>
          <a:p>
            <a:pPr algn="ctr"/>
            <a:r>
              <a:rPr lang="id-ID" sz="40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TAMBAH</a:t>
            </a:r>
            <a:endParaRPr lang="en-US" sz="40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Tree>
    <p:extLst>
      <p:ext uri="{BB962C8B-B14F-4D97-AF65-F5344CB8AC3E}">
        <p14:creationId xmlns:p14="http://schemas.microsoft.com/office/powerpoint/2010/main" val="23221840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4098" name="Picture 2" descr="Image result for JOSEPH IN THE BIBL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81000" y="0"/>
            <a:ext cx="11430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940326" y="2144812"/>
            <a:ext cx="10311348" cy="5078313"/>
          </a:xfrm>
          <a:prstGeom prst="rect">
            <a:avLst/>
          </a:prstGeom>
          <a:noFill/>
        </p:spPr>
        <p:txBody>
          <a:bodyPr wrap="none" lIns="91440" tIns="45720" rIns="91440" bIns="45720">
            <a:spAutoFit/>
          </a:bodyPr>
          <a:lstStyle/>
          <a:p>
            <a:pPr algn="ctr"/>
            <a:r>
              <a:rPr lang="id-ID" sz="54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MENJADI ISTIMEWA KARENA</a:t>
            </a:r>
          </a:p>
          <a:p>
            <a:pPr algn="ctr"/>
            <a:r>
              <a:rPr lang="id-ID" sz="540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SEBUAH TAKDIR TAK TERELAKKAN</a:t>
            </a:r>
          </a:p>
          <a:p>
            <a:pPr algn="ctr"/>
            <a:r>
              <a:rPr lang="id-ID" sz="540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DILAHIRKAN DI USIA TUA AYAHNYA</a:t>
            </a:r>
          </a:p>
          <a:p>
            <a:pPr algn="ctr"/>
            <a:r>
              <a:rPr lang="id-ID" sz="540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KEJADIAN 37:3</a:t>
            </a:r>
            <a:endParaRPr lang="id-ID"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a:p>
            <a:pPr algn="ctr"/>
            <a:r>
              <a:rPr lang="id-ID" sz="5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IDENTITAS PRIMER</a:t>
            </a:r>
          </a:p>
          <a:p>
            <a:pPr algn="ct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Tree>
    <p:extLst>
      <p:ext uri="{BB962C8B-B14F-4D97-AF65-F5344CB8AC3E}">
        <p14:creationId xmlns:p14="http://schemas.microsoft.com/office/powerpoint/2010/main" val="34531647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4098" name="Picture 2" descr="Image result for JOSEPH IN THE BIBL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81000" y="0"/>
            <a:ext cx="11430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80999" y="2880190"/>
            <a:ext cx="11430000" cy="3416320"/>
          </a:xfrm>
          <a:prstGeom prst="rect">
            <a:avLst/>
          </a:prstGeom>
          <a:noFill/>
        </p:spPr>
        <p:txBody>
          <a:bodyPr wrap="square" lIns="91440" tIns="45720" rIns="91440" bIns="45720">
            <a:spAutoFit/>
          </a:bodyPr>
          <a:lstStyle/>
          <a:p>
            <a:pPr algn="ctr"/>
            <a:r>
              <a:rPr lang="id-ID" sz="54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MENJADI ISTIMEWA KARENA</a:t>
            </a:r>
          </a:p>
          <a:p>
            <a:pPr algn="ctr"/>
            <a:r>
              <a:rPr lang="id-ID" sz="540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TERPANJANG DENGAN 5 AYAT</a:t>
            </a:r>
          </a:p>
          <a:p>
            <a:pPr algn="ctr"/>
            <a:endParaRPr lang="id-ID" sz="540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a:p>
            <a:pPr algn="ct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3" name="Rectangle 2"/>
          <p:cNvSpPr/>
          <p:nvPr/>
        </p:nvSpPr>
        <p:spPr>
          <a:xfrm>
            <a:off x="3246886" y="5834845"/>
            <a:ext cx="5698227" cy="923330"/>
          </a:xfrm>
          <a:prstGeom prst="rect">
            <a:avLst/>
          </a:prstGeom>
          <a:noFill/>
        </p:spPr>
        <p:txBody>
          <a:bodyPr wrap="none" lIns="91440" tIns="45720" rIns="91440" bIns="45720">
            <a:spAutoFit/>
          </a:bodyPr>
          <a:lstStyle/>
          <a:p>
            <a:pPr algn="ctr"/>
            <a:r>
              <a:rPr lang="id-ID" sz="54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KEJADIAN 49:22-26</a:t>
            </a:r>
            <a:endParaRPr lang="id-ID"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Tree>
    <p:extLst>
      <p:ext uri="{BB962C8B-B14F-4D97-AF65-F5344CB8AC3E}">
        <p14:creationId xmlns:p14="http://schemas.microsoft.com/office/powerpoint/2010/main" val="31608861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Image result for POHON YANG DAHANNYA MENGATASI TEMBOK"/>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1"/>
            <a:ext cx="12185063" cy="685800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81000" y="1580036"/>
            <a:ext cx="11430000" cy="5078313"/>
          </a:xfrm>
          <a:prstGeom prst="rect">
            <a:avLst/>
          </a:prstGeom>
          <a:noFill/>
        </p:spPr>
        <p:txBody>
          <a:bodyPr wrap="square" lIns="91440" tIns="45720" rIns="91440" bIns="45720">
            <a:spAutoFit/>
          </a:bodyPr>
          <a:lstStyle/>
          <a:p>
            <a:pPr algn="ctr"/>
            <a:r>
              <a:rPr lang="id-ID" sz="5400" b="1" cap="none" spc="0" dirty="0" smtClean="0">
                <a:ln w="13462">
                  <a:solidFill>
                    <a:schemeClr val="bg1"/>
                  </a:solidFill>
                  <a:prstDash val="solid"/>
                </a:ln>
                <a:solidFill>
                  <a:srgbClr val="FFFF00"/>
                </a:solidFill>
                <a:effectLst>
                  <a:outerShdw dist="38100" dir="2700000" algn="bl" rotWithShape="0">
                    <a:schemeClr val="accent5"/>
                  </a:outerShdw>
                </a:effectLst>
              </a:rPr>
              <a:t>MENJADI ISTIMEWA KARENA</a:t>
            </a:r>
          </a:p>
          <a:p>
            <a:pPr algn="ctr"/>
            <a:r>
              <a:rPr lang="id-ID" sz="5400" b="1" dirty="0" smtClean="0">
                <a:ln w="13462">
                  <a:solidFill>
                    <a:schemeClr val="bg1"/>
                  </a:solidFill>
                  <a:prstDash val="solid"/>
                </a:ln>
                <a:solidFill>
                  <a:srgbClr val="FFFF00"/>
                </a:solidFill>
                <a:effectLst>
                  <a:outerShdw dist="38100" dir="2700000" algn="bl" rotWithShape="0">
                    <a:schemeClr val="accent5"/>
                  </a:outerShdw>
                </a:effectLst>
              </a:rPr>
              <a:t>MELAMPAUI BATAS</a:t>
            </a:r>
          </a:p>
          <a:p>
            <a:pPr algn="ctr"/>
            <a:endParaRPr lang="id-ID" sz="5400" b="1" dirty="0" smtClean="0">
              <a:ln w="13462">
                <a:solidFill>
                  <a:schemeClr val="bg1"/>
                </a:solidFill>
                <a:prstDash val="solid"/>
              </a:ln>
              <a:solidFill>
                <a:srgbClr val="FFFF00"/>
              </a:solidFill>
              <a:effectLst>
                <a:outerShdw dist="38100" dir="2700000" algn="bl" rotWithShape="0">
                  <a:schemeClr val="accent5"/>
                </a:outerShdw>
              </a:effectLst>
            </a:endParaRPr>
          </a:p>
          <a:p>
            <a:pPr algn="ctr"/>
            <a:r>
              <a:rPr lang="id-ID" sz="5400" b="1" dirty="0" smtClean="0">
                <a:ln w="13462">
                  <a:solidFill>
                    <a:schemeClr val="bg1"/>
                  </a:solidFill>
                  <a:prstDash val="solid"/>
                </a:ln>
                <a:solidFill>
                  <a:srgbClr val="FFFF00"/>
                </a:solidFill>
                <a:effectLst>
                  <a:outerShdw dist="38100" dir="2700000" algn="bl" rotWithShape="0">
                    <a:schemeClr val="accent5"/>
                  </a:outerShdw>
                </a:effectLst>
              </a:rPr>
              <a:t>DAHAN-DAHANNYA </a:t>
            </a:r>
          </a:p>
          <a:p>
            <a:pPr algn="ctr"/>
            <a:r>
              <a:rPr lang="id-ID" sz="5400" b="1" dirty="0" smtClean="0">
                <a:ln w="13462">
                  <a:solidFill>
                    <a:schemeClr val="bg1"/>
                  </a:solidFill>
                  <a:prstDash val="solid"/>
                </a:ln>
                <a:solidFill>
                  <a:srgbClr val="FFFF00"/>
                </a:solidFill>
                <a:effectLst>
                  <a:outerShdw dist="38100" dir="2700000" algn="bl" rotWithShape="0">
                    <a:schemeClr val="accent5"/>
                  </a:outerShdw>
                </a:effectLst>
              </a:rPr>
              <a:t>NAIK MENGATASI TEMBOK</a:t>
            </a:r>
            <a:endParaRPr lang="id-ID" sz="5400" b="1" dirty="0">
              <a:ln w="13462">
                <a:solidFill>
                  <a:schemeClr val="bg1"/>
                </a:solidFill>
                <a:prstDash val="solid"/>
              </a:ln>
              <a:solidFill>
                <a:srgbClr val="FFFF00"/>
              </a:solidFill>
              <a:effectLst>
                <a:outerShdw dist="38100" dir="2700000" algn="bl" rotWithShape="0">
                  <a:schemeClr val="accent5"/>
                </a:outerShdw>
              </a:effectLst>
            </a:endParaRPr>
          </a:p>
          <a:p>
            <a:pPr algn="ctr"/>
            <a:endParaRPr lang="en-US" sz="5400" b="1" cap="none" spc="0" dirty="0">
              <a:ln w="13462">
                <a:solidFill>
                  <a:schemeClr val="bg1"/>
                </a:solidFill>
                <a:prstDash val="solid"/>
              </a:ln>
              <a:solidFill>
                <a:srgbClr val="FFFF00"/>
              </a:solidFill>
              <a:effectLst>
                <a:outerShdw dist="38100" dir="2700000" algn="bl" rotWithShape="0">
                  <a:schemeClr val="accent5"/>
                </a:outerShdw>
              </a:effectLst>
            </a:endParaRPr>
          </a:p>
        </p:txBody>
      </p:sp>
      <p:sp>
        <p:nvSpPr>
          <p:cNvPr id="3" name="Rectangle 2"/>
          <p:cNvSpPr/>
          <p:nvPr/>
        </p:nvSpPr>
        <p:spPr>
          <a:xfrm>
            <a:off x="3703742" y="5834845"/>
            <a:ext cx="4784515" cy="923330"/>
          </a:xfrm>
          <a:prstGeom prst="rect">
            <a:avLst/>
          </a:prstGeom>
          <a:noFill/>
        </p:spPr>
        <p:txBody>
          <a:bodyPr wrap="none" lIns="91440" tIns="45720" rIns="91440" bIns="45720">
            <a:spAutoFit/>
          </a:bodyPr>
          <a:lstStyle/>
          <a:p>
            <a:pPr algn="ctr"/>
            <a:r>
              <a:rPr lang="id-ID" sz="5400" b="1" cap="none" spc="0" dirty="0" smtClean="0">
                <a:ln w="13462">
                  <a:solidFill>
                    <a:schemeClr val="bg1"/>
                  </a:solidFill>
                  <a:prstDash val="solid"/>
                </a:ln>
                <a:solidFill>
                  <a:srgbClr val="FFFF00"/>
                </a:solidFill>
                <a:effectLst>
                  <a:outerShdw dist="38100" dir="2700000" algn="bl" rotWithShape="0">
                    <a:schemeClr val="accent5"/>
                  </a:outerShdw>
                </a:effectLst>
              </a:rPr>
              <a:t>KEJADIAN 49:22</a:t>
            </a:r>
            <a:endParaRPr lang="id-ID" sz="5400" b="1" cap="none" spc="0" dirty="0">
              <a:ln w="13462">
                <a:solidFill>
                  <a:schemeClr val="bg1"/>
                </a:solidFill>
                <a:prstDash val="solid"/>
              </a:ln>
              <a:solidFill>
                <a:srgbClr val="FFFF00"/>
              </a:solidFill>
              <a:effectLst>
                <a:outerShdw dist="38100" dir="2700000" algn="bl" rotWithShape="0">
                  <a:schemeClr val="accent5"/>
                </a:outerShdw>
              </a:effectLst>
            </a:endParaRPr>
          </a:p>
        </p:txBody>
      </p:sp>
    </p:spTree>
    <p:extLst>
      <p:ext uri="{BB962C8B-B14F-4D97-AF65-F5344CB8AC3E}">
        <p14:creationId xmlns:p14="http://schemas.microsoft.com/office/powerpoint/2010/main" val="30115083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Image result for PERISA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491" y="234913"/>
            <a:ext cx="5223249" cy="624707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5186082" y="382830"/>
            <a:ext cx="6781800" cy="6294031"/>
          </a:xfrm>
          <a:prstGeom prst="rect">
            <a:avLst/>
          </a:prstGeom>
        </p:spPr>
        <p:txBody>
          <a:bodyPr wrap="square">
            <a:spAutoFit/>
          </a:bodyPr>
          <a:lstStyle/>
          <a:p>
            <a:pPr algn="ctr"/>
            <a:r>
              <a:rPr lang="id-ID" sz="3100" b="1" dirty="0" smtClean="0">
                <a:solidFill>
                  <a:srgbClr val="0000FF"/>
                </a:solidFill>
                <a:latin typeface="Georgia" panose="02040502050405020303" pitchFamily="18" charset="0"/>
                <a:ea typeface="Calibri" panose="020F0502020204030204" pitchFamily="34" charset="0"/>
                <a:cs typeface="Times New Roman" panose="02020603050405020304" pitchFamily="18" charset="0"/>
              </a:rPr>
              <a:t>KEJADIAN 49:23-25</a:t>
            </a:r>
            <a:endParaRPr lang="id-ID" sz="3100" dirty="0" smtClean="0">
              <a:solidFill>
                <a:srgbClr val="000000"/>
              </a:solidFill>
              <a:latin typeface="Georgia" panose="02040502050405020303" pitchFamily="18" charset="0"/>
              <a:ea typeface="Calibri" panose="020F0502020204030204" pitchFamily="34" charset="0"/>
              <a:cs typeface="Times New Roman" panose="02020603050405020304" pitchFamily="18" charset="0"/>
            </a:endParaRPr>
          </a:p>
          <a:p>
            <a:pPr algn="ctr"/>
            <a:r>
              <a:rPr lang="id-ID" sz="3100" dirty="0" smtClean="0">
                <a:solidFill>
                  <a:srgbClr val="000000"/>
                </a:solidFill>
                <a:latin typeface="Georgia" panose="02040502050405020303" pitchFamily="18" charset="0"/>
                <a:ea typeface="Calibri" panose="020F0502020204030204" pitchFamily="34" charset="0"/>
                <a:cs typeface="Times New Roman" panose="02020603050405020304" pitchFamily="18" charset="0"/>
              </a:rPr>
              <a:t>Walaupun </a:t>
            </a:r>
            <a:r>
              <a:rPr lang="id-ID" sz="3100" dirty="0">
                <a:solidFill>
                  <a:srgbClr val="000000"/>
                </a:solidFill>
                <a:latin typeface="Georgia" panose="02040502050405020303" pitchFamily="18" charset="0"/>
                <a:ea typeface="Calibri" panose="020F0502020204030204" pitchFamily="34" charset="0"/>
                <a:cs typeface="Times New Roman" panose="02020603050405020304" pitchFamily="18" charset="0"/>
              </a:rPr>
              <a:t>pemanah-pemanah </a:t>
            </a:r>
            <a:endParaRPr lang="id-ID" sz="3100" dirty="0" smtClean="0">
              <a:solidFill>
                <a:srgbClr val="000000"/>
              </a:solidFill>
              <a:latin typeface="Georgia" panose="02040502050405020303" pitchFamily="18" charset="0"/>
              <a:ea typeface="Calibri" panose="020F0502020204030204" pitchFamily="34" charset="0"/>
              <a:cs typeface="Times New Roman" panose="02020603050405020304" pitchFamily="18" charset="0"/>
            </a:endParaRPr>
          </a:p>
          <a:p>
            <a:pPr algn="ctr"/>
            <a:r>
              <a:rPr lang="id-ID" sz="3100" dirty="0" smtClean="0">
                <a:solidFill>
                  <a:srgbClr val="000000"/>
                </a:solidFill>
                <a:latin typeface="Georgia" panose="02040502050405020303" pitchFamily="18" charset="0"/>
                <a:ea typeface="Calibri" panose="020F0502020204030204" pitchFamily="34" charset="0"/>
                <a:cs typeface="Times New Roman" panose="02020603050405020304" pitchFamily="18" charset="0"/>
              </a:rPr>
              <a:t>telah </a:t>
            </a:r>
            <a:r>
              <a:rPr lang="id-ID" sz="3100" dirty="0">
                <a:solidFill>
                  <a:srgbClr val="000000"/>
                </a:solidFill>
                <a:latin typeface="Georgia" panose="02040502050405020303" pitchFamily="18" charset="0"/>
                <a:ea typeface="Calibri" panose="020F0502020204030204" pitchFamily="34" charset="0"/>
                <a:cs typeface="Times New Roman" panose="02020603050405020304" pitchFamily="18" charset="0"/>
              </a:rPr>
              <a:t>mengusiknya</a:t>
            </a:r>
            <a:r>
              <a:rPr lang="id-ID" sz="3100" dirty="0" smtClean="0">
                <a:solidFill>
                  <a:srgbClr val="000000"/>
                </a:solidFill>
                <a:latin typeface="Georgia" panose="02040502050405020303" pitchFamily="18" charset="0"/>
                <a:ea typeface="Calibri" panose="020F0502020204030204" pitchFamily="34" charset="0"/>
                <a:cs typeface="Times New Roman" panose="02020603050405020304" pitchFamily="18" charset="0"/>
              </a:rPr>
              <a:t>,</a:t>
            </a:r>
            <a:r>
              <a:rPr lang="id-ID" sz="3100" baseline="30000" dirty="0" smtClean="0">
                <a:solidFill>
                  <a:srgbClr val="000000"/>
                </a:solidFill>
                <a:latin typeface="Georgia" panose="02040502050405020303" pitchFamily="18" charset="0"/>
                <a:ea typeface="Calibri" panose="020F0502020204030204" pitchFamily="34" charset="0"/>
                <a:cs typeface="Times New Roman" panose="02020603050405020304" pitchFamily="18" charset="0"/>
              </a:rPr>
              <a:t> </a:t>
            </a:r>
          </a:p>
          <a:p>
            <a:pPr algn="ctr"/>
            <a:r>
              <a:rPr lang="id-ID" sz="3100" dirty="0" smtClean="0">
                <a:solidFill>
                  <a:srgbClr val="000000"/>
                </a:solidFill>
                <a:latin typeface="Georgia" panose="02040502050405020303" pitchFamily="18" charset="0"/>
                <a:ea typeface="Calibri" panose="020F0502020204030204" pitchFamily="34" charset="0"/>
                <a:cs typeface="Times New Roman" panose="02020603050405020304" pitchFamily="18" charset="0"/>
              </a:rPr>
              <a:t>memanahnya </a:t>
            </a:r>
            <a:r>
              <a:rPr lang="id-ID" sz="3100" dirty="0">
                <a:solidFill>
                  <a:srgbClr val="000000"/>
                </a:solidFill>
                <a:latin typeface="Georgia" panose="02040502050405020303" pitchFamily="18" charset="0"/>
                <a:ea typeface="Calibri" panose="020F0502020204030204" pitchFamily="34" charset="0"/>
                <a:cs typeface="Times New Roman" panose="02020603050405020304" pitchFamily="18" charset="0"/>
              </a:rPr>
              <a:t>dan menyerbunya,</a:t>
            </a:r>
            <a:r>
              <a:rPr lang="id-ID" sz="3100" baseline="30000" dirty="0">
                <a:solidFill>
                  <a:srgbClr val="000000"/>
                </a:solidFill>
                <a:latin typeface="Georgia" panose="02040502050405020303" pitchFamily="18" charset="0"/>
                <a:ea typeface="Calibri" panose="020F0502020204030204" pitchFamily="34" charset="0"/>
                <a:cs typeface="Times New Roman" panose="02020603050405020304" pitchFamily="18" charset="0"/>
              </a:rPr>
              <a:t> </a:t>
            </a:r>
            <a:endParaRPr lang="id-ID" sz="3100" baseline="30000" dirty="0" smtClean="0">
              <a:solidFill>
                <a:srgbClr val="000000"/>
              </a:solidFill>
              <a:latin typeface="Georgia" panose="02040502050405020303" pitchFamily="18" charset="0"/>
              <a:ea typeface="Calibri" panose="020F0502020204030204" pitchFamily="34" charset="0"/>
              <a:cs typeface="Times New Roman" panose="02020603050405020304" pitchFamily="18" charset="0"/>
            </a:endParaRPr>
          </a:p>
          <a:p>
            <a:pPr algn="ctr"/>
            <a:r>
              <a:rPr lang="id-ID" sz="3100" dirty="0" smtClean="0">
                <a:solidFill>
                  <a:srgbClr val="000000"/>
                </a:solidFill>
                <a:latin typeface="Georgia" panose="02040502050405020303" pitchFamily="18" charset="0"/>
                <a:ea typeface="Calibri" panose="020F0502020204030204" pitchFamily="34" charset="0"/>
                <a:cs typeface="Times New Roman" panose="02020603050405020304" pitchFamily="18" charset="0"/>
              </a:rPr>
              <a:t>namun </a:t>
            </a:r>
            <a:r>
              <a:rPr lang="id-ID" sz="3100" b="1" dirty="0">
                <a:solidFill>
                  <a:srgbClr val="000000"/>
                </a:solidFill>
                <a:latin typeface="Georgia" panose="02040502050405020303" pitchFamily="18" charset="0"/>
                <a:ea typeface="Calibri" panose="020F0502020204030204" pitchFamily="34" charset="0"/>
                <a:cs typeface="Times New Roman" panose="02020603050405020304" pitchFamily="18" charset="0"/>
              </a:rPr>
              <a:t>panahnya tetap kokoh</a:t>
            </a:r>
            <a:r>
              <a:rPr lang="id-ID" sz="3100" b="1" baseline="30000" dirty="0">
                <a:solidFill>
                  <a:srgbClr val="000000"/>
                </a:solidFill>
                <a:latin typeface="Georgia" panose="02040502050405020303" pitchFamily="18" charset="0"/>
                <a:ea typeface="Calibri" panose="020F0502020204030204" pitchFamily="34" charset="0"/>
                <a:cs typeface="Times New Roman" panose="02020603050405020304" pitchFamily="18" charset="0"/>
              </a:rPr>
              <a:t> </a:t>
            </a:r>
            <a:r>
              <a:rPr lang="id-ID" sz="3100" b="1" baseline="30000" dirty="0" smtClean="0">
                <a:solidFill>
                  <a:srgbClr val="000000"/>
                </a:solidFill>
                <a:latin typeface="Georgia" panose="02040502050405020303" pitchFamily="18" charset="0"/>
                <a:ea typeface="Calibri" panose="020F0502020204030204" pitchFamily="34" charset="0"/>
                <a:cs typeface="Times New Roman" panose="02020603050405020304" pitchFamily="18" charset="0"/>
              </a:rPr>
              <a:t> </a:t>
            </a:r>
          </a:p>
          <a:p>
            <a:pPr algn="ctr"/>
            <a:r>
              <a:rPr lang="id-ID" sz="3100" dirty="0" smtClean="0">
                <a:solidFill>
                  <a:srgbClr val="000000"/>
                </a:solidFill>
                <a:latin typeface="Georgia" panose="02040502050405020303" pitchFamily="18" charset="0"/>
                <a:ea typeface="Calibri" panose="020F0502020204030204" pitchFamily="34" charset="0"/>
                <a:cs typeface="Times New Roman" panose="02020603050405020304" pitchFamily="18" charset="0"/>
              </a:rPr>
              <a:t>dan </a:t>
            </a:r>
            <a:r>
              <a:rPr lang="id-ID" sz="3100" dirty="0">
                <a:solidFill>
                  <a:srgbClr val="000000"/>
                </a:solidFill>
                <a:latin typeface="Georgia" panose="02040502050405020303" pitchFamily="18" charset="0"/>
                <a:ea typeface="Calibri" panose="020F0502020204030204" pitchFamily="34" charset="0"/>
                <a:cs typeface="Times New Roman" panose="02020603050405020304" pitchFamily="18" charset="0"/>
              </a:rPr>
              <a:t>lengan tangannya</a:t>
            </a:r>
            <a:r>
              <a:rPr lang="id-ID" sz="3100" baseline="30000" dirty="0">
                <a:solidFill>
                  <a:srgbClr val="000000"/>
                </a:solidFill>
                <a:latin typeface="Georgia" panose="02040502050405020303" pitchFamily="18" charset="0"/>
                <a:ea typeface="Calibri" panose="020F0502020204030204" pitchFamily="34" charset="0"/>
                <a:cs typeface="Times New Roman" panose="02020603050405020304" pitchFamily="18" charset="0"/>
              </a:rPr>
              <a:t> </a:t>
            </a:r>
            <a:r>
              <a:rPr lang="id-ID" sz="3100" dirty="0" smtClean="0">
                <a:solidFill>
                  <a:srgbClr val="000000"/>
                </a:solidFill>
                <a:latin typeface="Georgia" panose="02040502050405020303" pitchFamily="18" charset="0"/>
                <a:ea typeface="Calibri" panose="020F0502020204030204" pitchFamily="34" charset="0"/>
                <a:cs typeface="Times New Roman" panose="02020603050405020304" pitchFamily="18" charset="0"/>
              </a:rPr>
              <a:t>tinggal </a:t>
            </a:r>
            <a:r>
              <a:rPr lang="id-ID" sz="3100" dirty="0">
                <a:solidFill>
                  <a:srgbClr val="000000"/>
                </a:solidFill>
                <a:latin typeface="Georgia" panose="02040502050405020303" pitchFamily="18" charset="0"/>
                <a:ea typeface="Calibri" panose="020F0502020204030204" pitchFamily="34" charset="0"/>
                <a:cs typeface="Times New Roman" panose="02020603050405020304" pitchFamily="18" charset="0"/>
              </a:rPr>
              <a:t>liat, </a:t>
            </a:r>
            <a:endParaRPr lang="id-ID" sz="3100" dirty="0" smtClean="0">
              <a:solidFill>
                <a:srgbClr val="000000"/>
              </a:solidFill>
              <a:latin typeface="Georgia" panose="02040502050405020303" pitchFamily="18" charset="0"/>
              <a:ea typeface="Calibri" panose="020F0502020204030204" pitchFamily="34" charset="0"/>
              <a:cs typeface="Times New Roman" panose="02020603050405020304" pitchFamily="18" charset="0"/>
            </a:endParaRPr>
          </a:p>
          <a:p>
            <a:pPr algn="ctr"/>
            <a:r>
              <a:rPr lang="id-ID" sz="3100" dirty="0" smtClean="0">
                <a:solidFill>
                  <a:srgbClr val="000000"/>
                </a:solidFill>
                <a:latin typeface="Georgia" panose="02040502050405020303" pitchFamily="18" charset="0"/>
                <a:ea typeface="Calibri" panose="020F0502020204030204" pitchFamily="34" charset="0"/>
                <a:cs typeface="Times New Roman" panose="02020603050405020304" pitchFamily="18" charset="0"/>
              </a:rPr>
              <a:t>oleh </a:t>
            </a:r>
            <a:r>
              <a:rPr lang="id-ID" sz="3100" b="1" dirty="0">
                <a:solidFill>
                  <a:srgbClr val="000000"/>
                </a:solidFill>
                <a:latin typeface="Georgia" panose="02040502050405020303" pitchFamily="18" charset="0"/>
                <a:ea typeface="Calibri" panose="020F0502020204030204" pitchFamily="34" charset="0"/>
                <a:cs typeface="Times New Roman" panose="02020603050405020304" pitchFamily="18" charset="0"/>
              </a:rPr>
              <a:t>pertolongan Yang Mahakuat </a:t>
            </a:r>
            <a:endParaRPr lang="id-ID" sz="3100" b="1" dirty="0" smtClean="0">
              <a:solidFill>
                <a:srgbClr val="000000"/>
              </a:solidFill>
              <a:latin typeface="Georgia" panose="02040502050405020303" pitchFamily="18" charset="0"/>
              <a:ea typeface="Calibri" panose="020F0502020204030204" pitchFamily="34" charset="0"/>
              <a:cs typeface="Times New Roman" panose="02020603050405020304" pitchFamily="18" charset="0"/>
            </a:endParaRPr>
          </a:p>
          <a:p>
            <a:pPr algn="ctr"/>
            <a:r>
              <a:rPr lang="id-ID" sz="3100" b="1" dirty="0" smtClean="0">
                <a:solidFill>
                  <a:srgbClr val="000000"/>
                </a:solidFill>
                <a:latin typeface="Georgia" panose="02040502050405020303" pitchFamily="18" charset="0"/>
                <a:ea typeface="Calibri" panose="020F0502020204030204" pitchFamily="34" charset="0"/>
                <a:cs typeface="Times New Roman" panose="02020603050405020304" pitchFamily="18" charset="0"/>
              </a:rPr>
              <a:t>pelindung </a:t>
            </a:r>
            <a:r>
              <a:rPr lang="id-ID" sz="3100" b="1" dirty="0">
                <a:solidFill>
                  <a:srgbClr val="000000"/>
                </a:solidFill>
                <a:latin typeface="Georgia" panose="02040502050405020303" pitchFamily="18" charset="0"/>
                <a:ea typeface="Calibri" panose="020F0502020204030204" pitchFamily="34" charset="0"/>
                <a:cs typeface="Times New Roman" panose="02020603050405020304" pitchFamily="18" charset="0"/>
              </a:rPr>
              <a:t>Yakub</a:t>
            </a:r>
            <a:r>
              <a:rPr lang="id-ID" sz="3100" dirty="0" smtClean="0">
                <a:solidFill>
                  <a:srgbClr val="000000"/>
                </a:solidFill>
                <a:latin typeface="Georgia" panose="02040502050405020303" pitchFamily="18" charset="0"/>
                <a:ea typeface="Calibri" panose="020F0502020204030204" pitchFamily="34" charset="0"/>
                <a:cs typeface="Times New Roman" panose="02020603050405020304" pitchFamily="18" charset="0"/>
              </a:rPr>
              <a:t>,</a:t>
            </a:r>
            <a:r>
              <a:rPr lang="id-ID" sz="3100" baseline="30000" dirty="0" smtClean="0">
                <a:solidFill>
                  <a:srgbClr val="000000"/>
                </a:solidFill>
                <a:latin typeface="Georgia" panose="02040502050405020303" pitchFamily="18" charset="0"/>
                <a:ea typeface="Calibri" panose="020F0502020204030204" pitchFamily="34" charset="0"/>
                <a:cs typeface="Times New Roman" panose="02020603050405020304" pitchFamily="18" charset="0"/>
              </a:rPr>
              <a:t> </a:t>
            </a:r>
          </a:p>
          <a:p>
            <a:pPr algn="ctr"/>
            <a:r>
              <a:rPr lang="id-ID" sz="3100" dirty="0" smtClean="0">
                <a:solidFill>
                  <a:srgbClr val="000000"/>
                </a:solidFill>
                <a:latin typeface="Georgia" panose="02040502050405020303" pitchFamily="18" charset="0"/>
                <a:ea typeface="Calibri" panose="020F0502020204030204" pitchFamily="34" charset="0"/>
                <a:cs typeface="Times New Roman" panose="02020603050405020304" pitchFamily="18" charset="0"/>
              </a:rPr>
              <a:t>oleh </a:t>
            </a:r>
            <a:r>
              <a:rPr lang="id-ID" sz="3100" dirty="0">
                <a:solidFill>
                  <a:srgbClr val="000000"/>
                </a:solidFill>
                <a:latin typeface="Georgia" panose="02040502050405020303" pitchFamily="18" charset="0"/>
                <a:ea typeface="Calibri" panose="020F0502020204030204" pitchFamily="34" charset="0"/>
                <a:cs typeface="Times New Roman" panose="02020603050405020304" pitchFamily="18" charset="0"/>
              </a:rPr>
              <a:t>sebab gembalanya</a:t>
            </a:r>
            <a:r>
              <a:rPr lang="id-ID" sz="3100" baseline="30000" dirty="0">
                <a:solidFill>
                  <a:srgbClr val="000000"/>
                </a:solidFill>
                <a:latin typeface="Georgia" panose="02040502050405020303" pitchFamily="18" charset="0"/>
                <a:ea typeface="Calibri" panose="020F0502020204030204" pitchFamily="34" charset="0"/>
                <a:cs typeface="Times New Roman" panose="02020603050405020304" pitchFamily="18" charset="0"/>
              </a:rPr>
              <a:t> </a:t>
            </a:r>
            <a:r>
              <a:rPr lang="id-ID" sz="3100" baseline="30000" dirty="0" smtClean="0">
                <a:solidFill>
                  <a:srgbClr val="000000"/>
                </a:solidFill>
                <a:latin typeface="Georgia" panose="02040502050405020303" pitchFamily="18" charset="0"/>
                <a:ea typeface="Calibri" panose="020F0502020204030204" pitchFamily="34" charset="0"/>
                <a:cs typeface="Times New Roman" panose="02020603050405020304" pitchFamily="18" charset="0"/>
              </a:rPr>
              <a:t> </a:t>
            </a:r>
          </a:p>
          <a:p>
            <a:pPr algn="ctr"/>
            <a:r>
              <a:rPr lang="id-ID" sz="3100" dirty="0" smtClean="0">
                <a:solidFill>
                  <a:srgbClr val="000000"/>
                </a:solidFill>
                <a:latin typeface="Georgia" panose="02040502050405020303" pitchFamily="18" charset="0"/>
                <a:ea typeface="Calibri" panose="020F0502020204030204" pitchFamily="34" charset="0"/>
                <a:cs typeface="Times New Roman" panose="02020603050405020304" pitchFamily="18" charset="0"/>
              </a:rPr>
              <a:t>Gunung </a:t>
            </a:r>
            <a:r>
              <a:rPr lang="id-ID" sz="3100" dirty="0">
                <a:solidFill>
                  <a:srgbClr val="000000"/>
                </a:solidFill>
                <a:latin typeface="Georgia" panose="02040502050405020303" pitchFamily="18" charset="0"/>
                <a:ea typeface="Calibri" panose="020F0502020204030204" pitchFamily="34" charset="0"/>
                <a:cs typeface="Times New Roman" panose="02020603050405020304" pitchFamily="18" charset="0"/>
              </a:rPr>
              <a:t>Batu Israel</a:t>
            </a:r>
            <a:r>
              <a:rPr lang="id-ID" sz="3100" dirty="0" smtClean="0">
                <a:solidFill>
                  <a:srgbClr val="000000"/>
                </a:solidFill>
                <a:latin typeface="Georgia" panose="02040502050405020303" pitchFamily="18" charset="0"/>
                <a:ea typeface="Calibri" panose="020F0502020204030204" pitchFamily="34" charset="0"/>
                <a:cs typeface="Times New Roman" panose="02020603050405020304" pitchFamily="18" charset="0"/>
              </a:rPr>
              <a:t>,</a:t>
            </a:r>
            <a:r>
              <a:rPr lang="id-ID" sz="3100" baseline="30000" dirty="0" smtClean="0">
                <a:solidFill>
                  <a:srgbClr val="000000"/>
                </a:solidFill>
                <a:latin typeface="Georgia" panose="02040502050405020303" pitchFamily="18" charset="0"/>
                <a:ea typeface="Calibri" panose="020F0502020204030204" pitchFamily="34" charset="0"/>
                <a:cs typeface="Times New Roman" panose="02020603050405020304" pitchFamily="18" charset="0"/>
              </a:rPr>
              <a:t> </a:t>
            </a:r>
          </a:p>
          <a:p>
            <a:pPr algn="ctr"/>
            <a:r>
              <a:rPr lang="id-ID" sz="3100" dirty="0" smtClean="0">
                <a:solidFill>
                  <a:srgbClr val="000000"/>
                </a:solidFill>
                <a:latin typeface="Georgia" panose="02040502050405020303" pitchFamily="18" charset="0"/>
                <a:ea typeface="Calibri" panose="020F0502020204030204" pitchFamily="34" charset="0"/>
                <a:cs typeface="Times New Roman" panose="02020603050405020304" pitchFamily="18" charset="0"/>
              </a:rPr>
              <a:t>oleh Allah </a:t>
            </a:r>
            <a:r>
              <a:rPr lang="id-ID" sz="3100" b="1" dirty="0" smtClean="0">
                <a:solidFill>
                  <a:srgbClr val="000000"/>
                </a:solidFill>
                <a:latin typeface="Georgia" panose="02040502050405020303" pitchFamily="18" charset="0"/>
                <a:ea typeface="Calibri" panose="020F0502020204030204" pitchFamily="34" charset="0"/>
                <a:cs typeface="Times New Roman" panose="02020603050405020304" pitchFamily="18" charset="0"/>
              </a:rPr>
              <a:t>ayahmu </a:t>
            </a:r>
          </a:p>
          <a:p>
            <a:pPr algn="ctr"/>
            <a:r>
              <a:rPr lang="id-ID" sz="3100" b="1" dirty="0" smtClean="0">
                <a:solidFill>
                  <a:srgbClr val="000000"/>
                </a:solidFill>
                <a:latin typeface="Georgia" panose="02040502050405020303" pitchFamily="18" charset="0"/>
                <a:ea typeface="Calibri" panose="020F0502020204030204" pitchFamily="34" charset="0"/>
                <a:cs typeface="Times New Roman" panose="02020603050405020304" pitchFamily="18" charset="0"/>
              </a:rPr>
              <a:t>yang </a:t>
            </a:r>
            <a:r>
              <a:rPr lang="id-ID" sz="3100" b="1" dirty="0">
                <a:solidFill>
                  <a:srgbClr val="000000"/>
                </a:solidFill>
                <a:latin typeface="Georgia" panose="02040502050405020303" pitchFamily="18" charset="0"/>
                <a:ea typeface="Calibri" panose="020F0502020204030204" pitchFamily="34" charset="0"/>
                <a:cs typeface="Times New Roman" panose="02020603050405020304" pitchFamily="18" charset="0"/>
              </a:rPr>
              <a:t>akan </a:t>
            </a:r>
            <a:r>
              <a:rPr lang="id-ID" sz="3100" b="1" dirty="0" smtClean="0">
                <a:solidFill>
                  <a:srgbClr val="000000"/>
                </a:solidFill>
                <a:latin typeface="Georgia" panose="02040502050405020303" pitchFamily="18" charset="0"/>
                <a:ea typeface="Calibri" panose="020F0502020204030204" pitchFamily="34" charset="0"/>
                <a:cs typeface="Times New Roman" panose="02020603050405020304" pitchFamily="18" charset="0"/>
              </a:rPr>
              <a:t>menolong engkau</a:t>
            </a:r>
            <a:r>
              <a:rPr lang="id-ID" sz="3100" dirty="0">
                <a:solidFill>
                  <a:srgbClr val="000000"/>
                </a:solidFill>
                <a:latin typeface="Georgia" panose="02040502050405020303" pitchFamily="18" charset="0"/>
                <a:ea typeface="Calibri" panose="020F0502020204030204" pitchFamily="34" charset="0"/>
                <a:cs typeface="Times New Roman" panose="02020603050405020304" pitchFamily="18" charset="0"/>
              </a:rPr>
              <a:t>,</a:t>
            </a:r>
            <a:endParaRPr lang="id-ID" sz="3100" dirty="0"/>
          </a:p>
        </p:txBody>
      </p:sp>
      <p:pic>
        <p:nvPicPr>
          <p:cNvPr id="10244" name="Picture 4" descr="Image result for Panah"/>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8647" y="2680352"/>
            <a:ext cx="3555812" cy="35558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4307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id-ID" b="1" dirty="0" smtClean="0"/>
              <a:t>MENJADI ISTIMEWA KARENA MENGALAMI PERTOLONGAN TUHAN</a:t>
            </a:r>
            <a:endParaRPr lang="id-ID" b="1" dirty="0"/>
          </a:p>
        </p:txBody>
      </p:sp>
      <p:sp>
        <p:nvSpPr>
          <p:cNvPr id="3" name="Content Placeholder 2"/>
          <p:cNvSpPr>
            <a:spLocks noGrp="1"/>
          </p:cNvSpPr>
          <p:nvPr>
            <p:ph idx="1"/>
          </p:nvPr>
        </p:nvSpPr>
        <p:spPr>
          <a:xfrm>
            <a:off x="0" y="2052918"/>
            <a:ext cx="12192000" cy="4195481"/>
          </a:xfrm>
        </p:spPr>
        <p:txBody>
          <a:bodyPr>
            <a:noAutofit/>
          </a:bodyPr>
          <a:lstStyle/>
          <a:p>
            <a:r>
              <a:rPr lang="id-ID" sz="8000" dirty="0"/>
              <a:t>Maz </a:t>
            </a:r>
            <a:r>
              <a:rPr lang="id-ID" sz="8000" dirty="0" smtClean="0"/>
              <a:t>37:23-24</a:t>
            </a:r>
          </a:p>
          <a:p>
            <a:r>
              <a:rPr lang="id-ID" sz="8000" dirty="0"/>
              <a:t>I Tawarikh </a:t>
            </a:r>
            <a:r>
              <a:rPr lang="id-ID" sz="8000" dirty="0" smtClean="0"/>
              <a:t>4:9-10</a:t>
            </a:r>
          </a:p>
          <a:p>
            <a:r>
              <a:rPr lang="id-ID" sz="8000" dirty="0"/>
              <a:t>Kejadian 28:13-15</a:t>
            </a:r>
          </a:p>
        </p:txBody>
      </p:sp>
    </p:spTree>
    <p:extLst>
      <p:ext uri="{BB962C8B-B14F-4D97-AF65-F5344CB8AC3E}">
        <p14:creationId xmlns:p14="http://schemas.microsoft.com/office/powerpoint/2010/main" val="41629655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6530" y="0"/>
            <a:ext cx="11757080" cy="6858000"/>
          </a:xfrm>
        </p:spPr>
        <p:txBody>
          <a:bodyPr>
            <a:normAutofit/>
          </a:bodyPr>
          <a:lstStyle/>
          <a:p>
            <a:r>
              <a:rPr lang="id-ID" b="1" dirty="0" smtClean="0">
                <a:hlinkClick r:id="rId3"/>
              </a:rPr>
              <a:t>KEJADIAN 49:26</a:t>
            </a:r>
            <a:r>
              <a:rPr lang="id-ID" dirty="0"/>
              <a:t> </a:t>
            </a:r>
            <a:r>
              <a:rPr lang="id-ID" b="1" dirty="0"/>
              <a:t>Berkat ayahmu</a:t>
            </a:r>
            <a:r>
              <a:rPr lang="id-ID" dirty="0"/>
              <a:t> melebihi berkat gunung-gunung </a:t>
            </a:r>
            <a:r>
              <a:rPr lang="id-ID" dirty="0" smtClean="0"/>
              <a:t/>
            </a:r>
            <a:br>
              <a:rPr lang="id-ID" dirty="0" smtClean="0"/>
            </a:br>
            <a:r>
              <a:rPr lang="id-ID" dirty="0" smtClean="0"/>
              <a:t>yang </a:t>
            </a:r>
            <a:r>
              <a:rPr lang="id-ID" dirty="0"/>
              <a:t>sejak dahulu, </a:t>
            </a:r>
            <a:r>
              <a:rPr lang="id-ID" dirty="0" smtClean="0"/>
              <a:t/>
            </a:r>
            <a:br>
              <a:rPr lang="id-ID" dirty="0" smtClean="0"/>
            </a:br>
            <a:r>
              <a:rPr lang="id-ID" dirty="0" smtClean="0"/>
              <a:t>yakni </a:t>
            </a:r>
            <a:r>
              <a:rPr lang="id-ID" dirty="0"/>
              <a:t>yang paling sedap </a:t>
            </a:r>
            <a:r>
              <a:rPr lang="id-ID" dirty="0" smtClean="0"/>
              <a:t/>
            </a:r>
            <a:br>
              <a:rPr lang="id-ID" dirty="0" smtClean="0"/>
            </a:br>
            <a:r>
              <a:rPr lang="id-ID" dirty="0" smtClean="0"/>
              <a:t>di </a:t>
            </a:r>
            <a:r>
              <a:rPr lang="id-ID" dirty="0"/>
              <a:t>bukit-bukit</a:t>
            </a:r>
            <a:r>
              <a:rPr lang="id-ID" baseline="30000" dirty="0"/>
              <a:t> </a:t>
            </a:r>
            <a:r>
              <a:rPr lang="id-ID" dirty="0" smtClean="0"/>
              <a:t>yang </a:t>
            </a:r>
            <a:r>
              <a:rPr lang="id-ID" dirty="0"/>
              <a:t>berabad-abad; </a:t>
            </a:r>
            <a:r>
              <a:rPr lang="id-ID" b="1" dirty="0"/>
              <a:t>semuanya itu akan turun </a:t>
            </a:r>
            <a:r>
              <a:rPr lang="id-ID" b="1" dirty="0" smtClean="0"/>
              <a:t/>
            </a:r>
            <a:br>
              <a:rPr lang="id-ID" b="1" dirty="0" smtClean="0"/>
            </a:br>
            <a:r>
              <a:rPr lang="id-ID" b="1" dirty="0" smtClean="0"/>
              <a:t>ke </a:t>
            </a:r>
            <a:r>
              <a:rPr lang="id-ID" b="1" dirty="0"/>
              <a:t>atas kepala Yusuf,</a:t>
            </a:r>
            <a:r>
              <a:rPr lang="id-ID" b="1" baseline="30000" dirty="0"/>
              <a:t> </a:t>
            </a:r>
            <a:r>
              <a:rPr lang="id-ID" b="1" baseline="30000" dirty="0" smtClean="0"/>
              <a:t/>
            </a:r>
            <a:br>
              <a:rPr lang="id-ID" b="1" baseline="30000" dirty="0" smtClean="0"/>
            </a:br>
            <a:r>
              <a:rPr lang="id-ID" b="1" dirty="0" smtClean="0"/>
              <a:t>ke </a:t>
            </a:r>
            <a:r>
              <a:rPr lang="id-ID" b="1" dirty="0"/>
              <a:t>atas batu kepala </a:t>
            </a:r>
            <a:r>
              <a:rPr lang="id-ID" b="1" dirty="0" smtClean="0"/>
              <a:t/>
            </a:r>
            <a:br>
              <a:rPr lang="id-ID" b="1" dirty="0" smtClean="0"/>
            </a:br>
            <a:r>
              <a:rPr lang="id-ID" b="1" dirty="0" smtClean="0"/>
              <a:t>orang </a:t>
            </a:r>
            <a:r>
              <a:rPr lang="id-ID" b="1" dirty="0"/>
              <a:t>yang teristimewa </a:t>
            </a:r>
            <a:r>
              <a:rPr lang="id-ID" b="1" dirty="0" smtClean="0"/>
              <a:t/>
            </a:r>
            <a:br>
              <a:rPr lang="id-ID" b="1" dirty="0" smtClean="0"/>
            </a:br>
            <a:r>
              <a:rPr lang="id-ID" b="1" dirty="0" smtClean="0"/>
              <a:t>di </a:t>
            </a:r>
            <a:r>
              <a:rPr lang="id-ID" b="1" dirty="0"/>
              <a:t>antara saudara-saudaranya.</a:t>
            </a:r>
            <a:r>
              <a:rPr lang="id-ID" b="1" baseline="30000" dirty="0"/>
              <a:t> </a:t>
            </a:r>
            <a:endParaRPr lang="id-ID" dirty="0"/>
          </a:p>
        </p:txBody>
      </p:sp>
      <p:pic>
        <p:nvPicPr>
          <p:cNvPr id="11266" name="Picture 2" descr="Image result for JACOB BLESS JOSEPH"/>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7826317" y="3610885"/>
            <a:ext cx="3716179" cy="23058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59611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mage result for JACOB BLESS JOSEPH"/>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69649" y="0"/>
            <a:ext cx="110527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0" y="5768787"/>
            <a:ext cx="12192000" cy="1089213"/>
          </a:xfrm>
        </p:spPr>
        <p:txBody>
          <a:bodyPr/>
          <a:lstStyle/>
          <a:p>
            <a:pPr algn="ctr"/>
            <a:r>
              <a:rPr lang="id-ID" b="1" dirty="0" smtClean="0">
                <a:solidFill>
                  <a:schemeClr val="bg1"/>
                </a:solidFill>
              </a:rPr>
              <a:t>MENJADI ISTIMEWA KARENA DOA BERKAT AYAH</a:t>
            </a:r>
            <a:endParaRPr lang="id-ID" b="1" dirty="0">
              <a:solidFill>
                <a:schemeClr val="bg1"/>
              </a:solidFill>
            </a:endParaRPr>
          </a:p>
        </p:txBody>
      </p:sp>
    </p:spTree>
    <p:extLst>
      <p:ext uri="{BB962C8B-B14F-4D97-AF65-F5344CB8AC3E}">
        <p14:creationId xmlns:p14="http://schemas.microsoft.com/office/powerpoint/2010/main" val="384265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mage result for JACOB BLESS JOSEPH"/>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69649" y="0"/>
            <a:ext cx="110527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0" y="5768787"/>
            <a:ext cx="12192000" cy="1089213"/>
          </a:xfrm>
        </p:spPr>
        <p:txBody>
          <a:bodyPr>
            <a:noAutofit/>
          </a:bodyPr>
          <a:lstStyle/>
          <a:p>
            <a:pPr algn="ctr"/>
            <a:r>
              <a:rPr lang="id-ID" sz="9600" b="1" dirty="0">
                <a:solidFill>
                  <a:schemeClr val="bg1"/>
                </a:solidFill>
              </a:rPr>
              <a:t>I Tawarikh </a:t>
            </a:r>
            <a:r>
              <a:rPr lang="id-ID" sz="9600" b="1" dirty="0" smtClean="0">
                <a:solidFill>
                  <a:schemeClr val="bg1"/>
                </a:solidFill>
              </a:rPr>
              <a:t>5:1-2</a:t>
            </a:r>
            <a:endParaRPr lang="id-ID" sz="9600" b="1" dirty="0">
              <a:solidFill>
                <a:schemeClr val="bg1"/>
              </a:solidFill>
            </a:endParaRPr>
          </a:p>
        </p:txBody>
      </p:sp>
    </p:spTree>
    <p:extLst>
      <p:ext uri="{BB962C8B-B14F-4D97-AF65-F5344CB8AC3E}">
        <p14:creationId xmlns:p14="http://schemas.microsoft.com/office/powerpoint/2010/main" val="15558599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mage result for JACOB BLESS JOSEPH"/>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69649" y="0"/>
            <a:ext cx="110527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0" y="5768787"/>
            <a:ext cx="12192000" cy="1089213"/>
          </a:xfrm>
        </p:spPr>
        <p:txBody>
          <a:bodyPr>
            <a:noAutofit/>
          </a:bodyPr>
          <a:lstStyle/>
          <a:p>
            <a:pPr algn="ctr"/>
            <a:r>
              <a:rPr lang="id-ID" sz="4800" b="1" dirty="0" smtClean="0">
                <a:solidFill>
                  <a:schemeClr val="bg1"/>
                </a:solidFill>
              </a:rPr>
              <a:t>URUT KELAHIRAN, BERKAT KESULUNGAN, SILSILAH MESIAS</a:t>
            </a:r>
            <a:endParaRPr lang="id-ID" sz="4800" b="1" dirty="0">
              <a:solidFill>
                <a:schemeClr val="bg1"/>
              </a:solidFill>
            </a:endParaRPr>
          </a:p>
        </p:txBody>
      </p:sp>
    </p:spTree>
    <p:extLst>
      <p:ext uri="{BB962C8B-B14F-4D97-AF65-F5344CB8AC3E}">
        <p14:creationId xmlns:p14="http://schemas.microsoft.com/office/powerpoint/2010/main" val="23775352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Image result for JACOB BLESS JOSEPH"/>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0" y="0"/>
            <a:ext cx="12192000" cy="64008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125055" y="4702005"/>
            <a:ext cx="9941889" cy="923330"/>
          </a:xfrm>
          <a:prstGeom prst="rect">
            <a:avLst/>
          </a:prstGeom>
          <a:noFill/>
        </p:spPr>
        <p:txBody>
          <a:bodyPr wrap="none" lIns="91440" tIns="45720" rIns="91440" bIns="45720">
            <a:spAutoFit/>
          </a:bodyPr>
          <a:lstStyle/>
          <a:p>
            <a:pPr algn="ctr"/>
            <a:r>
              <a:rPr lang="id-ID" sz="54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BAHKAN BERKAT TRIPLE PORTION</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Tree>
    <p:extLst>
      <p:ext uri="{BB962C8B-B14F-4D97-AF65-F5344CB8AC3E}">
        <p14:creationId xmlns:p14="http://schemas.microsoft.com/office/powerpoint/2010/main" val="35929005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42594"/>
            <a:ext cx="10058400" cy="1952688"/>
          </a:xfrm>
        </p:spPr>
        <p:txBody>
          <a:bodyPr>
            <a:noAutofit/>
          </a:bodyPr>
          <a:lstStyle/>
          <a:p>
            <a:pPr algn="ctr"/>
            <a:r>
              <a:rPr lang="id-ID" sz="5400" b="1" dirty="0" smtClean="0"/>
              <a:t>RUBEN HIDUP </a:t>
            </a:r>
            <a:br>
              <a:rPr lang="id-ID" sz="5400" b="1" dirty="0" smtClean="0"/>
            </a:br>
            <a:r>
              <a:rPr lang="id-ID" sz="5400" b="1" dirty="0" smtClean="0"/>
              <a:t>DI BAWAH GARIS BERKAT</a:t>
            </a:r>
            <a:br>
              <a:rPr lang="id-ID" sz="5400" b="1" dirty="0" smtClean="0"/>
            </a:br>
            <a:r>
              <a:rPr lang="id-ID" sz="5400" b="1" dirty="0" smtClean="0"/>
              <a:t>KARENA PERZINAHAN</a:t>
            </a:r>
            <a:endParaRPr lang="id-ID" sz="5400" b="1" dirty="0"/>
          </a:p>
        </p:txBody>
      </p:sp>
      <p:pic>
        <p:nvPicPr>
          <p:cNvPr id="16386" name="Picture 2" descr="Image result for UNDER THE LIN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72382" y="2992998"/>
            <a:ext cx="10447236" cy="29909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49840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0717"/>
            <a:ext cx="12192000" cy="3150653"/>
          </a:xfrm>
        </p:spPr>
        <p:txBody>
          <a:bodyPr>
            <a:noAutofit/>
          </a:bodyPr>
          <a:lstStyle/>
          <a:p>
            <a:pPr algn="ctr"/>
            <a:r>
              <a:rPr lang="id-ID" sz="5400" b="1" dirty="0" smtClean="0"/>
              <a:t>SIMEON DAN LEWI</a:t>
            </a:r>
            <a:br>
              <a:rPr lang="id-ID" sz="5400" b="1" dirty="0" smtClean="0"/>
            </a:br>
            <a:r>
              <a:rPr lang="id-ID" sz="5400" b="1" dirty="0" smtClean="0"/>
              <a:t>DI BAWAH GARIS BERKAT</a:t>
            </a:r>
            <a:br>
              <a:rPr lang="id-ID" sz="5400" b="1" dirty="0" smtClean="0"/>
            </a:br>
            <a:r>
              <a:rPr lang="id-ID" sz="5400" b="1" dirty="0" smtClean="0"/>
              <a:t>KARENA KEKERASAN, KEPAHITAN, PEMBUNUHAN</a:t>
            </a:r>
            <a:endParaRPr lang="id-ID" sz="5400" b="1" dirty="0"/>
          </a:p>
        </p:txBody>
      </p:sp>
      <p:pic>
        <p:nvPicPr>
          <p:cNvPr id="16386" name="Picture 2" descr="Image result for UNDER THE LIN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72382" y="3371371"/>
            <a:ext cx="10447236" cy="29909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28589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153" y="642593"/>
            <a:ext cx="11725835" cy="2746065"/>
          </a:xfrm>
        </p:spPr>
        <p:txBody>
          <a:bodyPr>
            <a:noAutofit/>
          </a:bodyPr>
          <a:lstStyle/>
          <a:p>
            <a:pPr algn="ctr"/>
            <a:r>
              <a:rPr lang="id-ID" sz="4000" b="1" dirty="0" smtClean="0"/>
              <a:t>YEHUDA KEHILANGAN BERKAT KESULUNGAN</a:t>
            </a:r>
            <a:br>
              <a:rPr lang="id-ID" sz="4000" b="1" dirty="0" smtClean="0"/>
            </a:br>
            <a:r>
              <a:rPr lang="id-ID" sz="4000" b="1" dirty="0" smtClean="0"/>
              <a:t>KARENA </a:t>
            </a:r>
            <a:br>
              <a:rPr lang="id-ID" sz="4000" b="1" dirty="0" smtClean="0"/>
            </a:br>
            <a:r>
              <a:rPr lang="id-ID" sz="4000" b="1" dirty="0" smtClean="0"/>
              <a:t>TELAH MENJUAL ADIKNYA </a:t>
            </a:r>
            <a:br>
              <a:rPr lang="id-ID" sz="4000" b="1" dirty="0" smtClean="0"/>
            </a:br>
            <a:r>
              <a:rPr lang="id-ID" sz="4000" b="1" dirty="0" smtClean="0"/>
              <a:t>HATINYA JAHAT</a:t>
            </a:r>
            <a:br>
              <a:rPr lang="id-ID" sz="4000" b="1" dirty="0" smtClean="0"/>
            </a:br>
            <a:r>
              <a:rPr lang="id-ID" sz="4000" b="1" dirty="0" smtClean="0"/>
              <a:t>KEJADIAN 37</a:t>
            </a:r>
            <a:endParaRPr lang="id-ID" sz="4000" b="1" dirty="0"/>
          </a:p>
        </p:txBody>
      </p:sp>
      <p:pic>
        <p:nvPicPr>
          <p:cNvPr id="16386" name="Picture 2" descr="Image result for UNDER THE LIN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72382" y="3503986"/>
            <a:ext cx="10447236" cy="29909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23663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153" y="642593"/>
            <a:ext cx="11725835" cy="2746065"/>
          </a:xfrm>
        </p:spPr>
        <p:txBody>
          <a:bodyPr>
            <a:noAutofit/>
          </a:bodyPr>
          <a:lstStyle/>
          <a:p>
            <a:pPr algn="ctr"/>
            <a:r>
              <a:rPr lang="id-ID" sz="4000" b="1" dirty="0" smtClean="0"/>
              <a:t>YUSUF HIDUP DI ATAS GARIS</a:t>
            </a:r>
            <a:br>
              <a:rPr lang="id-ID" sz="4000" b="1" dirty="0" smtClean="0"/>
            </a:br>
            <a:r>
              <a:rPr lang="id-ID" sz="4000" b="1" dirty="0" smtClean="0"/>
              <a:t>KARENA TAKUT AKAN TUHAN</a:t>
            </a:r>
            <a:br>
              <a:rPr lang="id-ID" sz="4000" b="1" dirty="0" smtClean="0"/>
            </a:br>
            <a:r>
              <a:rPr lang="id-ID" sz="4000" b="1" dirty="0" smtClean="0"/>
              <a:t>KASIH KARUNIA TUHAN TURUN ATAS HIDUPNYA</a:t>
            </a:r>
            <a:endParaRPr lang="id-ID" sz="4000" b="1" dirty="0"/>
          </a:p>
        </p:txBody>
      </p:sp>
      <p:pic>
        <p:nvPicPr>
          <p:cNvPr id="16386" name="Picture 2" descr="Image result for UNDER THE LIN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72382" y="3503986"/>
            <a:ext cx="10447236" cy="29909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57598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153" y="642593"/>
            <a:ext cx="11725835" cy="2746065"/>
          </a:xfrm>
        </p:spPr>
        <p:txBody>
          <a:bodyPr>
            <a:noAutofit/>
          </a:bodyPr>
          <a:lstStyle/>
          <a:p>
            <a:pPr algn="ctr"/>
            <a:r>
              <a:rPr lang="id-ID" sz="4000" b="1" dirty="0" smtClean="0"/>
              <a:t>YUSUF MENGALAMI PERKECUALIAN</a:t>
            </a:r>
            <a:br>
              <a:rPr lang="id-ID" sz="4000" b="1" dirty="0" smtClean="0"/>
            </a:br>
            <a:r>
              <a:rPr lang="id-ID" sz="4000" b="1" dirty="0" smtClean="0"/>
              <a:t>KETIKA DIBAHAS BATAS-BATAS</a:t>
            </a:r>
            <a:br>
              <a:rPr lang="id-ID" sz="4000" b="1" dirty="0" smtClean="0"/>
            </a:br>
            <a:r>
              <a:rPr lang="id-ID" sz="4000" b="1" dirty="0" smtClean="0"/>
              <a:t>DIA MELEWATI BATAS</a:t>
            </a:r>
            <a:br>
              <a:rPr lang="id-ID" sz="4000" b="1" dirty="0" smtClean="0"/>
            </a:br>
            <a:r>
              <a:rPr lang="id-ID" sz="4000" b="1" dirty="0" smtClean="0"/>
              <a:t>BEYOND THE LIMITS</a:t>
            </a:r>
            <a:br>
              <a:rPr lang="id-ID" sz="4000" b="1" dirty="0" smtClean="0"/>
            </a:br>
            <a:r>
              <a:rPr lang="id-ID" sz="4000" b="1" dirty="0" smtClean="0"/>
              <a:t>BERKATNYA MELAMPAUI BATAS</a:t>
            </a:r>
            <a:endParaRPr lang="id-ID" sz="4000" b="1" dirty="0"/>
          </a:p>
        </p:txBody>
      </p:sp>
      <p:pic>
        <p:nvPicPr>
          <p:cNvPr id="16386" name="Picture 2" descr="Image result for UNDER THE LIN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72382" y="3503986"/>
            <a:ext cx="10447236" cy="29909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30736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153" y="642593"/>
            <a:ext cx="11725835" cy="2746065"/>
          </a:xfrm>
        </p:spPr>
        <p:txBody>
          <a:bodyPr>
            <a:noAutofit/>
          </a:bodyPr>
          <a:lstStyle/>
          <a:p>
            <a:pPr algn="ctr"/>
            <a:r>
              <a:rPr lang="id-ID" sz="3600" b="1" dirty="0" smtClean="0"/>
              <a:t>ESAU HIDUP DI BAWAH GARIS</a:t>
            </a:r>
            <a:br>
              <a:rPr lang="id-ID" sz="3600" b="1" dirty="0" smtClean="0"/>
            </a:br>
            <a:r>
              <a:rPr lang="id-ID" sz="3600" b="1" dirty="0" smtClean="0"/>
              <a:t>KARENA </a:t>
            </a:r>
            <a:br>
              <a:rPr lang="id-ID" sz="3600" b="1" dirty="0" smtClean="0"/>
            </a:br>
            <a:r>
              <a:rPr lang="id-ID" sz="3600" b="1" dirty="0" smtClean="0"/>
              <a:t>HIDUP MEREMEHKAN BERKAT KESULUNGAN</a:t>
            </a:r>
            <a:br>
              <a:rPr lang="id-ID" sz="3600" b="1" dirty="0" smtClean="0"/>
            </a:br>
            <a:r>
              <a:rPr lang="id-ID" sz="3600" b="1" dirty="0" smtClean="0"/>
              <a:t/>
            </a:r>
            <a:br>
              <a:rPr lang="id-ID" sz="3600" b="1" dirty="0" smtClean="0"/>
            </a:br>
            <a:endParaRPr lang="id-ID" sz="3600" b="1" dirty="0"/>
          </a:p>
        </p:txBody>
      </p:sp>
      <p:pic>
        <p:nvPicPr>
          <p:cNvPr id="16386" name="Picture 2" descr="Image result for UNDER THE LIN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72382" y="3503986"/>
            <a:ext cx="10447236" cy="29909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7781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242047"/>
            <a:ext cx="12192000" cy="1371600"/>
          </a:xfrm>
        </p:spPr>
        <p:txBody>
          <a:bodyPr>
            <a:normAutofit fontScale="90000"/>
          </a:bodyPr>
          <a:lstStyle/>
          <a:p>
            <a:pPr algn="ctr"/>
            <a:r>
              <a:rPr lang="id-ID" dirty="0" smtClean="0"/>
              <a:t>DIBERKATI UNTUK JADI BERKAT</a:t>
            </a:r>
            <a:br>
              <a:rPr lang="id-ID" dirty="0" smtClean="0"/>
            </a:br>
            <a:r>
              <a:rPr lang="id-ID" dirty="0" smtClean="0"/>
              <a:t>KEJADIAN 12:2-3</a:t>
            </a:r>
            <a:endParaRPr lang="id-ID" dirty="0"/>
          </a:p>
        </p:txBody>
      </p:sp>
      <p:pic>
        <p:nvPicPr>
          <p:cNvPr id="17410" name="Picture 2" descr="Image result for ABRAHAM AKAN DIBERKATI DAN AKAN MENJADI BERKAT"/>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716688" y="1613647"/>
            <a:ext cx="4758625" cy="4758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64229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dirty="0" smtClean="0"/>
              <a:t>HUKUM BEYOND THE LIMIT ADALAH...</a:t>
            </a:r>
            <a:endParaRPr lang="id-ID" dirty="0"/>
          </a:p>
        </p:txBody>
      </p:sp>
      <p:sp>
        <p:nvSpPr>
          <p:cNvPr id="3" name="Content Placeholder 2"/>
          <p:cNvSpPr>
            <a:spLocks noGrp="1"/>
          </p:cNvSpPr>
          <p:nvPr>
            <p:ph idx="1"/>
          </p:nvPr>
        </p:nvSpPr>
        <p:spPr>
          <a:xfrm>
            <a:off x="322730" y="2052918"/>
            <a:ext cx="5230905" cy="4195481"/>
          </a:xfrm>
        </p:spPr>
        <p:txBody>
          <a:bodyPr>
            <a:normAutofit/>
          </a:bodyPr>
          <a:lstStyle/>
          <a:p>
            <a:r>
              <a:rPr lang="id-ID" sz="4000" b="1" dirty="0" smtClean="0"/>
              <a:t>BERMIMPI (KEJADIAN 37:5,9)</a:t>
            </a:r>
          </a:p>
          <a:p>
            <a:r>
              <a:rPr lang="id-ID" sz="4000" b="1" dirty="0" smtClean="0"/>
              <a:t>BERMIMPI ADALAH MEMILIKI VISI KE DEPAN</a:t>
            </a:r>
          </a:p>
          <a:p>
            <a:r>
              <a:rPr lang="id-ID" sz="4000" b="1" dirty="0" smtClean="0"/>
              <a:t>MAZMUR 132:15</a:t>
            </a:r>
          </a:p>
        </p:txBody>
      </p:sp>
      <p:pic>
        <p:nvPicPr>
          <p:cNvPr id="23554" name="Picture 2" descr="Image result for JOSEPH DREA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53635" y="1256085"/>
            <a:ext cx="6451040" cy="51866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65192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694459" cy="1371600"/>
          </a:xfrm>
        </p:spPr>
        <p:txBody>
          <a:bodyPr>
            <a:normAutofit/>
          </a:bodyPr>
          <a:lstStyle/>
          <a:p>
            <a:r>
              <a:rPr lang="id-ID" dirty="0" smtClean="0"/>
              <a:t>HUKUM BEYOND THE LIMIT ADALAH...</a:t>
            </a:r>
            <a:endParaRPr lang="id-ID" dirty="0"/>
          </a:p>
        </p:txBody>
      </p:sp>
      <p:sp>
        <p:nvSpPr>
          <p:cNvPr id="3" name="Content Placeholder 2"/>
          <p:cNvSpPr>
            <a:spLocks noGrp="1"/>
          </p:cNvSpPr>
          <p:nvPr>
            <p:ph idx="1"/>
          </p:nvPr>
        </p:nvSpPr>
        <p:spPr>
          <a:xfrm>
            <a:off x="174812" y="5338482"/>
            <a:ext cx="12017188" cy="1519518"/>
          </a:xfrm>
        </p:spPr>
        <p:txBody>
          <a:bodyPr>
            <a:noAutofit/>
          </a:bodyPr>
          <a:lstStyle/>
          <a:p>
            <a:r>
              <a:rPr lang="id-ID" sz="4000" b="1" dirty="0" smtClean="0"/>
              <a:t>TAAT DAN MENGHORMATI ORANG TUA</a:t>
            </a:r>
          </a:p>
          <a:p>
            <a:r>
              <a:rPr lang="id-ID" sz="4000" b="1" dirty="0" smtClean="0"/>
              <a:t>KEJADIAN 37:13, KEJADIAN 45:9-13</a:t>
            </a:r>
          </a:p>
        </p:txBody>
      </p:sp>
      <p:pic>
        <p:nvPicPr>
          <p:cNvPr id="24578" name="Picture 2" descr="Image result for jacob MEET JOSEPH in the bible sto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9494" y="847165"/>
            <a:ext cx="8633012" cy="44963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97245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0"/>
            <a:ext cx="8700247" cy="6858000"/>
          </a:xfrm>
        </p:spPr>
        <p:txBody>
          <a:bodyPr>
            <a:noAutofit/>
          </a:bodyPr>
          <a:lstStyle/>
          <a:p>
            <a:r>
              <a:rPr lang="id-ID" sz="4000" b="1" dirty="0" smtClean="0"/>
              <a:t>4 BERKAT DARI ORANG </a:t>
            </a:r>
          </a:p>
          <a:p>
            <a:pPr marL="400050" lvl="1" indent="0">
              <a:buNone/>
            </a:pPr>
            <a:r>
              <a:rPr lang="id-ID" sz="3800" b="1" dirty="0" smtClean="0"/>
              <a:t>YANG MENTAATI DAN MENGHORMATI ORANG TUA:</a:t>
            </a:r>
          </a:p>
          <a:p>
            <a:pPr lvl="1"/>
            <a:r>
              <a:rPr lang="id-ID" sz="3600" b="1" dirty="0" smtClean="0"/>
              <a:t>KELUARAN 20:12 LANJUT UMUR</a:t>
            </a:r>
          </a:p>
          <a:p>
            <a:pPr lvl="1"/>
            <a:r>
              <a:rPr lang="id-ID" sz="3600" b="1" dirty="0" smtClean="0"/>
              <a:t>KELUARAN 20:12 MENDAPAT PROPERTY</a:t>
            </a:r>
          </a:p>
          <a:p>
            <a:pPr lvl="1"/>
            <a:r>
              <a:rPr lang="id-ID" sz="3600" b="1" dirty="0" smtClean="0"/>
              <a:t>ULANGAN 5:6 BAIK KEADAANMU</a:t>
            </a:r>
          </a:p>
          <a:p>
            <a:pPr lvl="1"/>
            <a:r>
              <a:rPr lang="id-ID" sz="3600" b="1" dirty="0" smtClean="0"/>
              <a:t>EFESUS 6:2-3 BERBAHAGIA</a:t>
            </a:r>
          </a:p>
        </p:txBody>
      </p:sp>
      <p:pic>
        <p:nvPicPr>
          <p:cNvPr id="25602" name="Picture 2" descr="Image result for BAHAG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82566" y="1304365"/>
            <a:ext cx="3773258" cy="21246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52698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68824"/>
            <a:ext cx="9404723" cy="1400530"/>
          </a:xfrm>
        </p:spPr>
        <p:txBody>
          <a:bodyPr/>
          <a:lstStyle/>
          <a:p>
            <a:r>
              <a:rPr lang="id-ID" dirty="0" smtClean="0"/>
              <a:t>TAKUT AKAN TUHAN</a:t>
            </a:r>
            <a:endParaRPr lang="id-ID" dirty="0"/>
          </a:p>
        </p:txBody>
      </p:sp>
      <p:sp>
        <p:nvSpPr>
          <p:cNvPr id="3" name="Content Placeholder 2"/>
          <p:cNvSpPr>
            <a:spLocks noGrp="1"/>
          </p:cNvSpPr>
          <p:nvPr>
            <p:ph idx="1"/>
          </p:nvPr>
        </p:nvSpPr>
        <p:spPr>
          <a:xfrm>
            <a:off x="646111" y="2716307"/>
            <a:ext cx="8946541" cy="4195481"/>
          </a:xfrm>
        </p:spPr>
        <p:txBody>
          <a:bodyPr>
            <a:normAutofit/>
          </a:bodyPr>
          <a:lstStyle/>
          <a:p>
            <a:r>
              <a:rPr lang="id-ID" sz="4000" b="1" dirty="0" smtClean="0"/>
              <a:t>KEJADIAN 39:7-12</a:t>
            </a:r>
          </a:p>
          <a:p>
            <a:r>
              <a:rPr lang="id-ID" sz="4000" b="1" dirty="0" smtClean="0"/>
              <a:t>MAZMUR 31:20</a:t>
            </a:r>
            <a:endParaRPr lang="id-ID" sz="4000" b="1" dirty="0"/>
          </a:p>
        </p:txBody>
      </p:sp>
      <p:pic>
        <p:nvPicPr>
          <p:cNvPr id="22530" name="Picture 2" descr="Image result for ISTERI POTIF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38683" y="0"/>
            <a:ext cx="5253318" cy="6852736"/>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0" y="0"/>
            <a:ext cx="6938683" cy="13716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id-ID" dirty="0" smtClean="0"/>
              <a:t>HUKUM BEYOND THE LIMIT ADALAH...</a:t>
            </a:r>
            <a:endParaRPr lang="id-ID" dirty="0"/>
          </a:p>
        </p:txBody>
      </p:sp>
    </p:spTree>
    <p:extLst>
      <p:ext uri="{BB962C8B-B14F-4D97-AF65-F5344CB8AC3E}">
        <p14:creationId xmlns:p14="http://schemas.microsoft.com/office/powerpoint/2010/main" val="39958596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647" y="0"/>
            <a:ext cx="11223812" cy="1371600"/>
          </a:xfrm>
        </p:spPr>
        <p:txBody>
          <a:bodyPr>
            <a:normAutofit/>
          </a:bodyPr>
          <a:lstStyle/>
          <a:p>
            <a:r>
              <a:rPr lang="id-ID" b="1" dirty="0" smtClean="0"/>
              <a:t>HUKUM BEYOND THE LIMIT ADALAH...</a:t>
            </a:r>
            <a:endParaRPr lang="id-ID" b="1" dirty="0"/>
          </a:p>
        </p:txBody>
      </p:sp>
      <p:sp>
        <p:nvSpPr>
          <p:cNvPr id="3" name="Content Placeholder 2"/>
          <p:cNvSpPr>
            <a:spLocks noGrp="1"/>
          </p:cNvSpPr>
          <p:nvPr>
            <p:ph idx="1"/>
          </p:nvPr>
        </p:nvSpPr>
        <p:spPr>
          <a:xfrm>
            <a:off x="174812" y="5770178"/>
            <a:ext cx="12017188" cy="1087821"/>
          </a:xfrm>
        </p:spPr>
        <p:txBody>
          <a:bodyPr>
            <a:noAutofit/>
          </a:bodyPr>
          <a:lstStyle/>
          <a:p>
            <a:pPr marL="0" indent="0" algn="ctr">
              <a:buNone/>
            </a:pPr>
            <a:r>
              <a:rPr lang="id-ID" sz="4400" b="1" dirty="0" smtClean="0"/>
              <a:t>EMPATY, KEJADIAN 40:6, MARKUS 6:34,43</a:t>
            </a:r>
          </a:p>
        </p:txBody>
      </p:sp>
      <p:pic>
        <p:nvPicPr>
          <p:cNvPr id="26626" name="Picture 2" descr="Image result for JOSEPH IN THE PRIS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13629" y="1111447"/>
            <a:ext cx="7764743" cy="43676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41492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647" y="0"/>
            <a:ext cx="11223812" cy="1371600"/>
          </a:xfrm>
        </p:spPr>
        <p:txBody>
          <a:bodyPr>
            <a:normAutofit/>
          </a:bodyPr>
          <a:lstStyle/>
          <a:p>
            <a:r>
              <a:rPr lang="id-ID" b="1" dirty="0" smtClean="0"/>
              <a:t>HUKUM BEYOND THE LIMIT ADALAH...</a:t>
            </a:r>
            <a:endParaRPr lang="id-ID" b="1" dirty="0"/>
          </a:p>
        </p:txBody>
      </p:sp>
      <p:sp>
        <p:nvSpPr>
          <p:cNvPr id="3" name="Content Placeholder 2"/>
          <p:cNvSpPr>
            <a:spLocks noGrp="1"/>
          </p:cNvSpPr>
          <p:nvPr>
            <p:ph idx="1"/>
          </p:nvPr>
        </p:nvSpPr>
        <p:spPr>
          <a:xfrm>
            <a:off x="174812" y="4606879"/>
            <a:ext cx="12017188" cy="1985658"/>
          </a:xfrm>
        </p:spPr>
        <p:txBody>
          <a:bodyPr>
            <a:noAutofit/>
          </a:bodyPr>
          <a:lstStyle/>
          <a:p>
            <a:pPr marL="0" indent="0" algn="ctr">
              <a:buNone/>
            </a:pPr>
            <a:r>
              <a:rPr lang="id-ID" sz="3600" b="1" dirty="0" smtClean="0"/>
              <a:t>BUKAN AKU MELAINKAN ALLAH</a:t>
            </a:r>
          </a:p>
          <a:p>
            <a:pPr marL="0" indent="0" algn="ctr">
              <a:buNone/>
            </a:pPr>
            <a:r>
              <a:rPr lang="id-ID" sz="3600" b="1" dirty="0" smtClean="0"/>
              <a:t>KEJADIAN 41:16 BANDINGKAN KEJADIAN 40:14-15</a:t>
            </a:r>
          </a:p>
          <a:p>
            <a:pPr marL="0" indent="0" algn="ctr">
              <a:buNone/>
            </a:pPr>
            <a:r>
              <a:rPr lang="id-ID" sz="3600" b="1" dirty="0" smtClean="0"/>
              <a:t>MAZMUR 37:11</a:t>
            </a:r>
          </a:p>
        </p:txBody>
      </p:sp>
      <p:pic>
        <p:nvPicPr>
          <p:cNvPr id="29698" name="Picture 2" descr="Image result for JOSEPH AND PHARAO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07341" y="820270"/>
            <a:ext cx="5679914" cy="37866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67539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647" y="0"/>
            <a:ext cx="11223812" cy="1371600"/>
          </a:xfrm>
        </p:spPr>
        <p:txBody>
          <a:bodyPr>
            <a:normAutofit/>
          </a:bodyPr>
          <a:lstStyle/>
          <a:p>
            <a:r>
              <a:rPr lang="id-ID" b="1" dirty="0" smtClean="0"/>
              <a:t>HUKUM BEYOND THE LIMIT ADALAH...</a:t>
            </a:r>
            <a:endParaRPr lang="id-ID" b="1" dirty="0"/>
          </a:p>
        </p:txBody>
      </p:sp>
      <p:sp>
        <p:nvSpPr>
          <p:cNvPr id="3" name="Content Placeholder 2"/>
          <p:cNvSpPr>
            <a:spLocks noGrp="1"/>
          </p:cNvSpPr>
          <p:nvPr>
            <p:ph idx="1"/>
          </p:nvPr>
        </p:nvSpPr>
        <p:spPr>
          <a:xfrm>
            <a:off x="174812" y="5338482"/>
            <a:ext cx="12017188" cy="1519518"/>
          </a:xfrm>
        </p:spPr>
        <p:txBody>
          <a:bodyPr>
            <a:noAutofit/>
          </a:bodyPr>
          <a:lstStyle/>
          <a:p>
            <a:pPr marL="0" indent="0" algn="ctr">
              <a:buNone/>
            </a:pPr>
            <a:r>
              <a:rPr lang="id-ID" sz="3600" b="1" dirty="0" smtClean="0"/>
              <a:t>BERJALAN DALAM KUASA ALLAH</a:t>
            </a:r>
          </a:p>
          <a:p>
            <a:pPr marL="0" indent="0" algn="ctr">
              <a:buNone/>
            </a:pPr>
            <a:r>
              <a:rPr lang="id-ID" sz="3600" b="1" dirty="0" smtClean="0"/>
              <a:t>KEJADIAN 41:46, MAZMUR 65:3,10-11</a:t>
            </a:r>
          </a:p>
        </p:txBody>
      </p:sp>
      <p:pic>
        <p:nvPicPr>
          <p:cNvPr id="28674" name="Picture 2" descr="Image result for THE MAP OF EGYP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50460" y="685800"/>
            <a:ext cx="4091081" cy="44746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17137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647" y="0"/>
            <a:ext cx="11223812" cy="1371600"/>
          </a:xfrm>
        </p:spPr>
        <p:txBody>
          <a:bodyPr>
            <a:normAutofit/>
          </a:bodyPr>
          <a:lstStyle/>
          <a:p>
            <a:r>
              <a:rPr lang="id-ID" b="1" dirty="0" smtClean="0"/>
              <a:t>HUKUM BEYOND THE LIMIT ADALAH...</a:t>
            </a:r>
            <a:endParaRPr lang="id-ID" b="1" dirty="0"/>
          </a:p>
        </p:txBody>
      </p:sp>
      <p:sp>
        <p:nvSpPr>
          <p:cNvPr id="3" name="Content Placeholder 2"/>
          <p:cNvSpPr>
            <a:spLocks noGrp="1"/>
          </p:cNvSpPr>
          <p:nvPr>
            <p:ph idx="1"/>
          </p:nvPr>
        </p:nvSpPr>
        <p:spPr>
          <a:xfrm>
            <a:off x="174812" y="6078070"/>
            <a:ext cx="12017188" cy="779929"/>
          </a:xfrm>
        </p:spPr>
        <p:txBody>
          <a:bodyPr>
            <a:noAutofit/>
          </a:bodyPr>
          <a:lstStyle/>
          <a:p>
            <a:pPr marL="0" indent="0" algn="ctr">
              <a:buNone/>
            </a:pPr>
            <a:r>
              <a:rPr lang="id-ID" sz="3600" b="1" dirty="0" smtClean="0"/>
              <a:t>BEKERJA KERAS, KEJADIAN 42:6, ULANGAN 30:9</a:t>
            </a:r>
          </a:p>
        </p:txBody>
      </p:sp>
      <p:pic>
        <p:nvPicPr>
          <p:cNvPr id="31746" name="Picture 2" descr="Image result for YUSUF MENJUAL GANDUM DI MESI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9464" y="685800"/>
            <a:ext cx="7173072" cy="53798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78606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647" y="0"/>
            <a:ext cx="11223812" cy="1371600"/>
          </a:xfrm>
        </p:spPr>
        <p:txBody>
          <a:bodyPr>
            <a:normAutofit/>
          </a:bodyPr>
          <a:lstStyle/>
          <a:p>
            <a:r>
              <a:rPr lang="id-ID" b="1" dirty="0" smtClean="0"/>
              <a:t>HUKUM BEYOND THE LIMIT ADALAH...</a:t>
            </a:r>
            <a:endParaRPr lang="id-ID" b="1" dirty="0"/>
          </a:p>
        </p:txBody>
      </p:sp>
      <p:sp>
        <p:nvSpPr>
          <p:cNvPr id="3" name="Content Placeholder 2"/>
          <p:cNvSpPr>
            <a:spLocks noGrp="1"/>
          </p:cNvSpPr>
          <p:nvPr>
            <p:ph idx="1"/>
          </p:nvPr>
        </p:nvSpPr>
        <p:spPr>
          <a:xfrm>
            <a:off x="174812" y="5549462"/>
            <a:ext cx="12017188" cy="1072056"/>
          </a:xfrm>
        </p:spPr>
        <p:txBody>
          <a:bodyPr>
            <a:noAutofit/>
          </a:bodyPr>
          <a:lstStyle/>
          <a:p>
            <a:pPr marL="0" indent="0" algn="ctr">
              <a:buNone/>
            </a:pPr>
            <a:r>
              <a:rPr lang="id-ID" sz="2800" b="1" dirty="0" smtClean="0"/>
              <a:t>MENYEPAKATI AGENDA TUHAN, LALU MELEPASKAN PENGAMPUNAN,</a:t>
            </a:r>
          </a:p>
          <a:p>
            <a:pPr marL="0" indent="0" algn="ctr">
              <a:buNone/>
            </a:pPr>
            <a:r>
              <a:rPr lang="id-ID" sz="2800" b="1" dirty="0" smtClean="0"/>
              <a:t>KEJADIAN 45:5,7,15,, IBRANI 12:15, II KORINTUS 9:8</a:t>
            </a:r>
          </a:p>
        </p:txBody>
      </p:sp>
      <p:pic>
        <p:nvPicPr>
          <p:cNvPr id="30722" name="Picture 2" descr="Image result for YUSUF MENJUAL GANDUM DI MESI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42847" y="685800"/>
            <a:ext cx="7106307" cy="4737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11215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647" y="0"/>
            <a:ext cx="11223812" cy="1371600"/>
          </a:xfrm>
        </p:spPr>
        <p:txBody>
          <a:bodyPr>
            <a:normAutofit/>
          </a:bodyPr>
          <a:lstStyle/>
          <a:p>
            <a:r>
              <a:rPr lang="id-ID" b="1" dirty="0" smtClean="0"/>
              <a:t>HUKUM BEYOND THE LIMIT ADALAH...</a:t>
            </a:r>
            <a:endParaRPr lang="id-ID" b="1" dirty="0"/>
          </a:p>
        </p:txBody>
      </p:sp>
      <p:sp>
        <p:nvSpPr>
          <p:cNvPr id="3" name="Content Placeholder 2"/>
          <p:cNvSpPr>
            <a:spLocks noGrp="1"/>
          </p:cNvSpPr>
          <p:nvPr>
            <p:ph idx="1"/>
          </p:nvPr>
        </p:nvSpPr>
        <p:spPr>
          <a:xfrm>
            <a:off x="174812" y="5549462"/>
            <a:ext cx="12017188" cy="1072056"/>
          </a:xfrm>
        </p:spPr>
        <p:txBody>
          <a:bodyPr>
            <a:noAutofit/>
          </a:bodyPr>
          <a:lstStyle/>
          <a:p>
            <a:pPr marL="0" indent="0" algn="ctr">
              <a:buNone/>
            </a:pPr>
            <a:r>
              <a:rPr lang="id-ID" sz="2800" b="1" dirty="0" smtClean="0"/>
              <a:t>MENJADI SEORANG YANG KEBAPAKAN</a:t>
            </a:r>
          </a:p>
          <a:p>
            <a:pPr marL="0" indent="0" algn="ctr">
              <a:buNone/>
            </a:pPr>
            <a:r>
              <a:rPr lang="id-ID" sz="2800" b="1" dirty="0" smtClean="0"/>
              <a:t>KEJADIAN 45:8, MAZMUR 34:1,12</a:t>
            </a:r>
            <a:r>
              <a:rPr lang="id-ID" sz="2800" b="1" dirty="0"/>
              <a:t> , I TAWARIKH 11:10</a:t>
            </a:r>
            <a:endParaRPr lang="id-ID" sz="2800" b="1" dirty="0" smtClean="0"/>
          </a:p>
        </p:txBody>
      </p:sp>
      <p:pic>
        <p:nvPicPr>
          <p:cNvPr id="32770" name="Picture 2" descr="Image result for joseph and pharao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547" y="822598"/>
            <a:ext cx="6544769" cy="44533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1370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647" y="0"/>
            <a:ext cx="11223812" cy="1371600"/>
          </a:xfrm>
        </p:spPr>
        <p:txBody>
          <a:bodyPr>
            <a:normAutofit/>
          </a:bodyPr>
          <a:lstStyle/>
          <a:p>
            <a:r>
              <a:rPr lang="id-ID" b="1" dirty="0" smtClean="0"/>
              <a:t>HUKUM BEYOND THE LIMIT ADALAH...</a:t>
            </a:r>
            <a:endParaRPr lang="id-ID" b="1" dirty="0"/>
          </a:p>
        </p:txBody>
      </p:sp>
      <p:sp>
        <p:nvSpPr>
          <p:cNvPr id="3" name="Content Placeholder 2"/>
          <p:cNvSpPr>
            <a:spLocks noGrp="1"/>
          </p:cNvSpPr>
          <p:nvPr>
            <p:ph idx="1"/>
          </p:nvPr>
        </p:nvSpPr>
        <p:spPr>
          <a:xfrm>
            <a:off x="174812" y="5549462"/>
            <a:ext cx="12017188" cy="1072056"/>
          </a:xfrm>
        </p:spPr>
        <p:txBody>
          <a:bodyPr>
            <a:noAutofit/>
          </a:bodyPr>
          <a:lstStyle/>
          <a:p>
            <a:pPr marL="0" indent="0" algn="ctr">
              <a:buNone/>
            </a:pPr>
            <a:r>
              <a:rPr lang="id-ID" sz="2800" b="1" dirty="0" smtClean="0"/>
              <a:t>MENJADI SEORANG YANG MEMELIHARA/ MEMBERI/ MURAH HATI</a:t>
            </a:r>
          </a:p>
          <a:p>
            <a:pPr marL="0" indent="0" algn="ctr">
              <a:buNone/>
            </a:pPr>
            <a:r>
              <a:rPr lang="id-ID" sz="2800" b="1" dirty="0" smtClean="0"/>
              <a:t>KEJADIAN 47:12, AMSAL 11:25</a:t>
            </a:r>
          </a:p>
        </p:txBody>
      </p:sp>
      <p:pic>
        <p:nvPicPr>
          <p:cNvPr id="33794" name="Picture 2" descr="Image result for joseph and pharao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1271" y="685800"/>
            <a:ext cx="6229459" cy="46720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64515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647" y="0"/>
            <a:ext cx="11223812" cy="1371600"/>
          </a:xfrm>
        </p:spPr>
        <p:txBody>
          <a:bodyPr>
            <a:normAutofit/>
          </a:bodyPr>
          <a:lstStyle/>
          <a:p>
            <a:r>
              <a:rPr lang="id-ID" b="1" dirty="0" smtClean="0"/>
              <a:t>HUKUM BEYOND THE LIMIT ADALAH...</a:t>
            </a:r>
            <a:endParaRPr lang="id-ID" b="1" dirty="0"/>
          </a:p>
        </p:txBody>
      </p:sp>
      <p:sp>
        <p:nvSpPr>
          <p:cNvPr id="3" name="Content Placeholder 2"/>
          <p:cNvSpPr>
            <a:spLocks noGrp="1"/>
          </p:cNvSpPr>
          <p:nvPr>
            <p:ph idx="1"/>
          </p:nvPr>
        </p:nvSpPr>
        <p:spPr>
          <a:xfrm>
            <a:off x="174812" y="5549462"/>
            <a:ext cx="12017188" cy="1072056"/>
          </a:xfrm>
        </p:spPr>
        <p:txBody>
          <a:bodyPr>
            <a:noAutofit/>
          </a:bodyPr>
          <a:lstStyle/>
          <a:p>
            <a:pPr marL="0" indent="0" algn="ctr">
              <a:buNone/>
            </a:pPr>
            <a:r>
              <a:rPr lang="id-ID" sz="2800" b="1" dirty="0" smtClean="0"/>
              <a:t>MENJADI PRIBADI YANG DAPAT DIPERCAYA</a:t>
            </a:r>
          </a:p>
          <a:p>
            <a:pPr marL="0" indent="0" algn="ctr">
              <a:buNone/>
            </a:pPr>
            <a:r>
              <a:rPr lang="id-ID" sz="2800" b="1" dirty="0" smtClean="0"/>
              <a:t>KEJADIAN 47:29-31, AMSAL 28:20</a:t>
            </a:r>
          </a:p>
        </p:txBody>
      </p:sp>
      <p:pic>
        <p:nvPicPr>
          <p:cNvPr id="34818" name="Picture 2" descr="Image result for JACOB DIE IN THE BIBLE STO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1524" y="685800"/>
            <a:ext cx="9348952" cy="4674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99233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647" y="0"/>
            <a:ext cx="11223812" cy="1371600"/>
          </a:xfrm>
        </p:spPr>
        <p:txBody>
          <a:bodyPr>
            <a:normAutofit/>
          </a:bodyPr>
          <a:lstStyle/>
          <a:p>
            <a:r>
              <a:rPr lang="id-ID" b="1" dirty="0" smtClean="0"/>
              <a:t>HUKUM BEYOND THE LIMIT ADALAH...</a:t>
            </a:r>
            <a:endParaRPr lang="id-ID" b="1" dirty="0"/>
          </a:p>
        </p:txBody>
      </p:sp>
      <p:sp>
        <p:nvSpPr>
          <p:cNvPr id="3" name="Content Placeholder 2"/>
          <p:cNvSpPr>
            <a:spLocks noGrp="1"/>
          </p:cNvSpPr>
          <p:nvPr>
            <p:ph idx="1"/>
          </p:nvPr>
        </p:nvSpPr>
        <p:spPr>
          <a:xfrm>
            <a:off x="174812" y="5549462"/>
            <a:ext cx="12017188" cy="1072056"/>
          </a:xfrm>
        </p:spPr>
        <p:txBody>
          <a:bodyPr>
            <a:noAutofit/>
          </a:bodyPr>
          <a:lstStyle/>
          <a:p>
            <a:pPr marL="0" indent="0" algn="ctr">
              <a:buNone/>
            </a:pPr>
            <a:r>
              <a:rPr lang="id-ID" sz="2800" b="1" dirty="0" smtClean="0"/>
              <a:t>HIDUP DALAM POLA 3 GENERASI</a:t>
            </a:r>
          </a:p>
          <a:p>
            <a:pPr marL="0" indent="0" algn="ctr">
              <a:buNone/>
            </a:pPr>
            <a:r>
              <a:rPr lang="id-ID" sz="2800" b="1" dirty="0" smtClean="0"/>
              <a:t>KEJADIAN 48:1, MAZMUR 78:5-7, MAZMUR 112:1-3</a:t>
            </a:r>
          </a:p>
        </p:txBody>
      </p:sp>
      <p:pic>
        <p:nvPicPr>
          <p:cNvPr id="35842" name="Picture 2" descr="Image result for JACOB DIE IN THE BIBLE EFRAIM AND MANASYE STO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5960" y="685799"/>
            <a:ext cx="6860080" cy="47060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37554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647" y="0"/>
            <a:ext cx="11223812" cy="1371600"/>
          </a:xfrm>
        </p:spPr>
        <p:txBody>
          <a:bodyPr>
            <a:normAutofit/>
          </a:bodyPr>
          <a:lstStyle/>
          <a:p>
            <a:r>
              <a:rPr lang="id-ID" b="1" dirty="0" smtClean="0"/>
              <a:t>HUKUM BEYOND THE LIMIT ADALAH...</a:t>
            </a:r>
            <a:endParaRPr lang="id-ID" b="1" dirty="0"/>
          </a:p>
        </p:txBody>
      </p:sp>
      <p:sp>
        <p:nvSpPr>
          <p:cNvPr id="3" name="Content Placeholder 2"/>
          <p:cNvSpPr>
            <a:spLocks noGrp="1"/>
          </p:cNvSpPr>
          <p:nvPr>
            <p:ph idx="1"/>
          </p:nvPr>
        </p:nvSpPr>
        <p:spPr>
          <a:xfrm>
            <a:off x="174812" y="5549462"/>
            <a:ext cx="12017188" cy="1072056"/>
          </a:xfrm>
        </p:spPr>
        <p:txBody>
          <a:bodyPr>
            <a:noAutofit/>
          </a:bodyPr>
          <a:lstStyle/>
          <a:p>
            <a:pPr marL="0" indent="0" algn="ctr">
              <a:buNone/>
            </a:pPr>
            <a:r>
              <a:rPr lang="id-ID" sz="2800" b="1" dirty="0" smtClean="0"/>
              <a:t>TIDAK MEMAKAI OTORITAS UNTUK MENINDAS</a:t>
            </a:r>
          </a:p>
          <a:p>
            <a:pPr marL="0" indent="0" algn="ctr">
              <a:buNone/>
            </a:pPr>
            <a:r>
              <a:rPr lang="id-ID" sz="2800" b="1" dirty="0" smtClean="0"/>
              <a:t>KEJADIAN 50:19-21, MAZMUR 34:15, 16-23</a:t>
            </a:r>
          </a:p>
        </p:txBody>
      </p:sp>
      <p:pic>
        <p:nvPicPr>
          <p:cNvPr id="37890" name="Picture 2" descr="Image result for JOSEPH AND HER BROTHER IN THE BIBLE STO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0594" y="685800"/>
            <a:ext cx="9083019" cy="45415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31598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647" y="0"/>
            <a:ext cx="11223812" cy="1371600"/>
          </a:xfrm>
        </p:spPr>
        <p:txBody>
          <a:bodyPr>
            <a:normAutofit/>
          </a:bodyPr>
          <a:lstStyle/>
          <a:p>
            <a:r>
              <a:rPr lang="id-ID" b="1" dirty="0" smtClean="0"/>
              <a:t>HUKUM BEYOND THE LIMIT ADALAH...</a:t>
            </a:r>
            <a:endParaRPr lang="id-ID" b="1" dirty="0"/>
          </a:p>
        </p:txBody>
      </p:sp>
      <p:sp>
        <p:nvSpPr>
          <p:cNvPr id="3" name="Content Placeholder 2"/>
          <p:cNvSpPr>
            <a:spLocks noGrp="1"/>
          </p:cNvSpPr>
          <p:nvPr>
            <p:ph idx="1"/>
          </p:nvPr>
        </p:nvSpPr>
        <p:spPr>
          <a:xfrm>
            <a:off x="174812" y="5549462"/>
            <a:ext cx="12017188" cy="1072056"/>
          </a:xfrm>
        </p:spPr>
        <p:txBody>
          <a:bodyPr>
            <a:noAutofit/>
          </a:bodyPr>
          <a:lstStyle/>
          <a:p>
            <a:pPr marL="0" indent="0" algn="ctr">
              <a:buNone/>
            </a:pPr>
            <a:r>
              <a:rPr lang="id-ID" sz="2800" b="1" dirty="0" smtClean="0"/>
              <a:t>MEMANDANG JAUH KE DEPAN</a:t>
            </a:r>
          </a:p>
          <a:p>
            <a:pPr marL="0" indent="0" algn="ctr">
              <a:buNone/>
            </a:pPr>
            <a:r>
              <a:rPr lang="id-ID" sz="2800" b="1" dirty="0" smtClean="0"/>
              <a:t>KEJADIAN 50:25, I TIMOTIUS 6:17</a:t>
            </a:r>
          </a:p>
        </p:txBody>
      </p:sp>
      <p:pic>
        <p:nvPicPr>
          <p:cNvPr id="36866" name="Picture 2" descr="Image result for ISRAEL RED SEA IN THE BIBLE STO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1271" y="685800"/>
            <a:ext cx="6229459" cy="46720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64395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HUKUM TABUR TUAI</a:t>
            </a:r>
            <a:endParaRPr lang="id-ID" dirty="0"/>
          </a:p>
        </p:txBody>
      </p:sp>
      <p:sp>
        <p:nvSpPr>
          <p:cNvPr id="3" name="Content Placeholder 2"/>
          <p:cNvSpPr>
            <a:spLocks noGrp="1"/>
          </p:cNvSpPr>
          <p:nvPr>
            <p:ph idx="1"/>
          </p:nvPr>
        </p:nvSpPr>
        <p:spPr/>
        <p:txBody>
          <a:bodyPr>
            <a:normAutofit/>
          </a:bodyPr>
          <a:lstStyle/>
          <a:p>
            <a:pPr marL="0" indent="0">
              <a:buNone/>
            </a:pPr>
            <a:r>
              <a:rPr lang="id-ID" sz="11500" b="1" dirty="0" smtClean="0"/>
              <a:t>GALATIA 6:7</a:t>
            </a:r>
            <a:endParaRPr lang="id-ID" sz="11500" b="1" dirty="0"/>
          </a:p>
        </p:txBody>
      </p:sp>
    </p:spTree>
    <p:extLst>
      <p:ext uri="{BB962C8B-B14F-4D97-AF65-F5344CB8AC3E}">
        <p14:creationId xmlns:p14="http://schemas.microsoft.com/office/powerpoint/2010/main" val="130992238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3.jpeg"/></Relationships>
</file>

<file path=ppt/theme/_rels/theme5.xml.rels><?xml version="1.0" encoding="UTF-8" standalone="yes"?>
<Relationships xmlns="http://schemas.openxmlformats.org/package/2006/relationships"><Relationship Id="rId1" Type="http://schemas.openxmlformats.org/officeDocument/2006/relationships/image" Target="../media/image3.jpeg"/></Relationships>
</file>

<file path=ppt/theme/_rels/theme6.xml.rels><?xml version="1.0" encoding="UTF-8" standalone="yes"?>
<Relationships xmlns="http://schemas.openxmlformats.org/package/2006/relationships"><Relationship Id="rId1" Type="http://schemas.openxmlformats.org/officeDocument/2006/relationships/image" Target="../media/image3.jpeg"/></Relationships>
</file>

<file path=ppt/theme/_rels/theme8.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Ion">
  <a:themeElements>
    <a:clrScheme name="Ion">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EC76B5"/>
      </a:hlink>
      <a:folHlink>
        <a:srgbClr val="E8ACCD"/>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A207AED3-9ABC-4A18-9978-A59B65688B15}"/>
    </a:ext>
  </a:extLst>
</a:theme>
</file>

<file path=ppt/theme/theme5.xml><?xml version="1.0" encoding="utf-8"?>
<a:theme xmlns:a="http://schemas.openxmlformats.org/drawingml/2006/main" name="1_Ion">
  <a:themeElements>
    <a:clrScheme name="Ion">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5A2F9111-B2DB-470C-BA56-608F9B658826}"/>
    </a:ext>
  </a:extLst>
</a:theme>
</file>

<file path=ppt/theme/theme6.xml><?xml version="1.0" encoding="utf-8"?>
<a:theme xmlns:a="http://schemas.openxmlformats.org/drawingml/2006/main" name="2_Ion">
  <a:themeElements>
    <a:clrScheme name="Ion">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ppt/theme/theme7.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8.xml><?xml version="1.0" encoding="utf-8"?>
<a:theme xmlns:a="http://schemas.openxmlformats.org/drawingml/2006/main" name="3_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Savon</Template>
  <TotalTime>374</TotalTime>
  <Words>2189</Words>
  <Application>Microsoft Office PowerPoint</Application>
  <PresentationFormat>Widescreen</PresentationFormat>
  <Paragraphs>254</Paragraphs>
  <Slides>40</Slides>
  <Notes>40</Notes>
  <HiddenSlides>0</HiddenSlides>
  <MMClips>0</MMClips>
  <ScaleCrop>false</ScaleCrop>
  <HeadingPairs>
    <vt:vector size="6" baseType="variant">
      <vt:variant>
        <vt:lpstr>Fonts Used</vt:lpstr>
      </vt:variant>
      <vt:variant>
        <vt:i4>8</vt:i4>
      </vt:variant>
      <vt:variant>
        <vt:lpstr>Theme</vt:lpstr>
      </vt:variant>
      <vt:variant>
        <vt:i4>8</vt:i4>
      </vt:variant>
      <vt:variant>
        <vt:lpstr>Slide Titles</vt:lpstr>
      </vt:variant>
      <vt:variant>
        <vt:i4>40</vt:i4>
      </vt:variant>
    </vt:vector>
  </HeadingPairs>
  <TitlesOfParts>
    <vt:vector size="56" baseType="lpstr">
      <vt:lpstr>Arial</vt:lpstr>
      <vt:lpstr>Calibri</vt:lpstr>
      <vt:lpstr>Calibri Light</vt:lpstr>
      <vt:lpstr>Century Gothic</vt:lpstr>
      <vt:lpstr>Garamond</vt:lpstr>
      <vt:lpstr>Georgia</vt:lpstr>
      <vt:lpstr>Times New Roman</vt:lpstr>
      <vt:lpstr>Wingdings 3</vt:lpstr>
      <vt:lpstr>Savon</vt:lpstr>
      <vt:lpstr>Office Theme</vt:lpstr>
      <vt:lpstr>1_Office Theme</vt:lpstr>
      <vt:lpstr>Ion</vt:lpstr>
      <vt:lpstr>1_Ion</vt:lpstr>
      <vt:lpstr>2_Ion</vt:lpstr>
      <vt:lpstr>Wisp</vt:lpstr>
      <vt:lpstr>3_Ion</vt:lpstr>
      <vt:lpstr>Beyond the limit melampaui batas</vt:lpstr>
      <vt:lpstr>PowerPoint Presentation</vt:lpstr>
      <vt:lpstr>PowerPoint Presentation</vt:lpstr>
      <vt:lpstr>YUSUF    MENDAPAT DUA BAGIAN.  SEBUAH SISIPAN ANEH </vt:lpstr>
      <vt:lpstr>ADA SATU SAJA NAMA ORANG  DI ANTARA NAMA-NAMA TEMPAT</vt:lpstr>
      <vt:lpstr>DISEBUTKAN SEJAK  AWAL MULA SEBAGAI PENGUMUMAN PENTING  TENTANG HAK KESULUNGAN  SULUNG???</vt:lpstr>
      <vt:lpstr>ARTI NAMA YUSUF KEJADIAN 30:24 "Mudah-mudahan TUHAN menambah seorang anak laki-laki lagi bagiku."</vt:lpstr>
      <vt:lpstr>PowerPoint Presentation</vt:lpstr>
      <vt:lpstr>PowerPoint Presentation</vt:lpstr>
      <vt:lpstr>PowerPoint Presentation</vt:lpstr>
      <vt:lpstr>PowerPoint Presentation</vt:lpstr>
      <vt:lpstr>MENJADI ISTIMEWA KARENA MENGALAMI PERTOLONGAN TUHAN</vt:lpstr>
      <vt:lpstr>KEJADIAN 49:26 Berkat ayahmu melebihi berkat gunung-gunung  yang sejak dahulu,  yakni yang paling sedap  di bukit-bukit yang berabad-abad; semuanya itu akan turun  ke atas kepala Yusuf,  ke atas batu kepala  orang yang teristimewa  di antara saudara-saudaranya. </vt:lpstr>
      <vt:lpstr>MENJADI ISTIMEWA KARENA DOA BERKAT AYAH</vt:lpstr>
      <vt:lpstr>I Tawarikh 5:1-2</vt:lpstr>
      <vt:lpstr>URUT KELAHIRAN, BERKAT KESULUNGAN, SILSILAH MESIAS</vt:lpstr>
      <vt:lpstr>PowerPoint Presentation</vt:lpstr>
      <vt:lpstr>RUBEN HIDUP  DI BAWAH GARIS BERKAT KARENA PERZINAHAN</vt:lpstr>
      <vt:lpstr>SIMEON DAN LEWI DI BAWAH GARIS BERKAT KARENA KEKERASAN, KEPAHITAN, PEMBUNUHAN</vt:lpstr>
      <vt:lpstr>YEHUDA KEHILANGAN BERKAT KESULUNGAN KARENA  TELAH MENJUAL ADIKNYA  HATINYA JAHAT KEJADIAN 37</vt:lpstr>
      <vt:lpstr>YUSUF HIDUP DI ATAS GARIS KARENA TAKUT AKAN TUHAN KASIH KARUNIA TUHAN TURUN ATAS HIDUPNYA</vt:lpstr>
      <vt:lpstr>YUSUF MENGALAMI PERKECUALIAN KETIKA DIBAHAS BATAS-BATAS DIA MELEWATI BATAS BEYOND THE LIMITS BERKATNYA MELAMPAUI BATAS</vt:lpstr>
      <vt:lpstr>ESAU HIDUP DI BAWAH GARIS KARENA  HIDUP MEREMEHKAN BERKAT KESULUNGAN  </vt:lpstr>
      <vt:lpstr>DIBERKATI UNTUK JADI BERKAT KEJADIAN 12:2-3</vt:lpstr>
      <vt:lpstr>HUKUM BEYOND THE LIMIT ADALAH...</vt:lpstr>
      <vt:lpstr>HUKUM BEYOND THE LIMIT ADALAH...</vt:lpstr>
      <vt:lpstr>PowerPoint Presentation</vt:lpstr>
      <vt:lpstr>TAKUT AKAN TUHAN</vt:lpstr>
      <vt:lpstr>HUKUM BEYOND THE LIMIT ADALAH...</vt:lpstr>
      <vt:lpstr>HUKUM BEYOND THE LIMIT ADALAH...</vt:lpstr>
      <vt:lpstr>HUKUM BEYOND THE LIMIT ADALAH...</vt:lpstr>
      <vt:lpstr>HUKUM BEYOND THE LIMIT ADALAH...</vt:lpstr>
      <vt:lpstr>HUKUM BEYOND THE LIMIT ADALAH...</vt:lpstr>
      <vt:lpstr>HUKUM BEYOND THE LIMIT ADALAH...</vt:lpstr>
      <vt:lpstr>HUKUM BEYOND THE LIMIT ADALAH...</vt:lpstr>
      <vt:lpstr>HUKUM BEYOND THE LIMIT ADALAH...</vt:lpstr>
      <vt:lpstr>HUKUM BEYOND THE LIMIT ADALAH...</vt:lpstr>
      <vt:lpstr>HUKUM BEYOND THE LIMIT ADALAH...</vt:lpstr>
      <vt:lpstr>HUKUM BEYOND THE LIMIT ADALAH...</vt:lpstr>
      <vt:lpstr>HUKUM TABUR TUAI</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Beyond the limit melampaui batas</dc:title>
  <dc:creator>Grace Sumilat</dc:creator>
  <cp:lastModifiedBy>Grace Sumilat</cp:lastModifiedBy>
  <cp:revision>28</cp:revision>
  <cp:lastPrinted>2019-09-07T03:54:29Z</cp:lastPrinted>
  <dcterms:created xsi:type="dcterms:W3CDTF">2019-09-06T11:34:00Z</dcterms:created>
  <dcterms:modified xsi:type="dcterms:W3CDTF">2019-09-07T04:37:55Z</dcterms:modified>
</cp:coreProperties>
</file>