
<file path=[Content_Types].xml><?xml version="1.0" encoding="utf-8"?>
<Types xmlns="http://schemas.openxmlformats.org/package/2006/content-types">
  <Default Extension="bmp" ContentType="image/bmp"/>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8.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0.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1.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2.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3.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theme/themeOverride2.xml" ContentType="application/vnd.openxmlformats-officedocument.themeOverride+xml"/>
  <Override PartName="/ppt/notesSlides/notesSlide10.xml" ContentType="application/vnd.openxmlformats-officedocument.presentationml.notesSlide+xml"/>
  <Override PartName="/ppt/theme/themeOverride3.xml" ContentType="application/vnd.openxmlformats-officedocument.themeOverride+xml"/>
  <Override PartName="/ppt/notesSlides/notesSlide11.xml" ContentType="application/vnd.openxmlformats-officedocument.presentationml.notesSlide+xml"/>
  <Override PartName="/ppt/theme/themeOverride4.xml" ContentType="application/vnd.openxmlformats-officedocument.themeOverride+xml"/>
  <Override PartName="/ppt/notesSlides/notesSlide12.xml" ContentType="application/vnd.openxmlformats-officedocument.presentationml.notesSlide+xml"/>
  <Override PartName="/ppt/theme/themeOverride5.xml" ContentType="application/vnd.openxmlformats-officedocument.themeOverride+xml"/>
  <Override PartName="/ppt/notesSlides/notesSlide13.xml" ContentType="application/vnd.openxmlformats-officedocument.presentationml.notesSlide+xml"/>
  <Override PartName="/ppt/theme/themeOverride6.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 id="2147483792" r:id="rId2"/>
    <p:sldMasterId id="2147483828" r:id="rId3"/>
    <p:sldMasterId id="2147483840" r:id="rId4"/>
    <p:sldMasterId id="2147483870" r:id="rId5"/>
    <p:sldMasterId id="2147483918" r:id="rId6"/>
    <p:sldMasterId id="2147483996" r:id="rId7"/>
    <p:sldMasterId id="2147484014" r:id="rId8"/>
    <p:sldMasterId id="2147484031" r:id="rId9"/>
    <p:sldMasterId id="2147484043" r:id="rId10"/>
    <p:sldMasterId id="2147484055" r:id="rId11"/>
    <p:sldMasterId id="2147484067" r:id="rId12"/>
    <p:sldMasterId id="2147484102" r:id="rId13"/>
    <p:sldMasterId id="2147484143" r:id="rId14"/>
  </p:sldMasterIdLst>
  <p:notesMasterIdLst>
    <p:notesMasterId r:id="rId36"/>
  </p:notesMasterIdLst>
  <p:sldIdLst>
    <p:sldId id="256" r:id="rId15"/>
    <p:sldId id="259" r:id="rId16"/>
    <p:sldId id="260" r:id="rId17"/>
    <p:sldId id="261" r:id="rId18"/>
    <p:sldId id="262" r:id="rId19"/>
    <p:sldId id="263" r:id="rId20"/>
    <p:sldId id="264" r:id="rId21"/>
    <p:sldId id="265" r:id="rId22"/>
    <p:sldId id="267" r:id="rId23"/>
    <p:sldId id="268" r:id="rId24"/>
    <p:sldId id="269" r:id="rId25"/>
    <p:sldId id="270" r:id="rId26"/>
    <p:sldId id="271" r:id="rId27"/>
    <p:sldId id="272" r:id="rId28"/>
    <p:sldId id="276" r:id="rId29"/>
    <p:sldId id="275" r:id="rId30"/>
    <p:sldId id="277" r:id="rId31"/>
    <p:sldId id="278" r:id="rId32"/>
    <p:sldId id="279" r:id="rId33"/>
    <p:sldId id="285" r:id="rId34"/>
    <p:sldId id="280"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50628" autoAdjust="0"/>
  </p:normalViewPr>
  <p:slideViewPr>
    <p:cSldViewPr snapToGrid="0">
      <p:cViewPr varScale="1">
        <p:scale>
          <a:sx n="34" d="100"/>
          <a:sy n="34" d="100"/>
        </p:scale>
        <p:origin x="2016"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theme" Target="theme/theme1.xml"/><Relationship Id="rId21" Type="http://schemas.openxmlformats.org/officeDocument/2006/relationships/slide" Target="slides/slide7.xml"/><Relationship Id="rId34" Type="http://schemas.openxmlformats.org/officeDocument/2006/relationships/slide" Target="slides/slide20.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1A7C48-D5E1-479D-8488-CCFFAD5B4ABF}" type="datetimeFigureOut">
              <a:rPr lang="id-ID" smtClean="0"/>
              <a:t>10/09/2019</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9328A4-41EC-4B27-8FF3-27CBB1BFD35C}" type="slidenum">
              <a:rPr lang="id-ID" smtClean="0"/>
              <a:t>‹#›</a:t>
            </a:fld>
            <a:endParaRPr lang="id-ID"/>
          </a:p>
        </p:txBody>
      </p:sp>
    </p:spTree>
    <p:extLst>
      <p:ext uri="{BB962C8B-B14F-4D97-AF65-F5344CB8AC3E}">
        <p14:creationId xmlns:p14="http://schemas.microsoft.com/office/powerpoint/2010/main" val="553234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PENDAHULUAN</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Dalam materi ini, kita akan membahas kisah Daud dan Goliat yang sangat terkenal </a:t>
            </a:r>
          </a:p>
          <a:p>
            <a:r>
              <a:rPr lang="id-ID" sz="1200" kern="1200" dirty="0" smtClean="0">
                <a:solidFill>
                  <a:schemeClr val="tx1"/>
                </a:solidFill>
                <a:effectLst/>
                <a:latin typeface="+mn-lt"/>
                <a:ea typeface="+mn-ea"/>
                <a:cs typeface="+mn-cs"/>
              </a:rPr>
              <a:t>Raksasa/ Goliat dalam hidup kita bisa berupa apa saja, seperti contohnya:</a:t>
            </a:r>
          </a:p>
          <a:p>
            <a:pPr lvl="0"/>
            <a:r>
              <a:rPr lang="id-ID" sz="1200" kern="1200" dirty="0" smtClean="0">
                <a:solidFill>
                  <a:schemeClr val="tx1"/>
                </a:solidFill>
                <a:effectLst/>
                <a:latin typeface="+mn-lt"/>
                <a:ea typeface="+mn-ea"/>
                <a:cs typeface="+mn-cs"/>
              </a:rPr>
              <a:t>Musuh dalam diri sendiri; kemalasan, penundaan, dll.</a:t>
            </a:r>
          </a:p>
          <a:p>
            <a:pPr lvl="0"/>
            <a:r>
              <a:rPr lang="id-ID" sz="1200" kern="1200" dirty="0" smtClean="0">
                <a:solidFill>
                  <a:schemeClr val="tx1"/>
                </a:solidFill>
                <a:effectLst/>
                <a:latin typeface="+mn-lt"/>
                <a:ea typeface="+mn-ea"/>
                <a:cs typeface="+mn-cs"/>
              </a:rPr>
              <a:t>Musuh berupa intimidasi dari pihak luar; seperti perkataan orang di sekitar kita,  contoh ; “Kita tidak bisa.” “Kita sudah tua.” Dst.</a:t>
            </a:r>
          </a:p>
          <a:p>
            <a:pPr lvl="0"/>
            <a:r>
              <a:rPr lang="id-ID" sz="1200" kern="1200" dirty="0" smtClean="0">
                <a:solidFill>
                  <a:schemeClr val="tx1"/>
                </a:solidFill>
                <a:effectLst/>
                <a:latin typeface="+mn-lt"/>
                <a:ea typeface="+mn-ea"/>
                <a:cs typeface="+mn-cs"/>
              </a:rPr>
              <a:t>Musuh berupa emosi negatif, misalnya: ketsayatan, kekawatiran, kecemasan, ketegangan, dll</a:t>
            </a:r>
          </a:p>
          <a:p>
            <a:pPr lvl="0"/>
            <a:r>
              <a:rPr lang="id-ID" sz="1200" kern="1200" dirty="0" smtClean="0">
                <a:solidFill>
                  <a:schemeClr val="tx1"/>
                </a:solidFill>
                <a:effectLst/>
                <a:latin typeface="+mn-lt"/>
                <a:ea typeface="+mn-ea"/>
                <a:cs typeface="+mn-cs"/>
              </a:rPr>
              <a:t>Musuh berupa hal hal yang  ditsayati, contoh; tsayat pada masa depan, tsayat pada bencana alam yang akan menimpa, contoh; gempa bumi, dll</a:t>
            </a:r>
          </a:p>
          <a:p>
            <a:r>
              <a:rPr lang="id-ID" sz="1200" kern="1200" dirty="0" smtClean="0">
                <a:solidFill>
                  <a:schemeClr val="tx1"/>
                </a:solidFill>
                <a:effectLst/>
                <a:latin typeface="+mn-lt"/>
                <a:ea typeface="+mn-ea"/>
                <a:cs typeface="+mn-cs"/>
              </a:rPr>
              <a:t>Sebagai seorang pendoa kita harus MENANG MELAWAN MUSUH APA PUN dalam HIDUP KITA, KELUARGA KITA dan PELAYANAN KITA.</a:t>
            </a:r>
          </a:p>
          <a:p>
            <a:r>
              <a:rPr lang="id-ID" sz="1200" kern="1200" dirty="0" smtClean="0">
                <a:solidFill>
                  <a:schemeClr val="tx1"/>
                </a:solidFill>
                <a:effectLst/>
                <a:latin typeface="+mn-lt"/>
                <a:ea typeface="+mn-ea"/>
                <a:cs typeface="+mn-cs"/>
              </a:rPr>
              <a:t>Seorang pendoa yang belum bisa menang dengan musuh-musuh di dalam dirinya sendiri, akan menjadi prajurit doa yang kedodoran saat harus berperang untuk memenangkan kota. </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a:t>
            </a:fld>
            <a:endParaRPr lang="id-ID"/>
          </a:p>
        </p:txBody>
      </p:sp>
    </p:spTree>
    <p:extLst>
      <p:ext uri="{BB962C8B-B14F-4D97-AF65-F5344CB8AC3E}">
        <p14:creationId xmlns:p14="http://schemas.microsoft.com/office/powerpoint/2010/main" val="670045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DAUD VS GOLIAT</a:t>
            </a:r>
          </a:p>
          <a:p>
            <a:pPr lvl="0"/>
            <a:r>
              <a:rPr lang="id-ID" sz="1200" kern="1200" dirty="0" smtClean="0">
                <a:solidFill>
                  <a:schemeClr val="tx1"/>
                </a:solidFill>
                <a:effectLst/>
                <a:latin typeface="+mn-lt"/>
                <a:ea typeface="+mn-ea"/>
                <a:cs typeface="+mn-cs"/>
              </a:rPr>
              <a:t>I Samuel 16:12, dan I Yohanes 2:27</a:t>
            </a:r>
          </a:p>
          <a:p>
            <a:r>
              <a:rPr lang="id-ID" sz="1200" kern="1200" dirty="0" smtClean="0">
                <a:solidFill>
                  <a:schemeClr val="tx1"/>
                </a:solidFill>
                <a:effectLst/>
                <a:latin typeface="+mn-lt"/>
                <a:ea typeface="+mn-ea"/>
                <a:cs typeface="+mn-cs"/>
              </a:rPr>
              <a:t>Ternyata Daud adalah seorang yang diurapi oleh Tuhan.</a:t>
            </a:r>
          </a:p>
          <a:p>
            <a:r>
              <a:rPr lang="id-ID" sz="1200" b="1" kern="1200" dirty="0" smtClean="0">
                <a:solidFill>
                  <a:schemeClr val="tx1"/>
                </a:solidFill>
                <a:effectLst/>
                <a:latin typeface="+mn-lt"/>
                <a:ea typeface="+mn-ea"/>
                <a:cs typeface="+mn-cs"/>
              </a:rPr>
              <a:t>Pengurapan dari Tuhan itu akan mengajar kita</a:t>
            </a:r>
            <a:r>
              <a:rPr lang="id-ID" sz="1200" kern="1200" dirty="0" smtClean="0">
                <a:solidFill>
                  <a:schemeClr val="tx1"/>
                </a:solidFill>
                <a:effectLst/>
                <a:latin typeface="+mn-lt"/>
                <a:ea typeface="+mn-ea"/>
                <a:cs typeface="+mn-cs"/>
              </a:rPr>
              <a:t>.</a:t>
            </a:r>
          </a:p>
          <a:p>
            <a:r>
              <a:rPr lang="id-ID" sz="1200" kern="1200" dirty="0" smtClean="0">
                <a:solidFill>
                  <a:schemeClr val="tx1"/>
                </a:solidFill>
                <a:effectLst/>
                <a:latin typeface="+mn-lt"/>
                <a:ea typeface="+mn-ea"/>
                <a:cs typeface="+mn-cs"/>
              </a:rPr>
              <a:t>Yang dimaksud dengan ‘....tidak perlu kita diajar oleh orang lain..’ , dalam I Yohanes 2:27, maksudnya adalah kita tidak memerlukan mereka yang mengajarkan apa yang bukan doktrin alkitabiah/ atau maksudnya kita tidak memerlukan mereka yang mengajarkan sesuatu yang menyesatkan atau menyimpang. </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URAPILAH SAYA TUHAN</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2</a:t>
            </a:fld>
            <a:endParaRPr lang="id-ID"/>
          </a:p>
        </p:txBody>
      </p:sp>
    </p:spTree>
    <p:extLst>
      <p:ext uri="{BB962C8B-B14F-4D97-AF65-F5344CB8AC3E}">
        <p14:creationId xmlns:p14="http://schemas.microsoft.com/office/powerpoint/2010/main" val="2934455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4-9</a:t>
            </a:r>
          </a:p>
          <a:p>
            <a:r>
              <a:rPr lang="id-ID" sz="1200" kern="1200" dirty="0" smtClean="0">
                <a:solidFill>
                  <a:schemeClr val="tx1"/>
                </a:solidFill>
                <a:effectLst/>
                <a:latin typeface="+mn-lt"/>
                <a:ea typeface="+mn-ea"/>
                <a:cs typeface="+mn-cs"/>
              </a:rPr>
              <a:t>Ada raksasa namanya Goliat. </a:t>
            </a:r>
            <a:r>
              <a:rPr lang="id-ID" sz="1200" b="1" kern="1200" dirty="0" smtClean="0">
                <a:solidFill>
                  <a:schemeClr val="tx1"/>
                </a:solidFill>
                <a:effectLst/>
                <a:latin typeface="+mn-lt"/>
                <a:ea typeface="+mn-ea"/>
                <a:cs typeface="+mn-cs"/>
              </a:rPr>
              <a:t>Goliat itu meneriakkan intimidasi kepada orang Israel.</a:t>
            </a:r>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Tahukah kita apakah yang dimaksud dengan intimidasi itu? Intimidasi adalah kata-kata negatif dan sama sekali tidak membangun, yang dapat menyebabkan orang lain itu  putus asa, tsayat, kehilangan semangat, dan pada akhirnya kalah. </a:t>
            </a:r>
          </a:p>
          <a:p>
            <a:r>
              <a:rPr lang="id-ID" sz="1200" kern="1200" dirty="0" smtClean="0">
                <a:solidFill>
                  <a:schemeClr val="tx1"/>
                </a:solidFill>
                <a:effectLst/>
                <a:latin typeface="+mn-lt"/>
                <a:ea typeface="+mn-ea"/>
                <a:cs typeface="+mn-cs"/>
              </a:rPr>
              <a:t>Seringkali ada intimidasi yang datang dalam hidup kita, yang diteriakkan ke telinga kita, contoh, perkataan-perkataan semacam ini:</a:t>
            </a:r>
          </a:p>
          <a:p>
            <a:pPr lvl="0"/>
            <a:r>
              <a:rPr lang="id-ID" sz="1200" kern="1200" dirty="0" smtClean="0">
                <a:solidFill>
                  <a:schemeClr val="tx1"/>
                </a:solidFill>
                <a:effectLst/>
                <a:latin typeface="+mn-lt"/>
                <a:ea typeface="+mn-ea"/>
                <a:cs typeface="+mn-cs"/>
              </a:rPr>
              <a:t>Kita tidak bisa, Kita bodoh, Kita tidak ahli, Kita selalu gagal, Kita paling aneh dari yang lain, Kita nggak berbakat</a:t>
            </a:r>
          </a:p>
          <a:p>
            <a:pPr lvl="0"/>
            <a:r>
              <a:rPr lang="id-ID" sz="1200" kern="1200" dirty="0" smtClean="0">
                <a:solidFill>
                  <a:schemeClr val="tx1"/>
                </a:solidFill>
                <a:effectLst/>
                <a:latin typeface="+mn-lt"/>
                <a:ea typeface="+mn-ea"/>
                <a:cs typeface="+mn-cs"/>
              </a:rPr>
              <a:t>Dll</a:t>
            </a:r>
          </a:p>
          <a:p>
            <a:r>
              <a:rPr lang="id-ID" sz="1200" kern="1200" dirty="0" smtClean="0">
                <a:solidFill>
                  <a:schemeClr val="tx1"/>
                </a:solidFill>
                <a:effectLst/>
                <a:latin typeface="+mn-lt"/>
                <a:ea typeface="+mn-ea"/>
                <a:cs typeface="+mn-cs"/>
              </a:rPr>
              <a:t>Itu semua tidak benar, yang benar adalah </a:t>
            </a:r>
          </a:p>
          <a:p>
            <a:pPr lvl="0"/>
            <a:r>
              <a:rPr lang="id-ID" sz="1200" kern="1200" dirty="0" smtClean="0">
                <a:solidFill>
                  <a:schemeClr val="tx1"/>
                </a:solidFill>
                <a:effectLst/>
                <a:latin typeface="+mn-lt"/>
                <a:ea typeface="+mn-ea"/>
                <a:cs typeface="+mn-cs"/>
              </a:rPr>
              <a:t>Saya berharga</a:t>
            </a:r>
          </a:p>
          <a:p>
            <a:pPr lvl="0"/>
            <a:r>
              <a:rPr lang="id-ID" sz="1200" kern="1200" dirty="0" smtClean="0">
                <a:solidFill>
                  <a:schemeClr val="tx1"/>
                </a:solidFill>
                <a:effectLst/>
                <a:latin typeface="+mn-lt"/>
                <a:ea typeface="+mn-ea"/>
                <a:cs typeface="+mn-cs"/>
              </a:rPr>
              <a:t>Tuhan memampukan saya</a:t>
            </a:r>
          </a:p>
          <a:p>
            <a:pPr lvl="0"/>
            <a:r>
              <a:rPr lang="id-ID" sz="1200" kern="1200" dirty="0" smtClean="0">
                <a:solidFill>
                  <a:schemeClr val="tx1"/>
                </a:solidFill>
                <a:effectLst/>
                <a:latin typeface="+mn-lt"/>
                <a:ea typeface="+mn-ea"/>
                <a:cs typeface="+mn-cs"/>
              </a:rPr>
              <a:t>Saya disayangi Tuhan</a:t>
            </a:r>
          </a:p>
          <a:p>
            <a:pPr lvl="0"/>
            <a:r>
              <a:rPr lang="id-ID" sz="1200" kern="1200" dirty="0" smtClean="0">
                <a:solidFill>
                  <a:schemeClr val="tx1"/>
                </a:solidFill>
                <a:effectLst/>
                <a:latin typeface="+mn-lt"/>
                <a:ea typeface="+mn-ea"/>
                <a:cs typeface="+mn-cs"/>
              </a:rPr>
              <a:t>Tuhan memberiku kemenangan</a:t>
            </a:r>
          </a:p>
          <a:p>
            <a:pPr lvl="0"/>
            <a:r>
              <a:rPr lang="id-ID" sz="1200" kern="1200" dirty="0" smtClean="0">
                <a:solidFill>
                  <a:schemeClr val="tx1"/>
                </a:solidFill>
                <a:effectLst/>
                <a:latin typeface="+mn-lt"/>
                <a:ea typeface="+mn-ea"/>
                <a:cs typeface="+mn-cs"/>
              </a:rPr>
              <a:t>Tuhan menciptakan saya unik dan luar biasa</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TUHAN MEMAMPUKAN SAYA</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3</a:t>
            </a:fld>
            <a:endParaRPr lang="id-ID"/>
          </a:p>
        </p:txBody>
      </p:sp>
    </p:spTree>
    <p:extLst>
      <p:ext uri="{BB962C8B-B14F-4D97-AF65-F5344CB8AC3E}">
        <p14:creationId xmlns:p14="http://schemas.microsoft.com/office/powerpoint/2010/main" val="2426282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8-11</a:t>
            </a:r>
          </a:p>
          <a:p>
            <a:r>
              <a:rPr lang="id-ID" sz="1200" kern="1200" dirty="0" smtClean="0">
                <a:solidFill>
                  <a:schemeClr val="tx1"/>
                </a:solidFill>
                <a:effectLst/>
                <a:latin typeface="+mn-lt"/>
                <a:ea typeface="+mn-ea"/>
                <a:cs typeface="+mn-cs"/>
              </a:rPr>
              <a:t>Raksasa Goliat itu menantang DUEL atau satu lawan satu. </a:t>
            </a:r>
          </a:p>
          <a:p>
            <a:r>
              <a:rPr lang="id-ID" sz="1200" kern="1200" dirty="0" smtClean="0">
                <a:solidFill>
                  <a:schemeClr val="tx1"/>
                </a:solidFill>
                <a:effectLst/>
                <a:latin typeface="+mn-lt"/>
                <a:ea typeface="+mn-ea"/>
                <a:cs typeface="+mn-cs"/>
              </a:rPr>
              <a:t>Tiap kita mempunyai raksasa-raksasa yang harus kita kalahkan SENDIRIAN. ( tentunya tetap dengan pertolongan dan penyertaan TUHAN- sendiri di sini maksudnya tidak ada orang lain selain kita)</a:t>
            </a:r>
          </a:p>
          <a:p>
            <a:r>
              <a:rPr lang="id-ID" sz="1200" kern="1200" dirty="0" smtClean="0">
                <a:solidFill>
                  <a:schemeClr val="tx1"/>
                </a:solidFill>
                <a:effectLst/>
                <a:latin typeface="+mn-lt"/>
                <a:ea typeface="+mn-ea"/>
                <a:cs typeface="+mn-cs"/>
              </a:rPr>
              <a:t>Maksudnya di sini, walaupun kita sering dinasihati sahabat, hamba Tuhan, firman Tuhan, tetap saja yang dapat mengalahkan RAKSASA-RAKSASA itu haruslah KITA SENDIRI, itu adalah KEPUTUSAN KITA SENDIRI untuk menjadi pemenang, sedangkan para penasihat itu hanya berhenti sampai di NASIHAT mereka tidak dapat memaksa kita, karena kita bukan robot.</a:t>
            </a:r>
          </a:p>
          <a:p>
            <a:r>
              <a:rPr lang="id-ID" sz="1200" kern="1200" dirty="0" smtClean="0">
                <a:solidFill>
                  <a:schemeClr val="tx1"/>
                </a:solidFill>
                <a:effectLst/>
                <a:latin typeface="+mn-lt"/>
                <a:ea typeface="+mn-ea"/>
                <a:cs typeface="+mn-cs"/>
              </a:rPr>
              <a:t>Apakah raksasa-raksasa itu?</a:t>
            </a:r>
          </a:p>
          <a:p>
            <a:pPr lvl="0"/>
            <a:r>
              <a:rPr lang="id-ID" sz="1200" kern="1200" dirty="0" smtClean="0">
                <a:solidFill>
                  <a:schemeClr val="tx1"/>
                </a:solidFill>
                <a:effectLst/>
                <a:latin typeface="+mn-lt"/>
                <a:ea typeface="+mn-ea"/>
                <a:cs typeface="+mn-cs"/>
              </a:rPr>
              <a:t>Raksasa kemalasan</a:t>
            </a:r>
          </a:p>
          <a:p>
            <a:pPr lvl="0"/>
            <a:r>
              <a:rPr lang="id-ID" sz="1200" kern="1200" dirty="0" smtClean="0">
                <a:solidFill>
                  <a:schemeClr val="tx1"/>
                </a:solidFill>
                <a:effectLst/>
                <a:latin typeface="+mn-lt"/>
                <a:ea typeface="+mn-ea"/>
                <a:cs typeface="+mn-cs"/>
              </a:rPr>
              <a:t>Raksasa ketsayatan, kekawatiran, kecemasan</a:t>
            </a:r>
          </a:p>
          <a:p>
            <a:pPr lvl="0"/>
            <a:r>
              <a:rPr lang="id-ID" sz="1200" kern="1200" dirty="0" smtClean="0">
                <a:solidFill>
                  <a:schemeClr val="tx1"/>
                </a:solidFill>
                <a:effectLst/>
                <a:latin typeface="+mn-lt"/>
                <a:ea typeface="+mn-ea"/>
                <a:cs typeface="+mn-cs"/>
              </a:rPr>
              <a:t>Raksasa kesombongan</a:t>
            </a:r>
          </a:p>
          <a:p>
            <a:pPr lvl="0"/>
            <a:r>
              <a:rPr lang="id-ID" sz="1200" kern="1200" dirty="0" smtClean="0">
                <a:solidFill>
                  <a:schemeClr val="tx1"/>
                </a:solidFill>
                <a:effectLst/>
                <a:latin typeface="+mn-lt"/>
                <a:ea typeface="+mn-ea"/>
                <a:cs typeface="+mn-cs"/>
              </a:rPr>
              <a:t>Raksasa kebosanan</a:t>
            </a:r>
          </a:p>
          <a:p>
            <a:pPr lvl="0"/>
            <a:r>
              <a:rPr lang="id-ID" sz="1200" kern="1200" dirty="0" smtClean="0">
                <a:solidFill>
                  <a:schemeClr val="tx1"/>
                </a:solidFill>
                <a:effectLst/>
                <a:latin typeface="+mn-lt"/>
                <a:ea typeface="+mn-ea"/>
                <a:cs typeface="+mn-cs"/>
              </a:rPr>
              <a:t>Raksasa Penundaan</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HARUS HADAPI RAKSASA –RAKSASA DALAM HIDUPKU</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4</a:t>
            </a:fld>
            <a:endParaRPr lang="id-ID"/>
          </a:p>
        </p:txBody>
      </p:sp>
    </p:spTree>
    <p:extLst>
      <p:ext uri="{BB962C8B-B14F-4D97-AF65-F5344CB8AC3E}">
        <p14:creationId xmlns:p14="http://schemas.microsoft.com/office/powerpoint/2010/main" val="1890197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16. 20-21</a:t>
            </a:r>
          </a:p>
          <a:p>
            <a:r>
              <a:rPr lang="id-ID" sz="1200" kern="1200" dirty="0" smtClean="0">
                <a:solidFill>
                  <a:schemeClr val="tx1"/>
                </a:solidFill>
                <a:effectLst/>
                <a:latin typeface="+mn-lt"/>
                <a:ea typeface="+mn-ea"/>
                <a:cs typeface="+mn-cs"/>
              </a:rPr>
              <a:t>Raksasa Goliat itu selama 40 hari setiap pagi dan malam tampil ke depan, dan melsayakan hal-hal yang sama lagi, yaitu mengintimidasi bangsa Israel dengan kata-kata yang negatif. Goliat tidak pernah lelah atau bosan melsayakan intimidasi itu.</a:t>
            </a:r>
          </a:p>
          <a:p>
            <a:r>
              <a:rPr lang="id-ID" sz="1200" kern="1200" dirty="0" smtClean="0">
                <a:solidFill>
                  <a:schemeClr val="tx1"/>
                </a:solidFill>
                <a:effectLst/>
                <a:latin typeface="+mn-lt"/>
                <a:ea typeface="+mn-ea"/>
                <a:cs typeface="+mn-cs"/>
              </a:rPr>
              <a:t>Selama 40 hari itu Goliat menunggu kapankah kiranya orang Irael berani menghadapinya secara DUEL ( satu lawan satu)</a:t>
            </a:r>
          </a:p>
          <a:p>
            <a:r>
              <a:rPr lang="id-ID" sz="1200" kern="1200" dirty="0" smtClean="0">
                <a:solidFill>
                  <a:schemeClr val="tx1"/>
                </a:solidFill>
                <a:effectLst/>
                <a:latin typeface="+mn-lt"/>
                <a:ea typeface="+mn-ea"/>
                <a:cs typeface="+mn-cs"/>
              </a:rPr>
              <a:t>Selama Goliat itu tidak dihadapi, maka intimidasi itu akan berjalan terus. Goliat itu senang sekali kalau setiap hari dia bisa mempertahankan suasana tegang itu.</a:t>
            </a:r>
          </a:p>
          <a:p>
            <a:r>
              <a:rPr lang="id-ID" sz="1200" kern="1200" dirty="0" smtClean="0">
                <a:solidFill>
                  <a:schemeClr val="tx1"/>
                </a:solidFill>
                <a:effectLst/>
                <a:latin typeface="+mn-lt"/>
                <a:ea typeface="+mn-ea"/>
                <a:cs typeface="+mn-cs"/>
              </a:rPr>
              <a:t>Harus ada seseorang Israel yang membungkam kata-kata ngawur dari Goliat itu, yaitu kata-kata intimidasi yang membuat semangat orang Israel menjadi cemas dan ketsayatan ( ayat 11)</a:t>
            </a:r>
          </a:p>
          <a:p>
            <a:r>
              <a:rPr lang="id-ID" sz="1200" kern="1200" dirty="0" smtClean="0">
                <a:solidFill>
                  <a:schemeClr val="tx1"/>
                </a:solidFill>
                <a:effectLst/>
                <a:latin typeface="+mn-lt"/>
                <a:ea typeface="+mn-ea"/>
                <a:cs typeface="+mn-cs"/>
              </a:rPr>
              <a:t>Anehnya selama 40 hari itu, barisan orang Israel tetap diatur dengan rapi dan bahkan ada yang mengangkat sorak peperangan. ( ayat 20-21). Namun pengaturan barisan yang rapi itu, serta sorak peperangan itu, SEMUANYA ITU PERCUMA SAJA, tidak ada artinya apa-apa, kecuali ada seseorang yang berani mengalahkan GOLIAT yang suka mengintimidasi itu.</a:t>
            </a:r>
          </a:p>
          <a:p>
            <a:r>
              <a:rPr lang="id-ID" sz="1200" b="1" kern="1200" dirty="0" smtClean="0">
                <a:solidFill>
                  <a:schemeClr val="tx1"/>
                </a:solidFill>
                <a:effectLst/>
                <a:latin typeface="+mn-lt"/>
                <a:ea typeface="+mn-ea"/>
                <a:cs typeface="+mn-cs"/>
              </a:rPr>
              <a:t>Jadi tekad untuk menang saja tidak cukup,</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melainkan kita harus juga MENGALAHKAN RAKSASA itu dengan cara MAJU DAN MENGALAHKANNYA.</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TEKAD SAJA TIDAK CUKUP, SAYA HARUS MAJU DAN MENGALAHKAN RAKSASA ITU.</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5</a:t>
            </a:fld>
            <a:endParaRPr lang="id-ID"/>
          </a:p>
        </p:txBody>
      </p:sp>
    </p:spTree>
    <p:extLst>
      <p:ext uri="{BB962C8B-B14F-4D97-AF65-F5344CB8AC3E}">
        <p14:creationId xmlns:p14="http://schemas.microsoft.com/office/powerpoint/2010/main" val="1505573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16,20, 22-23</a:t>
            </a:r>
          </a:p>
          <a:p>
            <a:r>
              <a:rPr lang="id-ID" sz="1200" kern="1200" dirty="0" smtClean="0">
                <a:solidFill>
                  <a:schemeClr val="tx1"/>
                </a:solidFill>
                <a:effectLst/>
                <a:latin typeface="+mn-lt"/>
                <a:ea typeface="+mn-ea"/>
                <a:cs typeface="+mn-cs"/>
              </a:rPr>
              <a:t>Salah satu cara mengalahkan raksasa itu adalah MEMBANGUN KEBIASAAN YANG BAIK, contoh seperti Daud, dia bangun pagi-pagi untuk melaksanakan perintah ayahnya mengirim makanan buat kakak-kakaknya yang sedang berperang.</a:t>
            </a:r>
          </a:p>
          <a:p>
            <a:r>
              <a:rPr lang="id-ID" sz="1200" kern="1200" dirty="0" smtClean="0">
                <a:solidFill>
                  <a:schemeClr val="tx1"/>
                </a:solidFill>
                <a:effectLst/>
                <a:latin typeface="+mn-lt"/>
                <a:ea typeface="+mn-ea"/>
                <a:cs typeface="+mn-cs"/>
              </a:rPr>
              <a:t>Goliat selalu tampil pagi dan malam. Untung Daud berangkat pagi-pagi sehingga saat dia sampai di medan peperangan, pas sekali saatnya Goliat menantang barisan Israel itu. Jika Daud terlambat semenit pun, tentunya waktunya tidak bisa pas.</a:t>
            </a:r>
          </a:p>
          <a:p>
            <a:r>
              <a:rPr lang="id-ID" sz="1200" kern="1200" dirty="0" smtClean="0">
                <a:solidFill>
                  <a:schemeClr val="tx1"/>
                </a:solidFill>
                <a:effectLst/>
                <a:latin typeface="+mn-lt"/>
                <a:ea typeface="+mn-ea"/>
                <a:cs typeface="+mn-cs"/>
              </a:rPr>
              <a:t>Jika Daud datang terlambat, tentunya kesempatan untuk melawan Goliat itu pun hilang. Bayangkan , jika Daud datang kesiangan , lalu mengirim makanan, lalu pulang. Ceritanya tentu akan berbeda dengan jika pas dia datang, pas juga Goliat sedang menantang barisan Israel.</a:t>
            </a:r>
          </a:p>
          <a:p>
            <a:r>
              <a:rPr lang="id-ID" sz="1200" kern="1200" dirty="0" smtClean="0">
                <a:solidFill>
                  <a:schemeClr val="tx1"/>
                </a:solidFill>
                <a:effectLst/>
                <a:latin typeface="+mn-lt"/>
                <a:ea typeface="+mn-ea"/>
                <a:cs typeface="+mn-cs"/>
              </a:rPr>
              <a:t>Bangun pagi adalah salah satu dari kebiasaan baik lainnya, contoh:</a:t>
            </a:r>
          </a:p>
          <a:p>
            <a:pPr lvl="0"/>
            <a:r>
              <a:rPr lang="id-ID" sz="1200" kern="1200" dirty="0" smtClean="0">
                <a:solidFill>
                  <a:schemeClr val="tx1"/>
                </a:solidFill>
                <a:effectLst/>
                <a:latin typeface="+mn-lt"/>
                <a:ea typeface="+mn-ea"/>
                <a:cs typeface="+mn-cs"/>
              </a:rPr>
              <a:t>Membiasakan diri rajin membaca Alkitab, berdoa dan memuji Tuhan</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MAU MEMBANGUN KEBIASAAN YANG BAIK SUPAYA DAPAT MENGALAHKAN RAKSASA ITU</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6</a:t>
            </a:fld>
            <a:endParaRPr lang="id-ID"/>
          </a:p>
        </p:txBody>
      </p:sp>
    </p:spTree>
    <p:extLst>
      <p:ext uri="{BB962C8B-B14F-4D97-AF65-F5344CB8AC3E}">
        <p14:creationId xmlns:p14="http://schemas.microsoft.com/office/powerpoint/2010/main" val="682467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15, 20, 22, </a:t>
            </a:r>
          </a:p>
          <a:p>
            <a:r>
              <a:rPr lang="id-ID" sz="1200" kern="1200" dirty="0" smtClean="0">
                <a:solidFill>
                  <a:schemeClr val="tx1"/>
                </a:solidFill>
                <a:effectLst/>
                <a:latin typeface="+mn-lt"/>
                <a:ea typeface="+mn-ea"/>
                <a:cs typeface="+mn-cs"/>
              </a:rPr>
              <a:t>Daud adalah seorang yang bertanggung jawab, buktinya:</a:t>
            </a:r>
          </a:p>
          <a:p>
            <a:pPr lvl="0"/>
            <a:r>
              <a:rPr lang="id-ID" sz="1200" kern="1200" dirty="0" smtClean="0">
                <a:solidFill>
                  <a:schemeClr val="tx1"/>
                </a:solidFill>
                <a:effectLst/>
                <a:latin typeface="+mn-lt"/>
                <a:ea typeface="+mn-ea"/>
                <a:cs typeface="+mn-cs"/>
              </a:rPr>
              <a:t>Dia selalu pulang dari istana raja, ke rumah ayahnya, bila sebagai pemusik istana, Daud tidak diajak oleh raja Saul untuk pergi berperang.</a:t>
            </a:r>
          </a:p>
          <a:p>
            <a:pPr lvl="0"/>
            <a:r>
              <a:rPr lang="id-ID" sz="1200" kern="1200" dirty="0" smtClean="0">
                <a:solidFill>
                  <a:schemeClr val="tx1"/>
                </a:solidFill>
                <a:effectLst/>
                <a:latin typeface="+mn-lt"/>
                <a:ea typeface="+mn-ea"/>
                <a:cs typeface="+mn-cs"/>
              </a:rPr>
              <a:t>Itulah seorang Daud yang bertanggung jawab sebagai seorang anak yang membantu ayahnya.</a:t>
            </a:r>
          </a:p>
          <a:p>
            <a:pPr lvl="0"/>
            <a:r>
              <a:rPr lang="id-ID" sz="1200" kern="1200" dirty="0" smtClean="0">
                <a:solidFill>
                  <a:schemeClr val="tx1"/>
                </a:solidFill>
                <a:effectLst/>
                <a:latin typeface="+mn-lt"/>
                <a:ea typeface="+mn-ea"/>
                <a:cs typeface="+mn-cs"/>
              </a:rPr>
              <a:t>Daud meninggalkan kambing dombanya pada seorang penjaga.</a:t>
            </a:r>
          </a:p>
          <a:p>
            <a:pPr lvl="0"/>
            <a:r>
              <a:rPr lang="id-ID" sz="1200" kern="1200" dirty="0" smtClean="0">
                <a:solidFill>
                  <a:schemeClr val="tx1"/>
                </a:solidFill>
                <a:effectLst/>
                <a:latin typeface="+mn-lt"/>
                <a:ea typeface="+mn-ea"/>
                <a:cs typeface="+mn-cs"/>
              </a:rPr>
              <a:t>Daud melsayakan seperti yang diperintahkan Isai, ayahnya. </a:t>
            </a:r>
          </a:p>
          <a:p>
            <a:pPr lvl="0"/>
            <a:r>
              <a:rPr lang="id-ID" sz="1200" kern="1200" dirty="0" smtClean="0">
                <a:solidFill>
                  <a:schemeClr val="tx1"/>
                </a:solidFill>
                <a:effectLst/>
                <a:latin typeface="+mn-lt"/>
                <a:ea typeface="+mn-ea"/>
                <a:cs typeface="+mn-cs"/>
              </a:rPr>
              <a:t>Daud meninggalkan barang-barangnya di tangan penjaga barang-barang tentara.</a:t>
            </a:r>
          </a:p>
          <a:p>
            <a:r>
              <a:rPr lang="id-ID" sz="1200" kern="1200" dirty="0" smtClean="0">
                <a:solidFill>
                  <a:schemeClr val="tx1"/>
                </a:solidFill>
                <a:effectLst/>
                <a:latin typeface="+mn-lt"/>
                <a:ea typeface="+mn-ea"/>
                <a:cs typeface="+mn-cs"/>
              </a:rPr>
              <a:t>Bertanggung jawab adalah:</a:t>
            </a:r>
          </a:p>
          <a:p>
            <a:pPr lvl="0"/>
            <a:r>
              <a:rPr lang="id-ID" sz="1200" kern="1200" dirty="0" smtClean="0">
                <a:solidFill>
                  <a:schemeClr val="tx1"/>
                </a:solidFill>
                <a:effectLst/>
                <a:latin typeface="+mn-lt"/>
                <a:ea typeface="+mn-ea"/>
                <a:cs typeface="+mn-cs"/>
              </a:rPr>
              <a:t>Mengerjakan tugas </a:t>
            </a:r>
          </a:p>
          <a:p>
            <a:pPr lvl="0"/>
            <a:r>
              <a:rPr lang="id-ID" sz="1200" kern="1200" dirty="0" smtClean="0">
                <a:solidFill>
                  <a:schemeClr val="tx1"/>
                </a:solidFill>
                <a:effectLst/>
                <a:latin typeface="+mn-lt"/>
                <a:ea typeface="+mn-ea"/>
                <a:cs typeface="+mn-cs"/>
              </a:rPr>
              <a:t>Mengerjakan tanggung jawab pelayanan</a:t>
            </a:r>
          </a:p>
          <a:p>
            <a:pPr lvl="0"/>
            <a:r>
              <a:rPr lang="id-ID" sz="1200" kern="1200" dirty="0" smtClean="0">
                <a:solidFill>
                  <a:schemeClr val="tx1"/>
                </a:solidFill>
                <a:effectLst/>
                <a:latin typeface="+mn-lt"/>
                <a:ea typeface="+mn-ea"/>
                <a:cs typeface="+mn-cs"/>
              </a:rPr>
              <a:t>Mengerjakan pekerjaan ibu rumah tangga</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MAU BERTANGGUNG JAWAB DALAM HIDUPKU</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7</a:t>
            </a:fld>
            <a:endParaRPr lang="id-ID"/>
          </a:p>
        </p:txBody>
      </p:sp>
    </p:spTree>
    <p:extLst>
      <p:ext uri="{BB962C8B-B14F-4D97-AF65-F5344CB8AC3E}">
        <p14:creationId xmlns:p14="http://schemas.microsoft.com/office/powerpoint/2010/main" val="1632038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32 , Amsal 24:10</a:t>
            </a:r>
          </a:p>
          <a:p>
            <a:r>
              <a:rPr lang="id-ID" sz="1200" kern="1200" dirty="0" smtClean="0">
                <a:solidFill>
                  <a:schemeClr val="tx1"/>
                </a:solidFill>
                <a:effectLst/>
                <a:latin typeface="+mn-lt"/>
                <a:ea typeface="+mn-ea"/>
                <a:cs typeface="+mn-cs"/>
              </a:rPr>
              <a:t>Daud tidak tawar hati dalam menghadapi raksasa Goliat itu.</a:t>
            </a:r>
          </a:p>
          <a:p>
            <a:r>
              <a:rPr lang="id-ID" sz="1200" kern="1200" dirty="0" smtClean="0">
                <a:solidFill>
                  <a:schemeClr val="tx1"/>
                </a:solidFill>
                <a:effectLst/>
                <a:latin typeface="+mn-lt"/>
                <a:ea typeface="+mn-ea"/>
                <a:cs typeface="+mn-cs"/>
              </a:rPr>
              <a:t>Menurut Amsal 24:10 jika kita tawar hati pada masa kesesakan, maka kecillah kekuatan kita.</a:t>
            </a:r>
          </a:p>
          <a:p>
            <a:r>
              <a:rPr lang="id-ID" sz="1200" kern="1200" dirty="0" smtClean="0">
                <a:solidFill>
                  <a:schemeClr val="tx1"/>
                </a:solidFill>
                <a:effectLst/>
                <a:latin typeface="+mn-lt"/>
                <a:ea typeface="+mn-ea"/>
                <a:cs typeface="+mn-cs"/>
              </a:rPr>
              <a:t>Kata TAWAR HATI di ayat ini ternyata mengandung banyak arti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Mari kita bermain lawan kata.</a:t>
            </a:r>
          </a:p>
          <a:p>
            <a:r>
              <a:rPr lang="id-ID" sz="1200" kern="1200" dirty="0" smtClean="0">
                <a:solidFill>
                  <a:schemeClr val="tx1"/>
                </a:solidFill>
                <a:effectLst/>
                <a:latin typeface="+mn-lt"/>
                <a:ea typeface="+mn-ea"/>
                <a:cs typeface="+mn-cs"/>
              </a:rPr>
              <a:t>Lawan katanya adalah; Bila kita TIDAK TAWAR HATI pada masa kesesakan, maka BESARLAH KEKUATAN KITA</a:t>
            </a:r>
          </a:p>
          <a:p>
            <a:r>
              <a:rPr lang="id-ID" sz="1200" kern="1200" dirty="0" smtClean="0">
                <a:solidFill>
                  <a:schemeClr val="tx1"/>
                </a:solidFill>
                <a:effectLst/>
                <a:latin typeface="+mn-lt"/>
                <a:ea typeface="+mn-ea"/>
                <a:cs typeface="+mn-cs"/>
              </a:rPr>
              <a:t>Lawan kata dari arti TAWAR HATI adalah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Lawan katanya</a:t>
            </a:r>
          </a:p>
          <a:p>
            <a:pPr lvl="0"/>
            <a:r>
              <a:rPr lang="id-ID" sz="1200" kern="1200" dirty="0" smtClean="0">
                <a:solidFill>
                  <a:schemeClr val="tx1"/>
                </a:solidFill>
                <a:effectLst/>
                <a:latin typeface="+mn-lt"/>
                <a:ea typeface="+mn-ea"/>
                <a:cs typeface="+mn-cs"/>
              </a:rPr>
              <a:t>Memperhatikan</a:t>
            </a:r>
          </a:p>
          <a:p>
            <a:pPr lvl="0"/>
            <a:r>
              <a:rPr lang="id-ID" sz="1200" kern="1200" dirty="0" smtClean="0">
                <a:solidFill>
                  <a:schemeClr val="tx1"/>
                </a:solidFill>
                <a:effectLst/>
                <a:latin typeface="+mn-lt"/>
                <a:ea typeface="+mn-ea"/>
                <a:cs typeface="+mn-cs"/>
              </a:rPr>
              <a:t>Kuat</a:t>
            </a:r>
          </a:p>
          <a:p>
            <a:pPr lvl="0"/>
            <a:r>
              <a:rPr lang="id-ID" sz="1200" kern="1200" dirty="0" smtClean="0">
                <a:solidFill>
                  <a:schemeClr val="tx1"/>
                </a:solidFill>
                <a:effectLst/>
                <a:latin typeface="+mn-lt"/>
                <a:ea typeface="+mn-ea"/>
                <a:cs typeface="+mn-cs"/>
              </a:rPr>
              <a:t>Rajin</a:t>
            </a:r>
          </a:p>
          <a:p>
            <a:pPr lvl="0"/>
            <a:r>
              <a:rPr lang="id-ID" sz="1200" kern="1200" dirty="0" smtClean="0">
                <a:solidFill>
                  <a:schemeClr val="tx1"/>
                </a:solidFill>
                <a:effectLst/>
                <a:latin typeface="+mn-lt"/>
                <a:ea typeface="+mn-ea"/>
                <a:cs typeface="+mn-cs"/>
              </a:rPr>
              <a:t>Tegak berdiri</a:t>
            </a:r>
          </a:p>
          <a:p>
            <a:pPr lvl="0"/>
            <a:r>
              <a:rPr lang="id-ID" sz="1200" kern="1200" dirty="0" smtClean="0">
                <a:solidFill>
                  <a:schemeClr val="tx1"/>
                </a:solidFill>
                <a:effectLst/>
                <a:latin typeface="+mn-lt"/>
                <a:ea typeface="+mn-ea"/>
                <a:cs typeface="+mn-cs"/>
              </a:rPr>
              <a:t>Memegang teguh</a:t>
            </a:r>
          </a:p>
          <a:p>
            <a:pPr lvl="0"/>
            <a:r>
              <a:rPr lang="id-ID" sz="1200" kern="1200" dirty="0" smtClean="0">
                <a:solidFill>
                  <a:schemeClr val="tx1"/>
                </a:solidFill>
                <a:effectLst/>
                <a:latin typeface="+mn-lt"/>
                <a:ea typeface="+mn-ea"/>
                <a:cs typeface="+mn-cs"/>
              </a:rPr>
              <a:t>Melsayakan sesuai aturan</a:t>
            </a:r>
          </a:p>
          <a:p>
            <a:pPr lvl="0"/>
            <a:r>
              <a:rPr lang="id-ID" sz="1200" kern="1200" dirty="0" smtClean="0">
                <a:solidFill>
                  <a:schemeClr val="tx1"/>
                </a:solidFill>
                <a:effectLst/>
                <a:latin typeface="+mn-lt"/>
                <a:ea typeface="+mn-ea"/>
                <a:cs typeface="+mn-cs"/>
              </a:rPr>
              <a:t>Terus maju</a:t>
            </a:r>
          </a:p>
          <a:p>
            <a:pPr lvl="0"/>
            <a:r>
              <a:rPr lang="id-ID" sz="1200" kern="1200" dirty="0" smtClean="0">
                <a:solidFill>
                  <a:schemeClr val="tx1"/>
                </a:solidFill>
                <a:effectLst/>
                <a:latin typeface="+mn-lt"/>
                <a:ea typeface="+mn-ea"/>
                <a:cs typeface="+mn-cs"/>
              </a:rPr>
              <a:t>Terus beraktivitas</a:t>
            </a:r>
          </a:p>
          <a:p>
            <a:pPr lvl="0"/>
            <a:r>
              <a:rPr lang="id-ID" sz="1200" kern="1200" dirty="0" smtClean="0">
                <a:solidFill>
                  <a:schemeClr val="tx1"/>
                </a:solidFill>
                <a:effectLst/>
                <a:latin typeface="+mn-lt"/>
                <a:ea typeface="+mn-ea"/>
                <a:cs typeface="+mn-cs"/>
              </a:rPr>
              <a:t>Tidak menyerah</a:t>
            </a:r>
          </a:p>
          <a:p>
            <a:pPr lvl="0"/>
            <a:r>
              <a:rPr lang="id-ID" sz="1200" kern="1200" dirty="0" smtClean="0">
                <a:solidFill>
                  <a:schemeClr val="tx1"/>
                </a:solidFill>
                <a:effectLst/>
                <a:latin typeface="+mn-lt"/>
                <a:ea typeface="+mn-ea"/>
                <a:cs typeface="+mn-cs"/>
              </a:rPr>
              <a:t>Mempertahankan</a:t>
            </a:r>
          </a:p>
          <a:p>
            <a:pPr lvl="0"/>
            <a:r>
              <a:rPr lang="id-ID" sz="1200" kern="1200" dirty="0" smtClean="0">
                <a:solidFill>
                  <a:schemeClr val="tx1"/>
                </a:solidFill>
                <a:effectLst/>
                <a:latin typeface="+mn-lt"/>
                <a:ea typeface="+mn-ea"/>
                <a:cs typeface="+mn-cs"/>
              </a:rPr>
              <a:t>Terus bersemangat</a:t>
            </a:r>
          </a:p>
          <a:p>
            <a:pPr lvl="0"/>
            <a:r>
              <a:rPr lang="id-ID" sz="1200" kern="1200" dirty="0" smtClean="0">
                <a:solidFill>
                  <a:schemeClr val="tx1"/>
                </a:solidFill>
                <a:effectLst/>
                <a:latin typeface="+mn-lt"/>
                <a:ea typeface="+mn-ea"/>
                <a:cs typeface="+mn-cs"/>
              </a:rPr>
              <a:t>Menjadi kuat/menguatkan hati</a:t>
            </a:r>
          </a:p>
          <a:p>
            <a:pPr lvl="0"/>
            <a:r>
              <a:rPr lang="id-ID" sz="1200" kern="1200" dirty="0" smtClean="0">
                <a:solidFill>
                  <a:schemeClr val="tx1"/>
                </a:solidFill>
                <a:effectLst/>
                <a:latin typeface="+mn-lt"/>
                <a:ea typeface="+mn-ea"/>
                <a:cs typeface="+mn-cs"/>
              </a:rPr>
              <a:t>Naik</a:t>
            </a:r>
          </a:p>
          <a:p>
            <a:pPr lvl="0"/>
            <a:r>
              <a:rPr lang="id-ID" sz="1200" kern="1200" dirty="0" smtClean="0">
                <a:solidFill>
                  <a:schemeClr val="tx1"/>
                </a:solidFill>
                <a:effectLst/>
                <a:latin typeface="+mn-lt"/>
                <a:ea typeface="+mn-ea"/>
                <a:cs typeface="+mn-cs"/>
              </a:rPr>
              <a:t>Menyemangati diri/ orang lain/ berani</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TIDAK MAU TAWAR HATI, SUPAYA KEKUATANKU BESAR.</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8</a:t>
            </a:fld>
            <a:endParaRPr lang="id-ID"/>
          </a:p>
        </p:txBody>
      </p:sp>
    </p:spTree>
    <p:extLst>
      <p:ext uri="{BB962C8B-B14F-4D97-AF65-F5344CB8AC3E}">
        <p14:creationId xmlns:p14="http://schemas.microsoft.com/office/powerpoint/2010/main" val="58826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32 , Amsal 24:10</a:t>
            </a:r>
          </a:p>
          <a:p>
            <a:r>
              <a:rPr lang="id-ID" sz="1200" kern="1200" dirty="0" smtClean="0">
                <a:solidFill>
                  <a:schemeClr val="tx1"/>
                </a:solidFill>
                <a:effectLst/>
                <a:latin typeface="+mn-lt"/>
                <a:ea typeface="+mn-ea"/>
                <a:cs typeface="+mn-cs"/>
              </a:rPr>
              <a:t>Daud tidak tawar hati dalam menghadapi raksasa Goliat itu.</a:t>
            </a:r>
          </a:p>
          <a:p>
            <a:r>
              <a:rPr lang="id-ID" sz="1200" kern="1200" dirty="0" smtClean="0">
                <a:solidFill>
                  <a:schemeClr val="tx1"/>
                </a:solidFill>
                <a:effectLst/>
                <a:latin typeface="+mn-lt"/>
                <a:ea typeface="+mn-ea"/>
                <a:cs typeface="+mn-cs"/>
              </a:rPr>
              <a:t>Menurut Amsal 24:10 jika kita tawar hati pada masa kesesakan, maka kecillah kekuatan kita.</a:t>
            </a:r>
          </a:p>
          <a:p>
            <a:r>
              <a:rPr lang="id-ID" sz="1200" kern="1200" dirty="0" smtClean="0">
                <a:solidFill>
                  <a:schemeClr val="tx1"/>
                </a:solidFill>
                <a:effectLst/>
                <a:latin typeface="+mn-lt"/>
                <a:ea typeface="+mn-ea"/>
                <a:cs typeface="+mn-cs"/>
              </a:rPr>
              <a:t>Kata TAWAR HATI di ayat ini ternyata mengandung banyak arti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Mari kita bermain lawan kata.</a:t>
            </a:r>
          </a:p>
          <a:p>
            <a:r>
              <a:rPr lang="id-ID" sz="1200" kern="1200" dirty="0" smtClean="0">
                <a:solidFill>
                  <a:schemeClr val="tx1"/>
                </a:solidFill>
                <a:effectLst/>
                <a:latin typeface="+mn-lt"/>
                <a:ea typeface="+mn-ea"/>
                <a:cs typeface="+mn-cs"/>
              </a:rPr>
              <a:t>Lawan katanya adalah; Bila kita TIDAK TAWAR HATI pada masa kesesakan, maka BESARLAH KEKUATAN KITA</a:t>
            </a:r>
          </a:p>
          <a:p>
            <a:r>
              <a:rPr lang="id-ID" sz="1200" kern="1200" dirty="0" smtClean="0">
                <a:solidFill>
                  <a:schemeClr val="tx1"/>
                </a:solidFill>
                <a:effectLst/>
                <a:latin typeface="+mn-lt"/>
                <a:ea typeface="+mn-ea"/>
                <a:cs typeface="+mn-cs"/>
              </a:rPr>
              <a:t>Lawan kata dari arti TAWAR HATI adalah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Lawan katanya</a:t>
            </a:r>
          </a:p>
          <a:p>
            <a:pPr lvl="0"/>
            <a:r>
              <a:rPr lang="id-ID" sz="1200" kern="1200" dirty="0" smtClean="0">
                <a:solidFill>
                  <a:schemeClr val="tx1"/>
                </a:solidFill>
                <a:effectLst/>
                <a:latin typeface="+mn-lt"/>
                <a:ea typeface="+mn-ea"/>
                <a:cs typeface="+mn-cs"/>
              </a:rPr>
              <a:t>Memperhatikan</a:t>
            </a:r>
          </a:p>
          <a:p>
            <a:pPr lvl="0"/>
            <a:r>
              <a:rPr lang="id-ID" sz="1200" kern="1200" dirty="0" smtClean="0">
                <a:solidFill>
                  <a:schemeClr val="tx1"/>
                </a:solidFill>
                <a:effectLst/>
                <a:latin typeface="+mn-lt"/>
                <a:ea typeface="+mn-ea"/>
                <a:cs typeface="+mn-cs"/>
              </a:rPr>
              <a:t>Kuat</a:t>
            </a:r>
          </a:p>
          <a:p>
            <a:pPr lvl="0"/>
            <a:r>
              <a:rPr lang="id-ID" sz="1200" kern="1200" dirty="0" smtClean="0">
                <a:solidFill>
                  <a:schemeClr val="tx1"/>
                </a:solidFill>
                <a:effectLst/>
                <a:latin typeface="+mn-lt"/>
                <a:ea typeface="+mn-ea"/>
                <a:cs typeface="+mn-cs"/>
              </a:rPr>
              <a:t>Rajin</a:t>
            </a:r>
          </a:p>
          <a:p>
            <a:pPr lvl="0"/>
            <a:r>
              <a:rPr lang="id-ID" sz="1200" kern="1200" dirty="0" smtClean="0">
                <a:solidFill>
                  <a:schemeClr val="tx1"/>
                </a:solidFill>
                <a:effectLst/>
                <a:latin typeface="+mn-lt"/>
                <a:ea typeface="+mn-ea"/>
                <a:cs typeface="+mn-cs"/>
              </a:rPr>
              <a:t>Tegak berdiri</a:t>
            </a:r>
          </a:p>
          <a:p>
            <a:pPr lvl="0"/>
            <a:r>
              <a:rPr lang="id-ID" sz="1200" kern="1200" dirty="0" smtClean="0">
                <a:solidFill>
                  <a:schemeClr val="tx1"/>
                </a:solidFill>
                <a:effectLst/>
                <a:latin typeface="+mn-lt"/>
                <a:ea typeface="+mn-ea"/>
                <a:cs typeface="+mn-cs"/>
              </a:rPr>
              <a:t>Memegang teguh</a:t>
            </a:r>
          </a:p>
          <a:p>
            <a:pPr lvl="0"/>
            <a:r>
              <a:rPr lang="id-ID" sz="1200" kern="1200" dirty="0" smtClean="0">
                <a:solidFill>
                  <a:schemeClr val="tx1"/>
                </a:solidFill>
                <a:effectLst/>
                <a:latin typeface="+mn-lt"/>
                <a:ea typeface="+mn-ea"/>
                <a:cs typeface="+mn-cs"/>
              </a:rPr>
              <a:t>Melsayakan sesuai aturan</a:t>
            </a:r>
          </a:p>
          <a:p>
            <a:pPr lvl="0"/>
            <a:r>
              <a:rPr lang="id-ID" sz="1200" kern="1200" dirty="0" smtClean="0">
                <a:solidFill>
                  <a:schemeClr val="tx1"/>
                </a:solidFill>
                <a:effectLst/>
                <a:latin typeface="+mn-lt"/>
                <a:ea typeface="+mn-ea"/>
                <a:cs typeface="+mn-cs"/>
              </a:rPr>
              <a:t>Terus maju</a:t>
            </a:r>
          </a:p>
          <a:p>
            <a:pPr lvl="0"/>
            <a:r>
              <a:rPr lang="id-ID" sz="1200" kern="1200" dirty="0" smtClean="0">
                <a:solidFill>
                  <a:schemeClr val="tx1"/>
                </a:solidFill>
                <a:effectLst/>
                <a:latin typeface="+mn-lt"/>
                <a:ea typeface="+mn-ea"/>
                <a:cs typeface="+mn-cs"/>
              </a:rPr>
              <a:t>Terus beraktivitas</a:t>
            </a:r>
          </a:p>
          <a:p>
            <a:pPr lvl="0"/>
            <a:r>
              <a:rPr lang="id-ID" sz="1200" kern="1200" dirty="0" smtClean="0">
                <a:solidFill>
                  <a:schemeClr val="tx1"/>
                </a:solidFill>
                <a:effectLst/>
                <a:latin typeface="+mn-lt"/>
                <a:ea typeface="+mn-ea"/>
                <a:cs typeface="+mn-cs"/>
              </a:rPr>
              <a:t>Tidak menyerah</a:t>
            </a:r>
          </a:p>
          <a:p>
            <a:pPr lvl="0"/>
            <a:r>
              <a:rPr lang="id-ID" sz="1200" kern="1200" dirty="0" smtClean="0">
                <a:solidFill>
                  <a:schemeClr val="tx1"/>
                </a:solidFill>
                <a:effectLst/>
                <a:latin typeface="+mn-lt"/>
                <a:ea typeface="+mn-ea"/>
                <a:cs typeface="+mn-cs"/>
              </a:rPr>
              <a:t>Mempertahankan</a:t>
            </a:r>
          </a:p>
          <a:p>
            <a:pPr lvl="0"/>
            <a:r>
              <a:rPr lang="id-ID" sz="1200" kern="1200" dirty="0" smtClean="0">
                <a:solidFill>
                  <a:schemeClr val="tx1"/>
                </a:solidFill>
                <a:effectLst/>
                <a:latin typeface="+mn-lt"/>
                <a:ea typeface="+mn-ea"/>
                <a:cs typeface="+mn-cs"/>
              </a:rPr>
              <a:t>Terus bersemangat</a:t>
            </a:r>
          </a:p>
          <a:p>
            <a:pPr lvl="0"/>
            <a:r>
              <a:rPr lang="id-ID" sz="1200" kern="1200" dirty="0" smtClean="0">
                <a:solidFill>
                  <a:schemeClr val="tx1"/>
                </a:solidFill>
                <a:effectLst/>
                <a:latin typeface="+mn-lt"/>
                <a:ea typeface="+mn-ea"/>
                <a:cs typeface="+mn-cs"/>
              </a:rPr>
              <a:t>Menjadi kuat/menguatkan hati</a:t>
            </a:r>
          </a:p>
          <a:p>
            <a:pPr lvl="0"/>
            <a:r>
              <a:rPr lang="id-ID" sz="1200" kern="1200" dirty="0" smtClean="0">
                <a:solidFill>
                  <a:schemeClr val="tx1"/>
                </a:solidFill>
                <a:effectLst/>
                <a:latin typeface="+mn-lt"/>
                <a:ea typeface="+mn-ea"/>
                <a:cs typeface="+mn-cs"/>
              </a:rPr>
              <a:t>Naik</a:t>
            </a:r>
          </a:p>
          <a:p>
            <a:pPr lvl="0"/>
            <a:r>
              <a:rPr lang="id-ID" sz="1200" kern="1200" dirty="0" smtClean="0">
                <a:solidFill>
                  <a:schemeClr val="tx1"/>
                </a:solidFill>
                <a:effectLst/>
                <a:latin typeface="+mn-lt"/>
                <a:ea typeface="+mn-ea"/>
                <a:cs typeface="+mn-cs"/>
              </a:rPr>
              <a:t>Menyemangati diri/ orang lain/ berani</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TIDAK MAU TAWAR HATI, SUPAYA KEKUATANKU BESAR.</a:t>
            </a:r>
          </a:p>
          <a:p>
            <a:endParaRPr lang="id-ID" dirty="0" smtClean="0"/>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9</a:t>
            </a:fld>
            <a:endParaRPr lang="id-ID"/>
          </a:p>
        </p:txBody>
      </p:sp>
    </p:spTree>
    <p:extLst>
      <p:ext uri="{BB962C8B-B14F-4D97-AF65-F5344CB8AC3E}">
        <p14:creationId xmlns:p14="http://schemas.microsoft.com/office/powerpoint/2010/main" val="85416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32 , Amsal 24:10</a:t>
            </a:r>
          </a:p>
          <a:p>
            <a:r>
              <a:rPr lang="id-ID" sz="1200" kern="1200" dirty="0" smtClean="0">
                <a:solidFill>
                  <a:schemeClr val="tx1"/>
                </a:solidFill>
                <a:effectLst/>
                <a:latin typeface="+mn-lt"/>
                <a:ea typeface="+mn-ea"/>
                <a:cs typeface="+mn-cs"/>
              </a:rPr>
              <a:t>Daud tidak tawar hati dalam menghadapi raksasa Goliat itu.</a:t>
            </a:r>
          </a:p>
          <a:p>
            <a:r>
              <a:rPr lang="id-ID" sz="1200" kern="1200" dirty="0" smtClean="0">
                <a:solidFill>
                  <a:schemeClr val="tx1"/>
                </a:solidFill>
                <a:effectLst/>
                <a:latin typeface="+mn-lt"/>
                <a:ea typeface="+mn-ea"/>
                <a:cs typeface="+mn-cs"/>
              </a:rPr>
              <a:t>Menurut Amsal 24:10 jika kita tawar hati pada masa kesesakan, maka kecillah kekuatan kita.</a:t>
            </a:r>
          </a:p>
          <a:p>
            <a:r>
              <a:rPr lang="id-ID" sz="1200" kern="1200" dirty="0" smtClean="0">
                <a:solidFill>
                  <a:schemeClr val="tx1"/>
                </a:solidFill>
                <a:effectLst/>
                <a:latin typeface="+mn-lt"/>
                <a:ea typeface="+mn-ea"/>
                <a:cs typeface="+mn-cs"/>
              </a:rPr>
              <a:t>Kata TAWAR HATI di ayat ini ternyata mengandung banyak arti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Mari kita bermain lawan kata.</a:t>
            </a:r>
          </a:p>
          <a:p>
            <a:r>
              <a:rPr lang="id-ID" sz="1200" kern="1200" dirty="0" smtClean="0">
                <a:solidFill>
                  <a:schemeClr val="tx1"/>
                </a:solidFill>
                <a:effectLst/>
                <a:latin typeface="+mn-lt"/>
                <a:ea typeface="+mn-ea"/>
                <a:cs typeface="+mn-cs"/>
              </a:rPr>
              <a:t>Lawan katanya adalah; Bila kita TIDAK TAWAR HATI pada masa kesesakan, maka BESARLAH KEKUATAN KITA</a:t>
            </a:r>
          </a:p>
          <a:p>
            <a:r>
              <a:rPr lang="id-ID" sz="1200" kern="1200" dirty="0" smtClean="0">
                <a:solidFill>
                  <a:schemeClr val="tx1"/>
                </a:solidFill>
                <a:effectLst/>
                <a:latin typeface="+mn-lt"/>
                <a:ea typeface="+mn-ea"/>
                <a:cs typeface="+mn-cs"/>
              </a:rPr>
              <a:t>Lawan kata dari arti TAWAR HATI adalah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Lawan katanya</a:t>
            </a:r>
          </a:p>
          <a:p>
            <a:pPr lvl="0"/>
            <a:r>
              <a:rPr lang="id-ID" sz="1200" kern="1200" dirty="0" smtClean="0">
                <a:solidFill>
                  <a:schemeClr val="tx1"/>
                </a:solidFill>
                <a:effectLst/>
                <a:latin typeface="+mn-lt"/>
                <a:ea typeface="+mn-ea"/>
                <a:cs typeface="+mn-cs"/>
              </a:rPr>
              <a:t>Memperhatikan</a:t>
            </a:r>
          </a:p>
          <a:p>
            <a:pPr lvl="0"/>
            <a:r>
              <a:rPr lang="id-ID" sz="1200" kern="1200" dirty="0" smtClean="0">
                <a:solidFill>
                  <a:schemeClr val="tx1"/>
                </a:solidFill>
                <a:effectLst/>
                <a:latin typeface="+mn-lt"/>
                <a:ea typeface="+mn-ea"/>
                <a:cs typeface="+mn-cs"/>
              </a:rPr>
              <a:t>Kuat</a:t>
            </a:r>
          </a:p>
          <a:p>
            <a:pPr lvl="0"/>
            <a:r>
              <a:rPr lang="id-ID" sz="1200" kern="1200" dirty="0" smtClean="0">
                <a:solidFill>
                  <a:schemeClr val="tx1"/>
                </a:solidFill>
                <a:effectLst/>
                <a:latin typeface="+mn-lt"/>
                <a:ea typeface="+mn-ea"/>
                <a:cs typeface="+mn-cs"/>
              </a:rPr>
              <a:t>Rajin</a:t>
            </a:r>
          </a:p>
          <a:p>
            <a:pPr lvl="0"/>
            <a:r>
              <a:rPr lang="id-ID" sz="1200" kern="1200" dirty="0" smtClean="0">
                <a:solidFill>
                  <a:schemeClr val="tx1"/>
                </a:solidFill>
                <a:effectLst/>
                <a:latin typeface="+mn-lt"/>
                <a:ea typeface="+mn-ea"/>
                <a:cs typeface="+mn-cs"/>
              </a:rPr>
              <a:t>Tegak berdiri</a:t>
            </a:r>
          </a:p>
          <a:p>
            <a:pPr lvl="0"/>
            <a:r>
              <a:rPr lang="id-ID" sz="1200" kern="1200" dirty="0" smtClean="0">
                <a:solidFill>
                  <a:schemeClr val="tx1"/>
                </a:solidFill>
                <a:effectLst/>
                <a:latin typeface="+mn-lt"/>
                <a:ea typeface="+mn-ea"/>
                <a:cs typeface="+mn-cs"/>
              </a:rPr>
              <a:t>Memegang teguh</a:t>
            </a:r>
          </a:p>
          <a:p>
            <a:pPr lvl="0"/>
            <a:r>
              <a:rPr lang="id-ID" sz="1200" kern="1200" dirty="0" smtClean="0">
                <a:solidFill>
                  <a:schemeClr val="tx1"/>
                </a:solidFill>
                <a:effectLst/>
                <a:latin typeface="+mn-lt"/>
                <a:ea typeface="+mn-ea"/>
                <a:cs typeface="+mn-cs"/>
              </a:rPr>
              <a:t>Melsayakan sesuai aturan</a:t>
            </a:r>
          </a:p>
          <a:p>
            <a:pPr lvl="0"/>
            <a:r>
              <a:rPr lang="id-ID" sz="1200" kern="1200" dirty="0" smtClean="0">
                <a:solidFill>
                  <a:schemeClr val="tx1"/>
                </a:solidFill>
                <a:effectLst/>
                <a:latin typeface="+mn-lt"/>
                <a:ea typeface="+mn-ea"/>
                <a:cs typeface="+mn-cs"/>
              </a:rPr>
              <a:t>Terus maju</a:t>
            </a:r>
          </a:p>
          <a:p>
            <a:pPr lvl="0"/>
            <a:r>
              <a:rPr lang="id-ID" sz="1200" kern="1200" dirty="0" smtClean="0">
                <a:solidFill>
                  <a:schemeClr val="tx1"/>
                </a:solidFill>
                <a:effectLst/>
                <a:latin typeface="+mn-lt"/>
                <a:ea typeface="+mn-ea"/>
                <a:cs typeface="+mn-cs"/>
              </a:rPr>
              <a:t>Terus beraktivitas</a:t>
            </a:r>
          </a:p>
          <a:p>
            <a:pPr lvl="0"/>
            <a:r>
              <a:rPr lang="id-ID" sz="1200" kern="1200" dirty="0" smtClean="0">
                <a:solidFill>
                  <a:schemeClr val="tx1"/>
                </a:solidFill>
                <a:effectLst/>
                <a:latin typeface="+mn-lt"/>
                <a:ea typeface="+mn-ea"/>
                <a:cs typeface="+mn-cs"/>
              </a:rPr>
              <a:t>Tidak menyerah</a:t>
            </a:r>
          </a:p>
          <a:p>
            <a:pPr lvl="0"/>
            <a:r>
              <a:rPr lang="id-ID" sz="1200" kern="1200" dirty="0" smtClean="0">
                <a:solidFill>
                  <a:schemeClr val="tx1"/>
                </a:solidFill>
                <a:effectLst/>
                <a:latin typeface="+mn-lt"/>
                <a:ea typeface="+mn-ea"/>
                <a:cs typeface="+mn-cs"/>
              </a:rPr>
              <a:t>Mempertahankan</a:t>
            </a:r>
          </a:p>
          <a:p>
            <a:pPr lvl="0"/>
            <a:r>
              <a:rPr lang="id-ID" sz="1200" kern="1200" dirty="0" smtClean="0">
                <a:solidFill>
                  <a:schemeClr val="tx1"/>
                </a:solidFill>
                <a:effectLst/>
                <a:latin typeface="+mn-lt"/>
                <a:ea typeface="+mn-ea"/>
                <a:cs typeface="+mn-cs"/>
              </a:rPr>
              <a:t>Terus bersemangat</a:t>
            </a:r>
          </a:p>
          <a:p>
            <a:pPr lvl="0"/>
            <a:r>
              <a:rPr lang="id-ID" sz="1200" kern="1200" dirty="0" smtClean="0">
                <a:solidFill>
                  <a:schemeClr val="tx1"/>
                </a:solidFill>
                <a:effectLst/>
                <a:latin typeface="+mn-lt"/>
                <a:ea typeface="+mn-ea"/>
                <a:cs typeface="+mn-cs"/>
              </a:rPr>
              <a:t>Menjadi kuat/menguatkan hati</a:t>
            </a:r>
          </a:p>
          <a:p>
            <a:pPr lvl="0"/>
            <a:r>
              <a:rPr lang="id-ID" sz="1200" kern="1200" dirty="0" smtClean="0">
                <a:solidFill>
                  <a:schemeClr val="tx1"/>
                </a:solidFill>
                <a:effectLst/>
                <a:latin typeface="+mn-lt"/>
                <a:ea typeface="+mn-ea"/>
                <a:cs typeface="+mn-cs"/>
              </a:rPr>
              <a:t>Naik</a:t>
            </a:r>
          </a:p>
          <a:p>
            <a:pPr lvl="0"/>
            <a:r>
              <a:rPr lang="id-ID" sz="1200" kern="1200" dirty="0" smtClean="0">
                <a:solidFill>
                  <a:schemeClr val="tx1"/>
                </a:solidFill>
                <a:effectLst/>
                <a:latin typeface="+mn-lt"/>
                <a:ea typeface="+mn-ea"/>
                <a:cs typeface="+mn-cs"/>
              </a:rPr>
              <a:t>Menyemangati diri/ orang lain/ berani</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TIDAK MAU TAWAR HATI, SUPAYA KEKUATANKU BESAR.</a:t>
            </a:r>
          </a:p>
          <a:p>
            <a:endParaRPr lang="id-ID" dirty="0" smtClean="0"/>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10</a:t>
            </a:fld>
            <a:endParaRPr lang="id-ID"/>
          </a:p>
        </p:txBody>
      </p:sp>
    </p:spTree>
    <p:extLst>
      <p:ext uri="{BB962C8B-B14F-4D97-AF65-F5344CB8AC3E}">
        <p14:creationId xmlns:p14="http://schemas.microsoft.com/office/powerpoint/2010/main" val="2374104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32 , Amsal 24:10</a:t>
            </a:r>
          </a:p>
          <a:p>
            <a:r>
              <a:rPr lang="id-ID" sz="1200" kern="1200" dirty="0" smtClean="0">
                <a:solidFill>
                  <a:schemeClr val="tx1"/>
                </a:solidFill>
                <a:effectLst/>
                <a:latin typeface="+mn-lt"/>
                <a:ea typeface="+mn-ea"/>
                <a:cs typeface="+mn-cs"/>
              </a:rPr>
              <a:t>Daud tidak tawar hati dalam menghadapi raksasa Goliat itu.</a:t>
            </a:r>
          </a:p>
          <a:p>
            <a:r>
              <a:rPr lang="id-ID" sz="1200" kern="1200" dirty="0" smtClean="0">
                <a:solidFill>
                  <a:schemeClr val="tx1"/>
                </a:solidFill>
                <a:effectLst/>
                <a:latin typeface="+mn-lt"/>
                <a:ea typeface="+mn-ea"/>
                <a:cs typeface="+mn-cs"/>
              </a:rPr>
              <a:t>Menurut Amsal 24:10 jika kita tawar hati pada masa kesesakan, maka kecillah kekuatan kita.</a:t>
            </a:r>
          </a:p>
          <a:p>
            <a:r>
              <a:rPr lang="id-ID" sz="1200" kern="1200" dirty="0" smtClean="0">
                <a:solidFill>
                  <a:schemeClr val="tx1"/>
                </a:solidFill>
                <a:effectLst/>
                <a:latin typeface="+mn-lt"/>
                <a:ea typeface="+mn-ea"/>
                <a:cs typeface="+mn-cs"/>
              </a:rPr>
              <a:t>Kata TAWAR HATI di ayat ini ternyata mengandung banyak arti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Mari kita bermain lawan kata.</a:t>
            </a:r>
          </a:p>
          <a:p>
            <a:r>
              <a:rPr lang="id-ID" sz="1200" kern="1200" dirty="0" smtClean="0">
                <a:solidFill>
                  <a:schemeClr val="tx1"/>
                </a:solidFill>
                <a:effectLst/>
                <a:latin typeface="+mn-lt"/>
                <a:ea typeface="+mn-ea"/>
                <a:cs typeface="+mn-cs"/>
              </a:rPr>
              <a:t>Lawan katanya adalah; Bila kita TIDAK TAWAR HATI pada masa kesesakan, maka BESARLAH KEKUATAN KITA</a:t>
            </a:r>
          </a:p>
          <a:p>
            <a:r>
              <a:rPr lang="id-ID" sz="1200" kern="1200" dirty="0" smtClean="0">
                <a:solidFill>
                  <a:schemeClr val="tx1"/>
                </a:solidFill>
                <a:effectLst/>
                <a:latin typeface="+mn-lt"/>
                <a:ea typeface="+mn-ea"/>
                <a:cs typeface="+mn-cs"/>
              </a:rPr>
              <a:t>Lawan kata dari arti TAWAR HATI adalah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Lawan katanya</a:t>
            </a:r>
          </a:p>
          <a:p>
            <a:pPr lvl="0"/>
            <a:r>
              <a:rPr lang="id-ID" sz="1200" kern="1200" dirty="0" smtClean="0">
                <a:solidFill>
                  <a:schemeClr val="tx1"/>
                </a:solidFill>
                <a:effectLst/>
                <a:latin typeface="+mn-lt"/>
                <a:ea typeface="+mn-ea"/>
                <a:cs typeface="+mn-cs"/>
              </a:rPr>
              <a:t>Memperhatikan</a:t>
            </a:r>
          </a:p>
          <a:p>
            <a:pPr lvl="0"/>
            <a:r>
              <a:rPr lang="id-ID" sz="1200" kern="1200" dirty="0" smtClean="0">
                <a:solidFill>
                  <a:schemeClr val="tx1"/>
                </a:solidFill>
                <a:effectLst/>
                <a:latin typeface="+mn-lt"/>
                <a:ea typeface="+mn-ea"/>
                <a:cs typeface="+mn-cs"/>
              </a:rPr>
              <a:t>Kuat</a:t>
            </a:r>
          </a:p>
          <a:p>
            <a:pPr lvl="0"/>
            <a:r>
              <a:rPr lang="id-ID" sz="1200" kern="1200" dirty="0" smtClean="0">
                <a:solidFill>
                  <a:schemeClr val="tx1"/>
                </a:solidFill>
                <a:effectLst/>
                <a:latin typeface="+mn-lt"/>
                <a:ea typeface="+mn-ea"/>
                <a:cs typeface="+mn-cs"/>
              </a:rPr>
              <a:t>Rajin</a:t>
            </a:r>
          </a:p>
          <a:p>
            <a:pPr lvl="0"/>
            <a:r>
              <a:rPr lang="id-ID" sz="1200" kern="1200" dirty="0" smtClean="0">
                <a:solidFill>
                  <a:schemeClr val="tx1"/>
                </a:solidFill>
                <a:effectLst/>
                <a:latin typeface="+mn-lt"/>
                <a:ea typeface="+mn-ea"/>
                <a:cs typeface="+mn-cs"/>
              </a:rPr>
              <a:t>Tegak berdiri</a:t>
            </a:r>
          </a:p>
          <a:p>
            <a:pPr lvl="0"/>
            <a:r>
              <a:rPr lang="id-ID" sz="1200" kern="1200" dirty="0" smtClean="0">
                <a:solidFill>
                  <a:schemeClr val="tx1"/>
                </a:solidFill>
                <a:effectLst/>
                <a:latin typeface="+mn-lt"/>
                <a:ea typeface="+mn-ea"/>
                <a:cs typeface="+mn-cs"/>
              </a:rPr>
              <a:t>Memegang teguh</a:t>
            </a:r>
          </a:p>
          <a:p>
            <a:pPr lvl="0"/>
            <a:r>
              <a:rPr lang="id-ID" sz="1200" kern="1200" dirty="0" smtClean="0">
                <a:solidFill>
                  <a:schemeClr val="tx1"/>
                </a:solidFill>
                <a:effectLst/>
                <a:latin typeface="+mn-lt"/>
                <a:ea typeface="+mn-ea"/>
                <a:cs typeface="+mn-cs"/>
              </a:rPr>
              <a:t>Melsayakan sesuai aturan</a:t>
            </a:r>
          </a:p>
          <a:p>
            <a:pPr lvl="0"/>
            <a:r>
              <a:rPr lang="id-ID" sz="1200" kern="1200" dirty="0" smtClean="0">
                <a:solidFill>
                  <a:schemeClr val="tx1"/>
                </a:solidFill>
                <a:effectLst/>
                <a:latin typeface="+mn-lt"/>
                <a:ea typeface="+mn-ea"/>
                <a:cs typeface="+mn-cs"/>
              </a:rPr>
              <a:t>Terus maju</a:t>
            </a:r>
          </a:p>
          <a:p>
            <a:pPr lvl="0"/>
            <a:r>
              <a:rPr lang="id-ID" sz="1200" kern="1200" dirty="0" smtClean="0">
                <a:solidFill>
                  <a:schemeClr val="tx1"/>
                </a:solidFill>
                <a:effectLst/>
                <a:latin typeface="+mn-lt"/>
                <a:ea typeface="+mn-ea"/>
                <a:cs typeface="+mn-cs"/>
              </a:rPr>
              <a:t>Terus beraktivitas</a:t>
            </a:r>
          </a:p>
          <a:p>
            <a:pPr lvl="0"/>
            <a:r>
              <a:rPr lang="id-ID" sz="1200" kern="1200" dirty="0" smtClean="0">
                <a:solidFill>
                  <a:schemeClr val="tx1"/>
                </a:solidFill>
                <a:effectLst/>
                <a:latin typeface="+mn-lt"/>
                <a:ea typeface="+mn-ea"/>
                <a:cs typeface="+mn-cs"/>
              </a:rPr>
              <a:t>Tidak menyerah</a:t>
            </a:r>
          </a:p>
          <a:p>
            <a:pPr lvl="0"/>
            <a:r>
              <a:rPr lang="id-ID" sz="1200" kern="1200" dirty="0" smtClean="0">
                <a:solidFill>
                  <a:schemeClr val="tx1"/>
                </a:solidFill>
                <a:effectLst/>
                <a:latin typeface="+mn-lt"/>
                <a:ea typeface="+mn-ea"/>
                <a:cs typeface="+mn-cs"/>
              </a:rPr>
              <a:t>Mempertahankan</a:t>
            </a:r>
          </a:p>
          <a:p>
            <a:pPr lvl="0"/>
            <a:r>
              <a:rPr lang="id-ID" sz="1200" kern="1200" dirty="0" smtClean="0">
                <a:solidFill>
                  <a:schemeClr val="tx1"/>
                </a:solidFill>
                <a:effectLst/>
                <a:latin typeface="+mn-lt"/>
                <a:ea typeface="+mn-ea"/>
                <a:cs typeface="+mn-cs"/>
              </a:rPr>
              <a:t>Terus bersemangat</a:t>
            </a:r>
          </a:p>
          <a:p>
            <a:pPr lvl="0"/>
            <a:r>
              <a:rPr lang="id-ID" sz="1200" kern="1200" dirty="0" smtClean="0">
                <a:solidFill>
                  <a:schemeClr val="tx1"/>
                </a:solidFill>
                <a:effectLst/>
                <a:latin typeface="+mn-lt"/>
                <a:ea typeface="+mn-ea"/>
                <a:cs typeface="+mn-cs"/>
              </a:rPr>
              <a:t>Menjadi kuat/menguatkan hati</a:t>
            </a:r>
          </a:p>
          <a:p>
            <a:pPr lvl="0"/>
            <a:r>
              <a:rPr lang="id-ID" sz="1200" kern="1200" dirty="0" smtClean="0">
                <a:solidFill>
                  <a:schemeClr val="tx1"/>
                </a:solidFill>
                <a:effectLst/>
                <a:latin typeface="+mn-lt"/>
                <a:ea typeface="+mn-ea"/>
                <a:cs typeface="+mn-cs"/>
              </a:rPr>
              <a:t>Naik</a:t>
            </a:r>
          </a:p>
          <a:p>
            <a:pPr lvl="0"/>
            <a:r>
              <a:rPr lang="id-ID" sz="1200" kern="1200" dirty="0" smtClean="0">
                <a:solidFill>
                  <a:schemeClr val="tx1"/>
                </a:solidFill>
                <a:effectLst/>
                <a:latin typeface="+mn-lt"/>
                <a:ea typeface="+mn-ea"/>
                <a:cs typeface="+mn-cs"/>
              </a:rPr>
              <a:t>Menyemangati diri/ orang lain/ berani</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TIDAK MAU TAWAR HATI, SUPAYA KEKUATANKU BESAR.</a:t>
            </a:r>
          </a:p>
          <a:p>
            <a:endParaRPr lang="id-ID" dirty="0" smtClean="0"/>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11</a:t>
            </a:fld>
            <a:endParaRPr lang="id-ID"/>
          </a:p>
        </p:txBody>
      </p:sp>
    </p:spTree>
    <p:extLst>
      <p:ext uri="{BB962C8B-B14F-4D97-AF65-F5344CB8AC3E}">
        <p14:creationId xmlns:p14="http://schemas.microsoft.com/office/powerpoint/2010/main" val="4251539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32 , Amsal 24:10</a:t>
            </a:r>
          </a:p>
          <a:p>
            <a:r>
              <a:rPr lang="id-ID" sz="1200" kern="1200" dirty="0" smtClean="0">
                <a:solidFill>
                  <a:schemeClr val="tx1"/>
                </a:solidFill>
                <a:effectLst/>
                <a:latin typeface="+mn-lt"/>
                <a:ea typeface="+mn-ea"/>
                <a:cs typeface="+mn-cs"/>
              </a:rPr>
              <a:t>Daud tidak tawar hati dalam menghadapi raksasa Goliat itu.</a:t>
            </a:r>
          </a:p>
          <a:p>
            <a:r>
              <a:rPr lang="id-ID" sz="1200" kern="1200" dirty="0" smtClean="0">
                <a:solidFill>
                  <a:schemeClr val="tx1"/>
                </a:solidFill>
                <a:effectLst/>
                <a:latin typeface="+mn-lt"/>
                <a:ea typeface="+mn-ea"/>
                <a:cs typeface="+mn-cs"/>
              </a:rPr>
              <a:t>Menurut Amsal 24:10 jika kita tawar hati pada masa kesesakan, maka kecillah kekuatan kita.</a:t>
            </a:r>
          </a:p>
          <a:p>
            <a:r>
              <a:rPr lang="id-ID" sz="1200" kern="1200" dirty="0" smtClean="0">
                <a:solidFill>
                  <a:schemeClr val="tx1"/>
                </a:solidFill>
                <a:effectLst/>
                <a:latin typeface="+mn-lt"/>
                <a:ea typeface="+mn-ea"/>
                <a:cs typeface="+mn-cs"/>
              </a:rPr>
              <a:t>Kata TAWAR HATI di ayat ini ternyata mengandung banyak arti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Mari kita bermain lawan kata.</a:t>
            </a:r>
          </a:p>
          <a:p>
            <a:r>
              <a:rPr lang="id-ID" sz="1200" kern="1200" dirty="0" smtClean="0">
                <a:solidFill>
                  <a:schemeClr val="tx1"/>
                </a:solidFill>
                <a:effectLst/>
                <a:latin typeface="+mn-lt"/>
                <a:ea typeface="+mn-ea"/>
                <a:cs typeface="+mn-cs"/>
              </a:rPr>
              <a:t>Lawan katanya adalah; Bila kita TIDAK TAWAR HATI pada masa kesesakan, maka BESARLAH KEKUATAN KITA</a:t>
            </a:r>
          </a:p>
          <a:p>
            <a:r>
              <a:rPr lang="id-ID" sz="1200" kern="1200" dirty="0" smtClean="0">
                <a:solidFill>
                  <a:schemeClr val="tx1"/>
                </a:solidFill>
                <a:effectLst/>
                <a:latin typeface="+mn-lt"/>
                <a:ea typeface="+mn-ea"/>
                <a:cs typeface="+mn-cs"/>
              </a:rPr>
              <a:t>Lawan kata dari arti TAWAR HATI adalah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Lawan katanya</a:t>
            </a:r>
          </a:p>
          <a:p>
            <a:pPr lvl="0"/>
            <a:r>
              <a:rPr lang="id-ID" sz="1200" kern="1200" dirty="0" smtClean="0">
                <a:solidFill>
                  <a:schemeClr val="tx1"/>
                </a:solidFill>
                <a:effectLst/>
                <a:latin typeface="+mn-lt"/>
                <a:ea typeface="+mn-ea"/>
                <a:cs typeface="+mn-cs"/>
              </a:rPr>
              <a:t>Memperhatikan</a:t>
            </a:r>
          </a:p>
          <a:p>
            <a:pPr lvl="0"/>
            <a:r>
              <a:rPr lang="id-ID" sz="1200" kern="1200" dirty="0" smtClean="0">
                <a:solidFill>
                  <a:schemeClr val="tx1"/>
                </a:solidFill>
                <a:effectLst/>
                <a:latin typeface="+mn-lt"/>
                <a:ea typeface="+mn-ea"/>
                <a:cs typeface="+mn-cs"/>
              </a:rPr>
              <a:t>Kuat</a:t>
            </a:r>
          </a:p>
          <a:p>
            <a:pPr lvl="0"/>
            <a:r>
              <a:rPr lang="id-ID" sz="1200" kern="1200" dirty="0" smtClean="0">
                <a:solidFill>
                  <a:schemeClr val="tx1"/>
                </a:solidFill>
                <a:effectLst/>
                <a:latin typeface="+mn-lt"/>
                <a:ea typeface="+mn-ea"/>
                <a:cs typeface="+mn-cs"/>
              </a:rPr>
              <a:t>Rajin</a:t>
            </a:r>
          </a:p>
          <a:p>
            <a:pPr lvl="0"/>
            <a:r>
              <a:rPr lang="id-ID" sz="1200" kern="1200" dirty="0" smtClean="0">
                <a:solidFill>
                  <a:schemeClr val="tx1"/>
                </a:solidFill>
                <a:effectLst/>
                <a:latin typeface="+mn-lt"/>
                <a:ea typeface="+mn-ea"/>
                <a:cs typeface="+mn-cs"/>
              </a:rPr>
              <a:t>Tegak berdiri</a:t>
            </a:r>
          </a:p>
          <a:p>
            <a:pPr lvl="0"/>
            <a:r>
              <a:rPr lang="id-ID" sz="1200" kern="1200" dirty="0" smtClean="0">
                <a:solidFill>
                  <a:schemeClr val="tx1"/>
                </a:solidFill>
                <a:effectLst/>
                <a:latin typeface="+mn-lt"/>
                <a:ea typeface="+mn-ea"/>
                <a:cs typeface="+mn-cs"/>
              </a:rPr>
              <a:t>Memegang teguh</a:t>
            </a:r>
          </a:p>
          <a:p>
            <a:pPr lvl="0"/>
            <a:r>
              <a:rPr lang="id-ID" sz="1200" kern="1200" dirty="0" smtClean="0">
                <a:solidFill>
                  <a:schemeClr val="tx1"/>
                </a:solidFill>
                <a:effectLst/>
                <a:latin typeface="+mn-lt"/>
                <a:ea typeface="+mn-ea"/>
                <a:cs typeface="+mn-cs"/>
              </a:rPr>
              <a:t>Melsayakan sesuai aturan</a:t>
            </a:r>
          </a:p>
          <a:p>
            <a:pPr lvl="0"/>
            <a:r>
              <a:rPr lang="id-ID" sz="1200" kern="1200" dirty="0" smtClean="0">
                <a:solidFill>
                  <a:schemeClr val="tx1"/>
                </a:solidFill>
                <a:effectLst/>
                <a:latin typeface="+mn-lt"/>
                <a:ea typeface="+mn-ea"/>
                <a:cs typeface="+mn-cs"/>
              </a:rPr>
              <a:t>Terus maju</a:t>
            </a:r>
          </a:p>
          <a:p>
            <a:pPr lvl="0"/>
            <a:r>
              <a:rPr lang="id-ID" sz="1200" kern="1200" dirty="0" smtClean="0">
                <a:solidFill>
                  <a:schemeClr val="tx1"/>
                </a:solidFill>
                <a:effectLst/>
                <a:latin typeface="+mn-lt"/>
                <a:ea typeface="+mn-ea"/>
                <a:cs typeface="+mn-cs"/>
              </a:rPr>
              <a:t>Terus beraktivitas</a:t>
            </a:r>
          </a:p>
          <a:p>
            <a:pPr lvl="0"/>
            <a:r>
              <a:rPr lang="id-ID" sz="1200" kern="1200" dirty="0" smtClean="0">
                <a:solidFill>
                  <a:schemeClr val="tx1"/>
                </a:solidFill>
                <a:effectLst/>
                <a:latin typeface="+mn-lt"/>
                <a:ea typeface="+mn-ea"/>
                <a:cs typeface="+mn-cs"/>
              </a:rPr>
              <a:t>Tidak menyerah</a:t>
            </a:r>
          </a:p>
          <a:p>
            <a:pPr lvl="0"/>
            <a:r>
              <a:rPr lang="id-ID" sz="1200" kern="1200" dirty="0" smtClean="0">
                <a:solidFill>
                  <a:schemeClr val="tx1"/>
                </a:solidFill>
                <a:effectLst/>
                <a:latin typeface="+mn-lt"/>
                <a:ea typeface="+mn-ea"/>
                <a:cs typeface="+mn-cs"/>
              </a:rPr>
              <a:t>Mempertahankan</a:t>
            </a:r>
          </a:p>
          <a:p>
            <a:pPr lvl="0"/>
            <a:r>
              <a:rPr lang="id-ID" sz="1200" kern="1200" dirty="0" smtClean="0">
                <a:solidFill>
                  <a:schemeClr val="tx1"/>
                </a:solidFill>
                <a:effectLst/>
                <a:latin typeface="+mn-lt"/>
                <a:ea typeface="+mn-ea"/>
                <a:cs typeface="+mn-cs"/>
              </a:rPr>
              <a:t>Terus bersemangat</a:t>
            </a:r>
          </a:p>
          <a:p>
            <a:pPr lvl="0"/>
            <a:r>
              <a:rPr lang="id-ID" sz="1200" kern="1200" dirty="0" smtClean="0">
                <a:solidFill>
                  <a:schemeClr val="tx1"/>
                </a:solidFill>
                <a:effectLst/>
                <a:latin typeface="+mn-lt"/>
                <a:ea typeface="+mn-ea"/>
                <a:cs typeface="+mn-cs"/>
              </a:rPr>
              <a:t>Menjadi kuat/menguatkan hati</a:t>
            </a:r>
          </a:p>
          <a:p>
            <a:pPr lvl="0"/>
            <a:r>
              <a:rPr lang="id-ID" sz="1200" kern="1200" dirty="0" smtClean="0">
                <a:solidFill>
                  <a:schemeClr val="tx1"/>
                </a:solidFill>
                <a:effectLst/>
                <a:latin typeface="+mn-lt"/>
                <a:ea typeface="+mn-ea"/>
                <a:cs typeface="+mn-cs"/>
              </a:rPr>
              <a:t>Naik</a:t>
            </a:r>
          </a:p>
          <a:p>
            <a:pPr lvl="0"/>
            <a:r>
              <a:rPr lang="id-ID" sz="1200" kern="1200" dirty="0" smtClean="0">
                <a:solidFill>
                  <a:schemeClr val="tx1"/>
                </a:solidFill>
                <a:effectLst/>
                <a:latin typeface="+mn-lt"/>
                <a:ea typeface="+mn-ea"/>
                <a:cs typeface="+mn-cs"/>
              </a:rPr>
              <a:t>Menyemangati diri/ orang lain/ berani</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TIDAK MAU TAWAR HATI, SUPAYA KEKUATANKU BESAR.</a:t>
            </a:r>
          </a:p>
          <a:p>
            <a:endParaRPr lang="id-ID" dirty="0" smtClean="0"/>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12</a:t>
            </a:fld>
            <a:endParaRPr lang="id-ID"/>
          </a:p>
        </p:txBody>
      </p:sp>
    </p:spTree>
    <p:extLst>
      <p:ext uri="{BB962C8B-B14F-4D97-AF65-F5344CB8AC3E}">
        <p14:creationId xmlns:p14="http://schemas.microsoft.com/office/powerpoint/2010/main" val="4118707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489328A4-41EC-4B27-8FF3-27CBB1BFD35C}" type="slidenum">
              <a:rPr lang="id-ID" smtClean="0"/>
              <a:t>13</a:t>
            </a:fld>
            <a:endParaRPr lang="id-ID"/>
          </a:p>
        </p:txBody>
      </p:sp>
    </p:spTree>
    <p:extLst>
      <p:ext uri="{BB962C8B-B14F-4D97-AF65-F5344CB8AC3E}">
        <p14:creationId xmlns:p14="http://schemas.microsoft.com/office/powerpoint/2010/main" val="3617632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32 , Amsal 24:10</a:t>
            </a:r>
          </a:p>
          <a:p>
            <a:r>
              <a:rPr lang="id-ID" sz="1200" kern="1200" dirty="0" smtClean="0">
                <a:solidFill>
                  <a:schemeClr val="tx1"/>
                </a:solidFill>
                <a:effectLst/>
                <a:latin typeface="+mn-lt"/>
                <a:ea typeface="+mn-ea"/>
                <a:cs typeface="+mn-cs"/>
              </a:rPr>
              <a:t>Daud tidak tawar hati dalam menghadapi raksasa Goliat itu.</a:t>
            </a:r>
          </a:p>
          <a:p>
            <a:r>
              <a:rPr lang="id-ID" sz="1200" kern="1200" dirty="0" smtClean="0">
                <a:solidFill>
                  <a:schemeClr val="tx1"/>
                </a:solidFill>
                <a:effectLst/>
                <a:latin typeface="+mn-lt"/>
                <a:ea typeface="+mn-ea"/>
                <a:cs typeface="+mn-cs"/>
              </a:rPr>
              <a:t>Menurut Amsal 24:10 jika kita tawar hati pada masa kesesakan, maka kecillah kekuatan kita.</a:t>
            </a:r>
          </a:p>
          <a:p>
            <a:r>
              <a:rPr lang="id-ID" sz="1200" kern="1200" dirty="0" smtClean="0">
                <a:solidFill>
                  <a:schemeClr val="tx1"/>
                </a:solidFill>
                <a:effectLst/>
                <a:latin typeface="+mn-lt"/>
                <a:ea typeface="+mn-ea"/>
                <a:cs typeface="+mn-cs"/>
              </a:rPr>
              <a:t>Kata TAWAR HATI di ayat ini ternyata mengandung banyak arti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Mari kita bermain lawan kata.</a:t>
            </a:r>
          </a:p>
          <a:p>
            <a:r>
              <a:rPr lang="id-ID" sz="1200" kern="1200" dirty="0" smtClean="0">
                <a:solidFill>
                  <a:schemeClr val="tx1"/>
                </a:solidFill>
                <a:effectLst/>
                <a:latin typeface="+mn-lt"/>
                <a:ea typeface="+mn-ea"/>
                <a:cs typeface="+mn-cs"/>
              </a:rPr>
              <a:t>Lawan katanya adalah; Bila kita TIDAK TAWAR HATI pada masa kesesakan, maka BESARLAH KEKUATAN KITA</a:t>
            </a:r>
          </a:p>
          <a:p>
            <a:r>
              <a:rPr lang="id-ID" sz="1200" kern="1200" dirty="0" smtClean="0">
                <a:solidFill>
                  <a:schemeClr val="tx1"/>
                </a:solidFill>
                <a:effectLst/>
                <a:latin typeface="+mn-lt"/>
                <a:ea typeface="+mn-ea"/>
                <a:cs typeface="+mn-cs"/>
              </a:rPr>
              <a:t>Lawan kata dari arti TAWAR HATI adalah sbb:</a:t>
            </a:r>
          </a:p>
          <a:p>
            <a:pPr lvl="0"/>
            <a:r>
              <a:rPr lang="id-ID" sz="1200" kern="1200" dirty="0" smtClean="0">
                <a:solidFill>
                  <a:schemeClr val="tx1"/>
                </a:solidFill>
                <a:effectLst/>
                <a:latin typeface="+mn-lt"/>
                <a:ea typeface="+mn-ea"/>
                <a:cs typeface="+mn-cs"/>
              </a:rPr>
              <a:t>Membiarkan, </a:t>
            </a:r>
          </a:p>
          <a:p>
            <a:pPr lvl="0"/>
            <a:r>
              <a:rPr lang="id-ID" sz="1200" kern="1200" dirty="0" smtClean="0">
                <a:solidFill>
                  <a:schemeClr val="tx1"/>
                </a:solidFill>
                <a:effectLst/>
                <a:latin typeface="+mn-lt"/>
                <a:ea typeface="+mn-ea"/>
                <a:cs typeface="+mn-cs"/>
              </a:rPr>
              <a:t>Lemah lesu</a:t>
            </a:r>
          </a:p>
          <a:p>
            <a:pPr lvl="0"/>
            <a:r>
              <a:rPr lang="id-ID" sz="1200" kern="1200" dirty="0" smtClean="0">
                <a:solidFill>
                  <a:schemeClr val="tx1"/>
                </a:solidFill>
                <a:effectLst/>
                <a:latin typeface="+mn-lt"/>
                <a:ea typeface="+mn-ea"/>
                <a:cs typeface="+mn-cs"/>
              </a:rPr>
              <a:t>Bermalas-malasan/ pemalas</a:t>
            </a:r>
          </a:p>
          <a:p>
            <a:pPr lvl="0"/>
            <a:r>
              <a:rPr lang="id-ID" sz="1200" kern="1200" dirty="0" smtClean="0">
                <a:solidFill>
                  <a:schemeClr val="tx1"/>
                </a:solidFill>
                <a:effectLst/>
                <a:latin typeface="+mn-lt"/>
                <a:ea typeface="+mn-ea"/>
                <a:cs typeface="+mn-cs"/>
              </a:rPr>
              <a:t>Terkulai</a:t>
            </a:r>
          </a:p>
          <a:p>
            <a:pPr lvl="0"/>
            <a:r>
              <a:rPr lang="id-ID" sz="1200" kern="1200" dirty="0" smtClean="0">
                <a:solidFill>
                  <a:schemeClr val="tx1"/>
                </a:solidFill>
                <a:effectLst/>
                <a:latin typeface="+mn-lt"/>
                <a:ea typeface="+mn-ea"/>
                <a:cs typeface="+mn-cs"/>
              </a:rPr>
              <a:t>Kulepaskan</a:t>
            </a:r>
          </a:p>
          <a:p>
            <a:pPr lvl="0"/>
            <a:r>
              <a:rPr lang="id-ID" sz="1200" kern="1200" dirty="0" smtClean="0">
                <a:solidFill>
                  <a:schemeClr val="tx1"/>
                </a:solidFill>
                <a:effectLst/>
                <a:latin typeface="+mn-lt"/>
                <a:ea typeface="+mn-ea"/>
                <a:cs typeface="+mn-cs"/>
              </a:rPr>
              <a:t>Meminta kelonggaran</a:t>
            </a:r>
          </a:p>
          <a:p>
            <a:pPr lvl="0"/>
            <a:r>
              <a:rPr lang="id-ID" sz="1200" kern="1200" dirty="0" smtClean="0">
                <a:solidFill>
                  <a:schemeClr val="tx1"/>
                </a:solidFill>
                <a:effectLst/>
                <a:latin typeface="+mn-lt"/>
                <a:ea typeface="+mn-ea"/>
                <a:cs typeface="+mn-cs"/>
              </a:rPr>
              <a:t>Berhenti</a:t>
            </a:r>
          </a:p>
          <a:p>
            <a:pPr lvl="0"/>
            <a:r>
              <a:rPr lang="id-ID" sz="1200" kern="1200" dirty="0" smtClean="0">
                <a:solidFill>
                  <a:schemeClr val="tx1"/>
                </a:solidFill>
                <a:effectLst/>
                <a:latin typeface="+mn-lt"/>
                <a:ea typeface="+mn-ea"/>
                <a:cs typeface="+mn-cs"/>
              </a:rPr>
              <a:t>Diam</a:t>
            </a:r>
          </a:p>
          <a:p>
            <a:pPr lvl="0"/>
            <a:r>
              <a:rPr lang="id-ID" sz="1200" kern="1200" dirty="0" smtClean="0">
                <a:solidFill>
                  <a:schemeClr val="tx1"/>
                </a:solidFill>
                <a:effectLst/>
                <a:latin typeface="+mn-lt"/>
                <a:ea typeface="+mn-ea"/>
                <a:cs typeface="+mn-cs"/>
              </a:rPr>
              <a:t>Kau tinggalkan</a:t>
            </a:r>
          </a:p>
          <a:p>
            <a:pPr lvl="0"/>
            <a:r>
              <a:rPr lang="id-ID" sz="1200" kern="1200" dirty="0" smtClean="0">
                <a:solidFill>
                  <a:schemeClr val="tx1"/>
                </a:solidFill>
                <a:effectLst/>
                <a:latin typeface="+mn-lt"/>
                <a:ea typeface="+mn-ea"/>
                <a:cs typeface="+mn-cs"/>
              </a:rPr>
              <a:t>Habis lenyap</a:t>
            </a:r>
          </a:p>
          <a:p>
            <a:pPr lvl="0"/>
            <a:r>
              <a:rPr lang="id-ID" sz="1200" kern="1200" dirty="0" smtClean="0">
                <a:solidFill>
                  <a:schemeClr val="tx1"/>
                </a:solidFill>
                <a:effectLst/>
                <a:latin typeface="+mn-lt"/>
                <a:ea typeface="+mn-ea"/>
                <a:cs typeface="+mn-cs"/>
              </a:rPr>
              <a:t>Lemah semangat</a:t>
            </a:r>
          </a:p>
          <a:p>
            <a:pPr lvl="0"/>
            <a:r>
              <a:rPr lang="id-ID" sz="1200" kern="1200" dirty="0" smtClean="0">
                <a:solidFill>
                  <a:schemeClr val="tx1"/>
                </a:solidFill>
                <a:effectLst/>
                <a:latin typeface="+mn-lt"/>
                <a:ea typeface="+mn-ea"/>
                <a:cs typeface="+mn-cs"/>
              </a:rPr>
              <a:t>Menjadi lemah/ melemahkan/ melemahkan semangat</a:t>
            </a:r>
          </a:p>
          <a:p>
            <a:pPr lvl="0"/>
            <a:r>
              <a:rPr lang="id-ID" sz="1200" kern="1200" dirty="0" smtClean="0">
                <a:solidFill>
                  <a:schemeClr val="tx1"/>
                </a:solidFill>
                <a:effectLst/>
                <a:latin typeface="+mn-lt"/>
                <a:ea typeface="+mn-ea"/>
                <a:cs typeface="+mn-cs"/>
              </a:rPr>
              <a:t>Turun</a:t>
            </a:r>
          </a:p>
          <a:p>
            <a:pPr lvl="0"/>
            <a:r>
              <a:rPr lang="id-ID" sz="1200" kern="1200" dirty="0" smtClean="0">
                <a:solidFill>
                  <a:schemeClr val="tx1"/>
                </a:solidFill>
                <a:effectLst/>
                <a:latin typeface="+mn-lt"/>
                <a:ea typeface="+mn-ea"/>
                <a:cs typeface="+mn-cs"/>
              </a:rPr>
              <a:t>Hilang keberanian</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Lawan katanya</a:t>
            </a:r>
          </a:p>
          <a:p>
            <a:pPr lvl="0"/>
            <a:r>
              <a:rPr lang="id-ID" sz="1200" kern="1200" dirty="0" smtClean="0">
                <a:solidFill>
                  <a:schemeClr val="tx1"/>
                </a:solidFill>
                <a:effectLst/>
                <a:latin typeface="+mn-lt"/>
                <a:ea typeface="+mn-ea"/>
                <a:cs typeface="+mn-cs"/>
              </a:rPr>
              <a:t>Memperhatikan</a:t>
            </a:r>
          </a:p>
          <a:p>
            <a:pPr lvl="0"/>
            <a:r>
              <a:rPr lang="id-ID" sz="1200" kern="1200" dirty="0" smtClean="0">
                <a:solidFill>
                  <a:schemeClr val="tx1"/>
                </a:solidFill>
                <a:effectLst/>
                <a:latin typeface="+mn-lt"/>
                <a:ea typeface="+mn-ea"/>
                <a:cs typeface="+mn-cs"/>
              </a:rPr>
              <a:t>Kuat</a:t>
            </a:r>
          </a:p>
          <a:p>
            <a:pPr lvl="0"/>
            <a:r>
              <a:rPr lang="id-ID" sz="1200" kern="1200" dirty="0" smtClean="0">
                <a:solidFill>
                  <a:schemeClr val="tx1"/>
                </a:solidFill>
                <a:effectLst/>
                <a:latin typeface="+mn-lt"/>
                <a:ea typeface="+mn-ea"/>
                <a:cs typeface="+mn-cs"/>
              </a:rPr>
              <a:t>Rajin</a:t>
            </a:r>
          </a:p>
          <a:p>
            <a:pPr lvl="0"/>
            <a:r>
              <a:rPr lang="id-ID" sz="1200" kern="1200" dirty="0" smtClean="0">
                <a:solidFill>
                  <a:schemeClr val="tx1"/>
                </a:solidFill>
                <a:effectLst/>
                <a:latin typeface="+mn-lt"/>
                <a:ea typeface="+mn-ea"/>
                <a:cs typeface="+mn-cs"/>
              </a:rPr>
              <a:t>Tegak berdiri</a:t>
            </a:r>
          </a:p>
          <a:p>
            <a:pPr lvl="0"/>
            <a:r>
              <a:rPr lang="id-ID" sz="1200" kern="1200" dirty="0" smtClean="0">
                <a:solidFill>
                  <a:schemeClr val="tx1"/>
                </a:solidFill>
                <a:effectLst/>
                <a:latin typeface="+mn-lt"/>
                <a:ea typeface="+mn-ea"/>
                <a:cs typeface="+mn-cs"/>
              </a:rPr>
              <a:t>Memegang teguh</a:t>
            </a:r>
          </a:p>
          <a:p>
            <a:pPr lvl="0"/>
            <a:r>
              <a:rPr lang="id-ID" sz="1200" kern="1200" dirty="0" smtClean="0">
                <a:solidFill>
                  <a:schemeClr val="tx1"/>
                </a:solidFill>
                <a:effectLst/>
                <a:latin typeface="+mn-lt"/>
                <a:ea typeface="+mn-ea"/>
                <a:cs typeface="+mn-cs"/>
              </a:rPr>
              <a:t>Melsayakan sesuai aturan</a:t>
            </a:r>
          </a:p>
          <a:p>
            <a:pPr lvl="0"/>
            <a:r>
              <a:rPr lang="id-ID" sz="1200" kern="1200" dirty="0" smtClean="0">
                <a:solidFill>
                  <a:schemeClr val="tx1"/>
                </a:solidFill>
                <a:effectLst/>
                <a:latin typeface="+mn-lt"/>
                <a:ea typeface="+mn-ea"/>
                <a:cs typeface="+mn-cs"/>
              </a:rPr>
              <a:t>Terus maju</a:t>
            </a:r>
          </a:p>
          <a:p>
            <a:pPr lvl="0"/>
            <a:r>
              <a:rPr lang="id-ID" sz="1200" kern="1200" dirty="0" smtClean="0">
                <a:solidFill>
                  <a:schemeClr val="tx1"/>
                </a:solidFill>
                <a:effectLst/>
                <a:latin typeface="+mn-lt"/>
                <a:ea typeface="+mn-ea"/>
                <a:cs typeface="+mn-cs"/>
              </a:rPr>
              <a:t>Terus beraktivitas</a:t>
            </a:r>
          </a:p>
          <a:p>
            <a:pPr lvl="0"/>
            <a:r>
              <a:rPr lang="id-ID" sz="1200" kern="1200" dirty="0" smtClean="0">
                <a:solidFill>
                  <a:schemeClr val="tx1"/>
                </a:solidFill>
                <a:effectLst/>
                <a:latin typeface="+mn-lt"/>
                <a:ea typeface="+mn-ea"/>
                <a:cs typeface="+mn-cs"/>
              </a:rPr>
              <a:t>Tidak menyerah</a:t>
            </a:r>
          </a:p>
          <a:p>
            <a:pPr lvl="0"/>
            <a:r>
              <a:rPr lang="id-ID" sz="1200" kern="1200" dirty="0" smtClean="0">
                <a:solidFill>
                  <a:schemeClr val="tx1"/>
                </a:solidFill>
                <a:effectLst/>
                <a:latin typeface="+mn-lt"/>
                <a:ea typeface="+mn-ea"/>
                <a:cs typeface="+mn-cs"/>
              </a:rPr>
              <a:t>Mempertahankan</a:t>
            </a:r>
          </a:p>
          <a:p>
            <a:pPr lvl="0"/>
            <a:r>
              <a:rPr lang="id-ID" sz="1200" kern="1200" dirty="0" smtClean="0">
                <a:solidFill>
                  <a:schemeClr val="tx1"/>
                </a:solidFill>
                <a:effectLst/>
                <a:latin typeface="+mn-lt"/>
                <a:ea typeface="+mn-ea"/>
                <a:cs typeface="+mn-cs"/>
              </a:rPr>
              <a:t>Terus bersemangat</a:t>
            </a:r>
          </a:p>
          <a:p>
            <a:pPr lvl="0"/>
            <a:r>
              <a:rPr lang="id-ID" sz="1200" kern="1200" dirty="0" smtClean="0">
                <a:solidFill>
                  <a:schemeClr val="tx1"/>
                </a:solidFill>
                <a:effectLst/>
                <a:latin typeface="+mn-lt"/>
                <a:ea typeface="+mn-ea"/>
                <a:cs typeface="+mn-cs"/>
              </a:rPr>
              <a:t>Menjadi kuat/menguatkan hati</a:t>
            </a:r>
          </a:p>
          <a:p>
            <a:pPr lvl="0"/>
            <a:r>
              <a:rPr lang="id-ID" sz="1200" kern="1200" dirty="0" smtClean="0">
                <a:solidFill>
                  <a:schemeClr val="tx1"/>
                </a:solidFill>
                <a:effectLst/>
                <a:latin typeface="+mn-lt"/>
                <a:ea typeface="+mn-ea"/>
                <a:cs typeface="+mn-cs"/>
              </a:rPr>
              <a:t>Naik</a:t>
            </a:r>
          </a:p>
          <a:p>
            <a:pPr lvl="0"/>
            <a:r>
              <a:rPr lang="id-ID" sz="1200" kern="1200" dirty="0" smtClean="0">
                <a:solidFill>
                  <a:schemeClr val="tx1"/>
                </a:solidFill>
                <a:effectLst/>
                <a:latin typeface="+mn-lt"/>
                <a:ea typeface="+mn-ea"/>
                <a:cs typeface="+mn-cs"/>
              </a:rPr>
              <a:t>Menyemangati diri/ orang lain/ berani</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TIDAK MAU TAWAR HATI, SUPAYA KEKUATANKU BESAR.</a:t>
            </a:r>
          </a:p>
          <a:p>
            <a:endParaRPr lang="id-ID" dirty="0" smtClean="0"/>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14</a:t>
            </a:fld>
            <a:endParaRPr lang="id-ID"/>
          </a:p>
        </p:txBody>
      </p:sp>
    </p:spTree>
    <p:extLst>
      <p:ext uri="{BB962C8B-B14F-4D97-AF65-F5344CB8AC3E}">
        <p14:creationId xmlns:p14="http://schemas.microsoft.com/office/powerpoint/2010/main" val="2737746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34-36</a:t>
            </a:r>
          </a:p>
          <a:p>
            <a:r>
              <a:rPr lang="id-ID" sz="1200" kern="1200" dirty="0" smtClean="0">
                <a:solidFill>
                  <a:schemeClr val="tx1"/>
                </a:solidFill>
                <a:effectLst/>
                <a:latin typeface="+mn-lt"/>
                <a:ea typeface="+mn-ea"/>
                <a:cs typeface="+mn-cs"/>
              </a:rPr>
              <a:t>Kalau dipikir-pikir, Daud tiba di medan pertempuran itu sebenarnya kan hanya mengantarkan makanan untuk kakak-kakaknya, namun tidak disangka-sangka Daud justru melawan Goliat dan menang.</a:t>
            </a:r>
          </a:p>
          <a:p>
            <a:r>
              <a:rPr lang="id-ID" sz="1200" kern="1200" dirty="0" smtClean="0">
                <a:solidFill>
                  <a:schemeClr val="tx1"/>
                </a:solidFill>
                <a:effectLst/>
                <a:latin typeface="+mn-lt"/>
                <a:ea typeface="+mn-ea"/>
                <a:cs typeface="+mn-cs"/>
              </a:rPr>
              <a:t>Nah, coba pikirkan Daud sebenarnya bisa dikatakan tidak siap berperang, karena dari rumah dia bukan datang dengan tujuan untuk berperang kan? Kalau tidak siap, mengapa bisa menang??</a:t>
            </a:r>
          </a:p>
          <a:p>
            <a:r>
              <a:rPr lang="id-ID" sz="1200" kern="1200" dirty="0" smtClean="0">
                <a:solidFill>
                  <a:schemeClr val="tx1"/>
                </a:solidFill>
                <a:effectLst/>
                <a:latin typeface="+mn-lt"/>
                <a:ea typeface="+mn-ea"/>
                <a:cs typeface="+mn-cs"/>
              </a:rPr>
              <a:t>Jawabannya adalah: hari di mana Daud melawan Rakasasa Goliat adalah bukan hari yang sangat spesial sekali bagi Daud, karena Daud dalam kesehariannya sebagai seorang gembala,  sudah TERBIASA mengalahkan SINGA dan BERUANG</a:t>
            </a:r>
            <a:r>
              <a:rPr lang="id-ID" sz="1200" b="1" kern="1200" dirty="0" smtClean="0">
                <a:solidFill>
                  <a:schemeClr val="tx1"/>
                </a:solidFill>
                <a:effectLst/>
                <a:latin typeface="+mn-lt"/>
                <a:ea typeface="+mn-ea"/>
                <a:cs typeface="+mn-cs"/>
              </a:rPr>
              <a:t>.</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 Jadi kapan pun peperangan itu datang, Daud selalu siap. </a:t>
            </a:r>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Saat menghadapi singa dan beruang yang akan menerkam dombanya; Daud mengejar, menghajar, melepaskan, juga menyerang, menangkap janggutnya, menghajarnya dan membunuhnya. </a:t>
            </a:r>
          </a:p>
          <a:p>
            <a:r>
              <a:rPr lang="id-ID" sz="1200" kern="1200" dirty="0" smtClean="0">
                <a:solidFill>
                  <a:schemeClr val="tx1"/>
                </a:solidFill>
                <a:effectLst/>
                <a:latin typeface="+mn-lt"/>
                <a:ea typeface="+mn-ea"/>
                <a:cs typeface="+mn-cs"/>
              </a:rPr>
              <a:t>Walaupun Goliat adalah raksasa ( orang, bukan Singa atau Beruang yang biasa dia hadapi) namun di hadapan Daud mereka adalah SAMA. Karena bagi Daud, Singa dan Beruang adalah lawannya. Demikian juga karena Goliat sudah mencemooh barisan Allah yang hidup, Goliat juga adalah LAWAN. </a:t>
            </a:r>
          </a:p>
          <a:p>
            <a:r>
              <a:rPr lang="id-ID" sz="1200" kern="1200" dirty="0" smtClean="0">
                <a:solidFill>
                  <a:schemeClr val="tx1"/>
                </a:solidFill>
                <a:effectLst/>
                <a:latin typeface="+mn-lt"/>
                <a:ea typeface="+mn-ea"/>
                <a:cs typeface="+mn-cs"/>
              </a:rPr>
              <a:t>Dalam hal ini, Daud memang belum berpengalaman menghadapi seorang raksasa seperti Goliat, tetapi dia mempercayai bahwa TUHAN berada di pihak BARISAN ALLAH YANG HIDUP. Tuhan bukan berada di pihak barisan lawan. Oleh karena itu raksasa itu pasti kalah, semua intimidasi raksasa itu pasti tumbang. </a:t>
            </a:r>
          </a:p>
          <a:p>
            <a:r>
              <a:rPr lang="id-ID" sz="1200" kern="1200" dirty="0" smtClean="0">
                <a:solidFill>
                  <a:schemeClr val="tx1"/>
                </a:solidFill>
                <a:effectLst/>
                <a:latin typeface="+mn-lt"/>
                <a:ea typeface="+mn-ea"/>
                <a:cs typeface="+mn-cs"/>
              </a:rPr>
              <a:t>Seperti halnya, kita jangan mengharapkan pengalaman yang sama, seperti misalnya: masalah sebaiknya yang pernah kita alami sebelumnya, lantas kita bisa berpengalaman menyelesaikan masalah tersebut. dll</a:t>
            </a:r>
          </a:p>
          <a:p>
            <a:r>
              <a:rPr lang="id-ID" sz="1200" kern="1200" dirty="0" smtClean="0">
                <a:solidFill>
                  <a:schemeClr val="tx1"/>
                </a:solidFill>
                <a:effectLst/>
                <a:latin typeface="+mn-lt"/>
                <a:ea typeface="+mn-ea"/>
                <a:cs typeface="+mn-cs"/>
              </a:rPr>
              <a:t>Semua yang muncul boleh berbeda, tetap saja TUHAN MENYERTAI UJIAN  KEHIDUPAN KITA. Kapan pun kita dihadapkan pada ujian, kita tetap SIAP, karena menghadapi soal seperti apa pun, kita sudah BIASA menghadapinya. </a:t>
            </a:r>
          </a:p>
          <a:p>
            <a:r>
              <a:rPr lang="id-ID" sz="1200" kern="1200" dirty="0" smtClean="0">
                <a:solidFill>
                  <a:schemeClr val="tx1"/>
                </a:solidFill>
                <a:effectLst/>
                <a:latin typeface="+mn-lt"/>
                <a:ea typeface="+mn-ea"/>
                <a:cs typeface="+mn-cs"/>
              </a:rPr>
              <a:t>Jadi hari ujian itu bukan hari yang spesial, sama seperti hari-hari biasa di mana kita juga sudah BIASA menghadapinya, bersama dengan TUHAN tentunya </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SUDAH BIASA BERLATIH, JADI KAPAN PUN UJIAN DATANG, SAYA SUDAH SIAP.</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15</a:t>
            </a:fld>
            <a:endParaRPr lang="id-ID"/>
          </a:p>
        </p:txBody>
      </p:sp>
    </p:spTree>
    <p:extLst>
      <p:ext uri="{BB962C8B-B14F-4D97-AF65-F5344CB8AC3E}">
        <p14:creationId xmlns:p14="http://schemas.microsoft.com/office/powerpoint/2010/main" val="4251262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37, 39</a:t>
            </a:r>
          </a:p>
          <a:p>
            <a:r>
              <a:rPr lang="id-ID" sz="1200" kern="1200" dirty="0" smtClean="0">
                <a:solidFill>
                  <a:schemeClr val="tx1"/>
                </a:solidFill>
                <a:effectLst/>
                <a:latin typeface="+mn-lt"/>
                <a:ea typeface="+mn-ea"/>
                <a:cs typeface="+mn-cs"/>
              </a:rPr>
              <a:t>Daud tidak bisa memakai pakaian perang Saul yang kebesaran. Bukan berarti Daud itu kecil. Namun Saul memang tinggi. ( I Sam 9:2)</a:t>
            </a:r>
          </a:p>
          <a:p>
            <a:r>
              <a:rPr lang="id-ID" sz="1200" kern="1200" dirty="0" smtClean="0">
                <a:solidFill>
                  <a:schemeClr val="tx1"/>
                </a:solidFill>
                <a:effectLst/>
                <a:latin typeface="+mn-lt"/>
                <a:ea typeface="+mn-ea"/>
                <a:cs typeface="+mn-cs"/>
              </a:rPr>
              <a:t>Kalau kita mungkin sering mendengar Daud itu kecil,  itu tidak benar, karena kalau diperhadapkan dengan raksasa Goliat, siapa saja akan terlihat kecil. </a:t>
            </a:r>
          </a:p>
          <a:p>
            <a:r>
              <a:rPr lang="id-ID" sz="1200" kern="1200" dirty="0" smtClean="0">
                <a:solidFill>
                  <a:schemeClr val="tx1"/>
                </a:solidFill>
                <a:effectLst/>
                <a:latin typeface="+mn-lt"/>
                <a:ea typeface="+mn-ea"/>
                <a:cs typeface="+mn-cs"/>
              </a:rPr>
              <a:t>Akhirnya setelah mencoba pakaian perang Saul, Daud menanggalkan pakaian Saul itu. Tidak perlu memakai jubah orang lain, pakailah jubah kita sendiri. Tidak perlu ingin menjadi seperti orang lain, atau ingin menjadi seperti teman kita yang lainnya lagi,  Tiap orang punya keunikannya sendiri. </a:t>
            </a:r>
          </a:p>
          <a:p>
            <a:r>
              <a:rPr lang="id-ID" sz="1200" kern="1200" dirty="0" smtClean="0">
                <a:solidFill>
                  <a:schemeClr val="tx1"/>
                </a:solidFill>
                <a:effectLst/>
                <a:latin typeface="+mn-lt"/>
                <a:ea typeface="+mn-ea"/>
                <a:cs typeface="+mn-cs"/>
              </a:rPr>
              <a:t>Baru kali ini juga, Daud menghadapi musuhnya menggunakan 5 batu licin dari kali. Bahkan saat menghadapi singa dan beruang pun, Daud tidak pernah memakai senjata ini. Daud memakai baju gembala yang biasa dipakainya saat menggembalakan domba. Dia tidak mau memakai pakaian perang yang ditawarkan oleh raja Saul. Jangan pakai baju orang lain, jangan ingin menjadi orang lain. </a:t>
            </a:r>
          </a:p>
          <a:p>
            <a:r>
              <a:rPr lang="id-ID" sz="1200" kern="1200" dirty="0" smtClean="0">
                <a:solidFill>
                  <a:schemeClr val="tx1"/>
                </a:solidFill>
                <a:effectLst/>
                <a:latin typeface="+mn-lt"/>
                <a:ea typeface="+mn-ea"/>
                <a:cs typeface="+mn-cs"/>
              </a:rPr>
              <a:t>Tuhan bisa memberi hikmat pada DAUD apa yang harus dilsayakan untuk mengalahkan raksasa itu. Bukan dengan cara yang umum, melainkan dengan cara-cara yang unik , ciri khas diri kita sendiri.</a:t>
            </a:r>
          </a:p>
          <a:p>
            <a:r>
              <a:rPr lang="id-ID" sz="1200" kern="1200" dirty="0" smtClean="0">
                <a:solidFill>
                  <a:schemeClr val="tx1"/>
                </a:solidFill>
                <a:effectLst/>
                <a:latin typeface="+mn-lt"/>
                <a:ea typeface="+mn-ea"/>
                <a:cs typeface="+mn-cs"/>
              </a:rPr>
              <a:t>Oleh karena itu, kita harus mengandalkan TUHAN dalam hidup kita, seperti yang dilsayakan Daud, dia tidak mengandalkan baju perang Saul, tetapi dia mengandalkan TUHAN. </a:t>
            </a:r>
          </a:p>
          <a:p>
            <a:r>
              <a:rPr lang="id-ID" sz="1200" kern="1200" dirty="0" smtClean="0">
                <a:solidFill>
                  <a:schemeClr val="tx1"/>
                </a:solidFill>
                <a:effectLst/>
                <a:latin typeface="+mn-lt"/>
                <a:ea typeface="+mn-ea"/>
                <a:cs typeface="+mn-cs"/>
              </a:rPr>
              <a:t>Contoh; ada orang yang mudah mendapatkan jalan keluar bila Tuhan berbicara padanya melalui peristiwa, melalui suaraNya, melalui perenungan, melalui sebuah ujian, dll Pada Tiap orang Tuhan bekerja secara unik.</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UNIK. SAYA TIDAK PERLU INGIN MENJADI SEPERTI ORANG LAIN. </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16</a:t>
            </a:fld>
            <a:endParaRPr lang="id-ID"/>
          </a:p>
        </p:txBody>
      </p:sp>
    </p:spTree>
    <p:extLst>
      <p:ext uri="{BB962C8B-B14F-4D97-AF65-F5344CB8AC3E}">
        <p14:creationId xmlns:p14="http://schemas.microsoft.com/office/powerpoint/2010/main" val="3238866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42,44,45-47</a:t>
            </a:r>
          </a:p>
          <a:p>
            <a:r>
              <a:rPr lang="id-ID" sz="1200" kern="1200" dirty="0" smtClean="0">
                <a:solidFill>
                  <a:schemeClr val="tx1"/>
                </a:solidFill>
                <a:effectLst/>
                <a:latin typeface="+mn-lt"/>
                <a:ea typeface="+mn-ea"/>
                <a:cs typeface="+mn-cs"/>
              </a:rPr>
              <a:t>Ketika Daud tampil untuk melawan Goliat, raksasa Goliat itu kembali mengintimidasi Daud, dia menghina Daud karena Daud masih mudah, imut, dan nggak punya tampang garang.</a:t>
            </a:r>
          </a:p>
          <a:p>
            <a:r>
              <a:rPr lang="id-ID" sz="1200" kern="1200" dirty="0" smtClean="0">
                <a:solidFill>
                  <a:schemeClr val="tx1"/>
                </a:solidFill>
                <a:effectLst/>
                <a:latin typeface="+mn-lt"/>
                <a:ea typeface="+mn-ea"/>
                <a:cs typeface="+mn-cs"/>
              </a:rPr>
              <a:t>Dia juga mengancam Daud akan menjadi makanan burung dan binatang di padang.</a:t>
            </a:r>
          </a:p>
          <a:p>
            <a:r>
              <a:rPr lang="id-ID" sz="1200" kern="1200" dirty="0" smtClean="0">
                <a:solidFill>
                  <a:schemeClr val="tx1"/>
                </a:solidFill>
                <a:effectLst/>
                <a:latin typeface="+mn-lt"/>
                <a:ea typeface="+mn-ea"/>
                <a:cs typeface="+mn-cs"/>
              </a:rPr>
              <a:t>Tetapi Jawaban Daud sangat keren</a:t>
            </a:r>
          </a:p>
          <a:p>
            <a:pPr lvl="0"/>
            <a:r>
              <a:rPr lang="id-ID" sz="1200" kern="1200" dirty="0" smtClean="0">
                <a:solidFill>
                  <a:schemeClr val="tx1"/>
                </a:solidFill>
                <a:effectLst/>
                <a:latin typeface="+mn-lt"/>
                <a:ea typeface="+mn-ea"/>
                <a:cs typeface="+mn-cs"/>
              </a:rPr>
              <a:t>Daud mengandalkan TUHAN Israel , bukan senjata ( jadi kita tidak perlu mengandalkan kepandaian kita, jangan menganggap diri kita bijak,  Amsal 3:7)</a:t>
            </a:r>
          </a:p>
          <a:p>
            <a:pPr lvl="0"/>
            <a:r>
              <a:rPr lang="id-ID" sz="1200" kern="1200" dirty="0" smtClean="0">
                <a:solidFill>
                  <a:schemeClr val="tx1"/>
                </a:solidFill>
                <a:effectLst/>
                <a:latin typeface="+mn-lt"/>
                <a:ea typeface="+mn-ea"/>
                <a:cs typeface="+mn-cs"/>
              </a:rPr>
              <a:t>Daud mengatakan bahwa dia datang untuk MENANG, Daud tidak mengatakan kata-kata seperti; </a:t>
            </a:r>
            <a:r>
              <a:rPr lang="id-ID" sz="1200" b="1" kern="1200" dirty="0" smtClean="0">
                <a:solidFill>
                  <a:schemeClr val="tx1"/>
                </a:solidFill>
                <a:effectLst/>
                <a:latin typeface="+mn-lt"/>
                <a:ea typeface="+mn-ea"/>
                <a:cs typeface="+mn-cs"/>
              </a:rPr>
              <a:t>semoga menang</a:t>
            </a:r>
            <a:r>
              <a:rPr lang="id-ID" sz="1200" kern="1200" dirty="0" smtClean="0">
                <a:solidFill>
                  <a:schemeClr val="tx1"/>
                </a:solidFill>
                <a:effectLst/>
                <a:latin typeface="+mn-lt"/>
                <a:ea typeface="+mn-ea"/>
                <a:cs typeface="+mn-cs"/>
              </a:rPr>
              <a:t>, TETAPI Daud mengatakan hal-hal yang optimis, kalau diterapkan pada kita, kita harus berkata ; HARUS MENANG, PASTI MENANG, PASTI BISA.</a:t>
            </a:r>
          </a:p>
          <a:p>
            <a:pPr lvl="0"/>
            <a:r>
              <a:rPr lang="id-ID" sz="1200" kern="1200" dirty="0" smtClean="0">
                <a:solidFill>
                  <a:schemeClr val="tx1"/>
                </a:solidFill>
                <a:effectLst/>
                <a:latin typeface="+mn-lt"/>
                <a:ea typeface="+mn-ea"/>
                <a:cs typeface="+mn-cs"/>
              </a:rPr>
              <a:t>Tujuan Daud meraih kemenagan atas Goliat adalah UNTUK KEMULIAAN TUHAN, bukan untuk sombong-sombongan, bukan untuk hadiah raja, bukan untuk mendapatkan pujian, bukan untuk menyenangkan siapa pun, semua hanya untuk TUHAN</a:t>
            </a:r>
          </a:p>
          <a:p>
            <a:pPr lvl="0"/>
            <a:r>
              <a:rPr lang="id-ID" sz="1200" kern="1200" dirty="0" smtClean="0">
                <a:solidFill>
                  <a:schemeClr val="tx1"/>
                </a:solidFill>
                <a:effectLst/>
                <a:latin typeface="+mn-lt"/>
                <a:ea typeface="+mn-ea"/>
                <a:cs typeface="+mn-cs"/>
              </a:rPr>
              <a:t>Ada Tuhan yang memegang kendali, yang mengatur semuanya, Tuhan dapat memberi kita  hikmat, daya ingat, daya nalar, logika yang jernih, kesehatan, konsentrasi, ketenangan, kemenangan, keunggulan, keberhasilan.</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TIDAK ADA KATA ‘SEMOGA’. YANG ADA ADALAH, ‘SAYA PASTI MENANG’ ‘SAYA PASTI BERHASIL’</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17</a:t>
            </a:fld>
            <a:endParaRPr lang="id-ID"/>
          </a:p>
        </p:txBody>
      </p:sp>
    </p:spTree>
    <p:extLst>
      <p:ext uri="{BB962C8B-B14F-4D97-AF65-F5344CB8AC3E}">
        <p14:creationId xmlns:p14="http://schemas.microsoft.com/office/powerpoint/2010/main" val="2282393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3, 48</a:t>
            </a:r>
          </a:p>
          <a:p>
            <a:r>
              <a:rPr lang="id-ID" sz="1200" kern="1200" dirty="0" smtClean="0">
                <a:solidFill>
                  <a:schemeClr val="tx1"/>
                </a:solidFill>
                <a:effectLst/>
                <a:latin typeface="+mn-lt"/>
                <a:ea typeface="+mn-ea"/>
                <a:cs typeface="+mn-cs"/>
              </a:rPr>
              <a:t>Tahukah kita bahwa pada saat Raksasa Goliat BERGERAK MAJU, dikatakan dalam Alkitab, Daud BERLARI</a:t>
            </a:r>
          </a:p>
          <a:p>
            <a:r>
              <a:rPr lang="id-ID" sz="1200" kern="1200" dirty="0" smtClean="0">
                <a:solidFill>
                  <a:schemeClr val="tx1"/>
                </a:solidFill>
                <a:effectLst/>
                <a:latin typeface="+mn-lt"/>
                <a:ea typeface="+mn-ea"/>
                <a:cs typeface="+mn-cs"/>
              </a:rPr>
              <a:t>Tuhan akan memberi kita percepatan.</a:t>
            </a:r>
          </a:p>
          <a:p>
            <a:r>
              <a:rPr lang="id-ID" sz="1200" kern="1200" dirty="0" smtClean="0">
                <a:solidFill>
                  <a:schemeClr val="tx1"/>
                </a:solidFill>
                <a:effectLst/>
                <a:latin typeface="+mn-lt"/>
                <a:ea typeface="+mn-ea"/>
                <a:cs typeface="+mn-cs"/>
              </a:rPr>
              <a:t>Cepat menangkap, cepat mengerti, cepat menghafal, cepat memahami</a:t>
            </a:r>
          </a:p>
          <a:p>
            <a:r>
              <a:rPr lang="id-ID" sz="1200" kern="1200" dirty="0" smtClean="0">
                <a:solidFill>
                  <a:schemeClr val="tx1"/>
                </a:solidFill>
                <a:effectLst/>
                <a:latin typeface="+mn-lt"/>
                <a:ea typeface="+mn-ea"/>
                <a:cs typeface="+mn-cs"/>
              </a:rPr>
              <a:t>Perhatikan lokasi barisan tentara Israel dengan barisan Filistin adalah di bukit sebelah sini, dan lokasi barisan tentara Filistin ada di bukit sebelah sana.</a:t>
            </a:r>
          </a:p>
          <a:p>
            <a:r>
              <a:rPr lang="id-ID" sz="1200" kern="1200" dirty="0" smtClean="0">
                <a:solidFill>
                  <a:schemeClr val="tx1"/>
                </a:solidFill>
                <a:effectLst/>
                <a:latin typeface="+mn-lt"/>
                <a:ea typeface="+mn-ea"/>
                <a:cs typeface="+mn-cs"/>
              </a:rPr>
              <a:t>JADI di tengah tengah mereka ada lembah</a:t>
            </a:r>
          </a:p>
          <a:p>
            <a:r>
              <a:rPr lang="id-ID" sz="1200" kern="1200" dirty="0" smtClean="0">
                <a:solidFill>
                  <a:schemeClr val="tx1"/>
                </a:solidFill>
                <a:effectLst/>
                <a:latin typeface="+mn-lt"/>
                <a:ea typeface="+mn-ea"/>
                <a:cs typeface="+mn-cs"/>
              </a:rPr>
              <a:t>Daud ketika berlari menghadapi Goliat, harus berlari menuruni lembah, dari arah bawah dia mengumban raksasa yang sedang berjalan turun.</a:t>
            </a:r>
          </a:p>
          <a:p>
            <a:r>
              <a:rPr lang="id-ID" sz="1200" kern="1200" dirty="0" smtClean="0">
                <a:solidFill>
                  <a:schemeClr val="tx1"/>
                </a:solidFill>
                <a:effectLst/>
                <a:latin typeface="+mn-lt"/>
                <a:ea typeface="+mn-ea"/>
                <a:cs typeface="+mn-cs"/>
              </a:rPr>
              <a:t>Saat kita mau menuruni lembah, Tuhan sedang membuat percepatan dalam hidup kita.</a:t>
            </a:r>
          </a:p>
          <a:p>
            <a:r>
              <a:rPr lang="id-ID" sz="1200" b="1" kern="1200" dirty="0" smtClean="0">
                <a:solidFill>
                  <a:schemeClr val="tx1"/>
                </a:solidFill>
                <a:effectLst/>
                <a:latin typeface="+mn-lt"/>
                <a:ea typeface="+mn-ea"/>
                <a:cs typeface="+mn-cs"/>
              </a:rPr>
              <a:t>Turun ke lembah itu adalah melsayakan hal-hal yang sebenarnya tidak enak</a:t>
            </a:r>
            <a:r>
              <a:rPr lang="id-ID" sz="1200" kern="1200" dirty="0" smtClean="0">
                <a:solidFill>
                  <a:schemeClr val="tx1"/>
                </a:solidFill>
                <a:effectLst/>
                <a:latin typeface="+mn-lt"/>
                <a:ea typeface="+mn-ea"/>
                <a:cs typeface="+mn-cs"/>
              </a:rPr>
              <a:t>, seperti harus turun dari tempat tidur untuk memulai pekerjaan, harus turun dari kemalasan untuk mulai bergerak, harus turun dari kenyamanan untuk mulai memulai sesuatu yang baru, harus turun dari kebosanan dan menyemangati diri.</a:t>
            </a:r>
          </a:p>
          <a:p>
            <a:r>
              <a:rPr lang="id-ID" sz="1200" kern="1200" dirty="0" smtClean="0">
                <a:solidFill>
                  <a:schemeClr val="tx1"/>
                </a:solidFill>
                <a:effectLst/>
                <a:latin typeface="+mn-lt"/>
                <a:ea typeface="+mn-ea"/>
                <a:cs typeface="+mn-cs"/>
              </a:rPr>
              <a:t>Justru saat kita mau turun, </a:t>
            </a:r>
            <a:r>
              <a:rPr lang="id-ID" sz="1200" b="1" kern="1200" dirty="0" smtClean="0">
                <a:solidFill>
                  <a:schemeClr val="tx1"/>
                </a:solidFill>
                <a:effectLst/>
                <a:latin typeface="+mn-lt"/>
                <a:ea typeface="+mn-ea"/>
                <a:cs typeface="+mn-cs"/>
              </a:rPr>
              <a:t>di situlah Tuhan membawa kita pada percepatan,</a:t>
            </a:r>
            <a:r>
              <a:rPr lang="id-ID" sz="1200" kern="1200" dirty="0" smtClean="0">
                <a:solidFill>
                  <a:schemeClr val="tx1"/>
                </a:solidFill>
                <a:effectLst/>
                <a:latin typeface="+mn-lt"/>
                <a:ea typeface="+mn-ea"/>
                <a:cs typeface="+mn-cs"/>
              </a:rPr>
              <a:t> Tuhan memberi kita hadiah, cepat menangkap, cepat mengerti, cepat bertindak dengan bijaksana.</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MAU MELSAYAKAN HAL-HAL YANG TIDAK ENAK,  KARENA DI SITU ADA PERCEPATAN.</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18</a:t>
            </a:fld>
            <a:endParaRPr lang="id-ID"/>
          </a:p>
        </p:txBody>
      </p:sp>
    </p:spTree>
    <p:extLst>
      <p:ext uri="{BB962C8B-B14F-4D97-AF65-F5344CB8AC3E}">
        <p14:creationId xmlns:p14="http://schemas.microsoft.com/office/powerpoint/2010/main" val="1741357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4-7, 49-50, 51</a:t>
            </a:r>
          </a:p>
          <a:p>
            <a:r>
              <a:rPr lang="id-ID" sz="1200" kern="1200" dirty="0" smtClean="0">
                <a:solidFill>
                  <a:schemeClr val="tx1"/>
                </a:solidFill>
                <a:effectLst/>
                <a:latin typeface="+mn-lt"/>
                <a:ea typeface="+mn-ea"/>
                <a:cs typeface="+mn-cs"/>
              </a:rPr>
              <a:t>Batu kali licin yang pertama, yang diambil Daud dan diarahkan ke Goliat, terbenam di dalam dahi Goliat. </a:t>
            </a:r>
          </a:p>
          <a:p>
            <a:r>
              <a:rPr lang="id-ID" sz="1200" kern="1200" dirty="0" smtClean="0">
                <a:solidFill>
                  <a:schemeClr val="tx1"/>
                </a:solidFill>
                <a:effectLst/>
                <a:latin typeface="+mn-lt"/>
                <a:ea typeface="+mn-ea"/>
                <a:cs typeface="+mn-cs"/>
              </a:rPr>
              <a:t>Perhatikanlah bahwa Goliat memakai baju perang yang semuanya tertutup senjata atau kostum khusus yang tidak bisa ditembus, </a:t>
            </a:r>
          </a:p>
          <a:p>
            <a:r>
              <a:rPr lang="id-ID" sz="1200" kern="1200" dirty="0" smtClean="0">
                <a:solidFill>
                  <a:schemeClr val="tx1"/>
                </a:solidFill>
                <a:effectLst/>
                <a:latin typeface="+mn-lt"/>
                <a:ea typeface="+mn-ea"/>
                <a:cs typeface="+mn-cs"/>
              </a:rPr>
              <a:t>Kepalanya ditutupi ketopong dari tembaga, dadanya ditutupi baju zirah yang bersisik, kakinya bertutupkan penutup kaki dari tembaga. Dan dia membawa senjata lembing tembaga dan tombak, serta pembawa perisai berjalan di depannya. </a:t>
            </a:r>
          </a:p>
          <a:p>
            <a:r>
              <a:rPr lang="id-ID" sz="1200" kern="1200" dirty="0" smtClean="0">
                <a:solidFill>
                  <a:schemeClr val="tx1"/>
                </a:solidFill>
                <a:effectLst/>
                <a:latin typeface="+mn-lt"/>
                <a:ea typeface="+mn-ea"/>
                <a:cs typeface="+mn-cs"/>
              </a:rPr>
              <a:t>Satu-satunya area yang terbuka dan kosong yang bisa diserang adalah DAHI-nya, karena bagian DAHI ini tidak ditutupi oleh senjata apa pun. </a:t>
            </a:r>
          </a:p>
          <a:p>
            <a:r>
              <a:rPr lang="id-ID" sz="1200" kern="1200" dirty="0" smtClean="0">
                <a:solidFill>
                  <a:schemeClr val="tx1"/>
                </a:solidFill>
                <a:effectLst/>
                <a:latin typeface="+mn-lt"/>
                <a:ea typeface="+mn-ea"/>
                <a:cs typeface="+mn-cs"/>
              </a:rPr>
              <a:t>Maka Tuhan akan memberi kita strategi untuk mengalahkan raksasa itu, seperti Tuhan memberi Daud strategi untuk mengalahkan Goliat dengan mengincar bagian Dahinya yang tidak terlindungi. </a:t>
            </a:r>
          </a:p>
          <a:p>
            <a:r>
              <a:rPr lang="id-ID" sz="1200" kern="1200" dirty="0" smtClean="0">
                <a:solidFill>
                  <a:schemeClr val="tx1"/>
                </a:solidFill>
                <a:effectLst/>
                <a:latin typeface="+mn-lt"/>
                <a:ea typeface="+mn-ea"/>
                <a:cs typeface="+mn-cs"/>
              </a:rPr>
              <a:t>Apakah yang jadi momok dalam hidup kita, apakah itu kekawatiran soal uang, soal kesehatan, apakah itu berupa mudahnya rusaknya hubungan? Apakah kita ada masalah dengan kerukunan dengan orang lain? Apakah kita adalah orang yang bergulat dengan kecemasan, tidak bisa tidur?</a:t>
            </a:r>
          </a:p>
          <a:p>
            <a:r>
              <a:rPr lang="id-ID" sz="1200" kern="1200" dirty="0" smtClean="0">
                <a:solidFill>
                  <a:schemeClr val="tx1"/>
                </a:solidFill>
                <a:effectLst/>
                <a:latin typeface="+mn-lt"/>
                <a:ea typeface="+mn-ea"/>
                <a:cs typeface="+mn-cs"/>
              </a:rPr>
              <a:t>Tuhan akan memberi kita hikmat untuk kita bisa menemukan strategi untuk mengalahkan raksasa itu. Mintalah strategi dari Tuhan. </a:t>
            </a:r>
          </a:p>
          <a:p>
            <a:r>
              <a:rPr lang="id-ID" sz="1200" kern="1200" dirty="0" smtClean="0">
                <a:solidFill>
                  <a:schemeClr val="tx1"/>
                </a:solidFill>
                <a:effectLst/>
                <a:latin typeface="+mn-lt"/>
                <a:ea typeface="+mn-ea"/>
                <a:cs typeface="+mn-cs"/>
              </a:rPr>
              <a:t>Perhatikan di ayat 50, Daud dikatakan dapat mengalahkan GOLIAT </a:t>
            </a:r>
            <a:r>
              <a:rPr lang="id-ID" sz="1200" b="1" u="sng" kern="1200" dirty="0" smtClean="0">
                <a:solidFill>
                  <a:schemeClr val="tx1"/>
                </a:solidFill>
                <a:effectLst/>
                <a:latin typeface="+mn-lt"/>
                <a:ea typeface="+mn-ea"/>
                <a:cs typeface="+mn-cs"/>
              </a:rPr>
              <a:t>tanpa pedang di tangan.</a:t>
            </a:r>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Si Raksasa Goliat itu hanya melihat Daud membawa tongkat dan umban, dia tidak tahu kalau Daud menyembunyikan 5 buah batu di kantung gembala yang dibawanya. </a:t>
            </a:r>
          </a:p>
          <a:p>
            <a:r>
              <a:rPr lang="id-ID" sz="1200" kern="1200" dirty="0" smtClean="0">
                <a:solidFill>
                  <a:schemeClr val="tx1"/>
                </a:solidFill>
                <a:effectLst/>
                <a:latin typeface="+mn-lt"/>
                <a:ea typeface="+mn-ea"/>
                <a:cs typeface="+mn-cs"/>
              </a:rPr>
              <a:t>Goliat berpikir, bahwa yang bisa mengalahkan dia adalah pedang. Dia tidak tahu bahwa Daud ternyata punya senjata rahasia, senjata itu kecil, licin dan TEPAT.  </a:t>
            </a:r>
          </a:p>
          <a:p>
            <a:r>
              <a:rPr lang="id-ID" sz="1200" kern="1200" dirty="0" smtClean="0">
                <a:solidFill>
                  <a:schemeClr val="tx1"/>
                </a:solidFill>
                <a:effectLst/>
                <a:latin typeface="+mn-lt"/>
                <a:ea typeface="+mn-ea"/>
                <a:cs typeface="+mn-cs"/>
              </a:rPr>
              <a:t>Walaupun senjata kita itu tidak sehebat orang lain, jangan berkecil hati, kalau kita tidak punya pedang yang keren, karena kita tetap diberi Tuhan senjata yang sederhana , tetapi hidupm kita ini DIURAPI OLEH TUHAN.  Kita pasti menang ! Pada akhirnya senjata Goliat itu sendiri, pedang Goliat itu sendiri yang dipakai Daud untuk menghabisinya. </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TUHAN MEMBERIKU STRATEGI JITU UNTUK MENGALAHKAN RAKSASA ITU.</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19</a:t>
            </a:fld>
            <a:endParaRPr lang="id-ID"/>
          </a:p>
        </p:txBody>
      </p:sp>
    </p:spTree>
    <p:extLst>
      <p:ext uri="{BB962C8B-B14F-4D97-AF65-F5344CB8AC3E}">
        <p14:creationId xmlns:p14="http://schemas.microsoft.com/office/powerpoint/2010/main" val="1461453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53</a:t>
            </a:r>
          </a:p>
          <a:p>
            <a:r>
              <a:rPr lang="id-ID" sz="1200" kern="1200" dirty="0" smtClean="0">
                <a:solidFill>
                  <a:schemeClr val="tx1"/>
                </a:solidFill>
                <a:effectLst/>
                <a:latin typeface="+mn-lt"/>
                <a:ea typeface="+mn-ea"/>
                <a:cs typeface="+mn-cs"/>
              </a:rPr>
              <a:t>Ternyata kemenangan Daud, memberikan hasil di akhir, yaitu jarahan perang. </a:t>
            </a:r>
          </a:p>
          <a:p>
            <a:r>
              <a:rPr lang="id-ID" sz="1200" kern="1200" dirty="0" smtClean="0">
                <a:solidFill>
                  <a:schemeClr val="tx1"/>
                </a:solidFill>
                <a:effectLst/>
                <a:latin typeface="+mn-lt"/>
                <a:ea typeface="+mn-ea"/>
                <a:cs typeface="+mn-cs"/>
              </a:rPr>
              <a:t>Semua ini menunjukkan bahwa tidak ada perjuangan yang sia-sia.</a:t>
            </a:r>
          </a:p>
          <a:p>
            <a:r>
              <a:rPr lang="id-ID" sz="1200" kern="1200" dirty="0" smtClean="0">
                <a:solidFill>
                  <a:schemeClr val="tx1"/>
                </a:solidFill>
                <a:effectLst/>
                <a:latin typeface="+mn-lt"/>
                <a:ea typeface="+mn-ea"/>
                <a:cs typeface="+mn-cs"/>
              </a:rPr>
              <a:t>Setelah ujian nanti, pikirkanlah bahwa ada hal-hal ini yang akan dicapai:</a:t>
            </a:r>
          </a:p>
          <a:p>
            <a:pPr lvl="0"/>
            <a:r>
              <a:rPr lang="id-ID" sz="1200" kern="1200" dirty="0" smtClean="0">
                <a:solidFill>
                  <a:schemeClr val="tx1"/>
                </a:solidFill>
                <a:effectLst/>
                <a:latin typeface="+mn-lt"/>
                <a:ea typeface="+mn-ea"/>
                <a:cs typeface="+mn-cs"/>
              </a:rPr>
              <a:t>Tuhan dimuliakan</a:t>
            </a:r>
          </a:p>
          <a:p>
            <a:pPr lvl="0"/>
            <a:r>
              <a:rPr lang="id-ID" sz="1200" kern="1200" dirty="0" smtClean="0">
                <a:solidFill>
                  <a:schemeClr val="tx1"/>
                </a:solidFill>
                <a:effectLst/>
                <a:latin typeface="+mn-lt"/>
                <a:ea typeface="+mn-ea"/>
                <a:cs typeface="+mn-cs"/>
              </a:rPr>
              <a:t>Jiwa jiwa dimenangkan</a:t>
            </a:r>
          </a:p>
          <a:p>
            <a:pPr lvl="0"/>
            <a:r>
              <a:rPr lang="id-ID" sz="1200" kern="1200" dirty="0" smtClean="0">
                <a:solidFill>
                  <a:schemeClr val="tx1"/>
                </a:solidFill>
                <a:effectLst/>
                <a:latin typeface="+mn-lt"/>
                <a:ea typeface="+mn-ea"/>
                <a:cs typeface="+mn-cs"/>
              </a:rPr>
              <a:t>Doa doa dijawab</a:t>
            </a:r>
          </a:p>
          <a:p>
            <a:pPr lvl="0"/>
            <a:r>
              <a:rPr lang="id-ID" sz="1200" kern="1200" dirty="0" smtClean="0">
                <a:solidFill>
                  <a:schemeClr val="tx1"/>
                </a:solidFill>
                <a:effectLst/>
                <a:latin typeface="+mn-lt"/>
                <a:ea typeface="+mn-ea"/>
                <a:cs typeface="+mn-cs"/>
              </a:rPr>
              <a:t>Kota mengalami transformasi</a:t>
            </a:r>
          </a:p>
          <a:p>
            <a:pPr lvl="0"/>
            <a:r>
              <a:rPr lang="id-ID" sz="1200" kern="1200" dirty="0" smtClean="0">
                <a:solidFill>
                  <a:schemeClr val="tx1"/>
                </a:solidFill>
                <a:effectLst/>
                <a:latin typeface="+mn-lt"/>
                <a:ea typeface="+mn-ea"/>
                <a:cs typeface="+mn-cs"/>
              </a:rPr>
              <a:t>dll</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PERJUANGANKU TIDAK PERNAH BERAKHIR DENGAN SIA-SIA, PASTI ADA HASILNYA.</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20</a:t>
            </a:fld>
            <a:endParaRPr lang="id-ID"/>
          </a:p>
        </p:txBody>
      </p:sp>
    </p:spTree>
    <p:extLst>
      <p:ext uri="{BB962C8B-B14F-4D97-AF65-F5344CB8AC3E}">
        <p14:creationId xmlns:p14="http://schemas.microsoft.com/office/powerpoint/2010/main" val="1350423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I Samuel 17: 55-58</a:t>
            </a:r>
          </a:p>
          <a:p>
            <a:r>
              <a:rPr lang="id-ID" sz="1200" kern="1200" dirty="0" smtClean="0">
                <a:solidFill>
                  <a:schemeClr val="tx1"/>
                </a:solidFill>
                <a:effectLst/>
                <a:latin typeface="+mn-lt"/>
                <a:ea typeface="+mn-ea"/>
                <a:cs typeface="+mn-cs"/>
              </a:rPr>
              <a:t>Ketika Daud pergi menghadapi Raksasa Goliat itu, Saul menanyakan kepada Abner, panglima tentaranya, anak siapakah orang muda itu.</a:t>
            </a:r>
          </a:p>
          <a:p>
            <a:r>
              <a:rPr lang="id-ID" sz="1200" kern="1200" dirty="0" smtClean="0">
                <a:solidFill>
                  <a:schemeClr val="tx1"/>
                </a:solidFill>
                <a:effectLst/>
                <a:latin typeface="+mn-lt"/>
                <a:ea typeface="+mn-ea"/>
                <a:cs typeface="+mn-cs"/>
              </a:rPr>
              <a:t>Abner tidak tahu, dan pada saat Daud kembali ke Saul, sesudah mengalahkan Goliat itu, Daud ditanya, dia anak siapa.</a:t>
            </a:r>
          </a:p>
          <a:p>
            <a:r>
              <a:rPr lang="id-ID" sz="1200" kern="1200" dirty="0" smtClean="0">
                <a:solidFill>
                  <a:schemeClr val="tx1"/>
                </a:solidFill>
                <a:effectLst/>
                <a:latin typeface="+mn-lt"/>
                <a:ea typeface="+mn-ea"/>
                <a:cs typeface="+mn-cs"/>
              </a:rPr>
              <a:t>Ternyata Daud Cuma rakyat jelata biasa. Dia Cuma anak Isai, orang Betlehem itu, bukan anak siapa-siapa. Bukan anak tentara, bukan anak dari keluarga kaya, bukan anak dari keluarga terpandang, keluarganya biasa-biasa saja.</a:t>
            </a:r>
          </a:p>
          <a:p>
            <a:r>
              <a:rPr lang="id-ID" sz="1200" kern="1200" dirty="0" smtClean="0">
                <a:solidFill>
                  <a:schemeClr val="tx1"/>
                </a:solidFill>
                <a:effectLst/>
                <a:latin typeface="+mn-lt"/>
                <a:ea typeface="+mn-ea"/>
                <a:cs typeface="+mn-cs"/>
              </a:rPr>
              <a:t>Ternyata ORANG BIASA seperti DAUD, bisa mengalahkan RAKSASA seperti Goliat.</a:t>
            </a:r>
          </a:p>
          <a:p>
            <a:r>
              <a:rPr lang="id-ID" sz="1200" kern="1200" dirty="0" smtClean="0">
                <a:solidFill>
                  <a:schemeClr val="tx1"/>
                </a:solidFill>
                <a:effectLst/>
                <a:latin typeface="+mn-lt"/>
                <a:ea typeface="+mn-ea"/>
                <a:cs typeface="+mn-cs"/>
              </a:rPr>
              <a:t>Mengapa begitu?</a:t>
            </a:r>
            <a:br>
              <a:rPr lang="id-ID" sz="1200" kern="1200" dirty="0" smtClean="0">
                <a:solidFill>
                  <a:schemeClr val="tx1"/>
                </a:solidFill>
                <a:effectLst/>
                <a:latin typeface="+mn-lt"/>
                <a:ea typeface="+mn-ea"/>
                <a:cs typeface="+mn-cs"/>
              </a:rPr>
            </a:br>
            <a:r>
              <a:rPr lang="id-ID" sz="1200" kern="1200" dirty="0" smtClean="0">
                <a:solidFill>
                  <a:schemeClr val="tx1"/>
                </a:solidFill>
                <a:effectLst/>
                <a:latin typeface="+mn-lt"/>
                <a:ea typeface="+mn-ea"/>
                <a:cs typeface="+mn-cs"/>
              </a:rPr>
              <a:t>Karena Daud diurapi oleh Tuhan dan mau mengandalkan Tuhan dalam hidupnya. Sehingga dia tidak tawar hati, tetapi menunjukkan keberaniannya dan akhirnya menang oleh pertolongan Tuhan.</a:t>
            </a:r>
          </a:p>
          <a:p>
            <a:r>
              <a:rPr lang="id-ID" sz="1200" b="1" kern="1200" dirty="0" smtClean="0">
                <a:solidFill>
                  <a:schemeClr val="tx1"/>
                </a:solidFill>
                <a:effectLst/>
                <a:latin typeface="+mn-lt"/>
                <a:ea typeface="+mn-ea"/>
                <a:cs typeface="+mn-cs"/>
              </a:rPr>
              <a:t>POWER STATEMENT: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SAYA ADALAH ORANG BIASA YANG LUAR BIASA KARENA DISERTAI TUHAN YANG MAHA DAHSYAT.</a:t>
            </a:r>
          </a:p>
          <a:p>
            <a:endParaRPr lang="id-ID" dirty="0"/>
          </a:p>
        </p:txBody>
      </p:sp>
      <p:sp>
        <p:nvSpPr>
          <p:cNvPr id="4" name="Slide Number Placeholder 3"/>
          <p:cNvSpPr>
            <a:spLocks noGrp="1"/>
          </p:cNvSpPr>
          <p:nvPr>
            <p:ph type="sldNum" sz="quarter" idx="10"/>
          </p:nvPr>
        </p:nvSpPr>
        <p:spPr/>
        <p:txBody>
          <a:bodyPr/>
          <a:lstStyle/>
          <a:p>
            <a:fld id="{489328A4-41EC-4B27-8FF3-27CBB1BFD35C}" type="slidenum">
              <a:rPr lang="id-ID" smtClean="0"/>
              <a:t>21</a:t>
            </a:fld>
            <a:endParaRPr lang="id-ID"/>
          </a:p>
        </p:txBody>
      </p:sp>
    </p:spTree>
    <p:extLst>
      <p:ext uri="{BB962C8B-B14F-4D97-AF65-F5344CB8AC3E}">
        <p14:creationId xmlns:p14="http://schemas.microsoft.com/office/powerpoint/2010/main" val="1689510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DDA51639-B2D6-4652-B8C3-1B4C224A7BAF}" type="datetimeFigureOut">
              <a:rPr lang="en-US" smtClean="0"/>
              <a:t>9/10/2019</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61393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31695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2754147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53216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765606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813117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2693602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4FAB73BC-B049-4115-A692-8D63A059BFB8}" type="slidenum">
              <a:rPr lang="en-US" smtClean="0"/>
              <a:pPr/>
              <a:t>‹#›</a:t>
            </a:fld>
            <a:endParaRPr lang="en-US" dirty="0"/>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33728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45050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3544520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2484193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714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50436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97434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66952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440791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43436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450002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93268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31133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42832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37729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4305839"/>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952480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769168991"/>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086943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051173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595819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27265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330447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1025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096200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228233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Rectangle 7"/>
          <p:cNvSpPr/>
          <p:nvPr/>
        </p:nvSpPr>
        <p:spPr>
          <a:xfrm>
            <a:off x="-6843" y="3887812"/>
            <a:ext cx="12195668"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75488" y="2166364"/>
            <a:ext cx="11247120" cy="1739347"/>
          </a:xfrm>
        </p:spPr>
        <p:txBody>
          <a:bodyPr tIns="45720" bIns="45720" anchor="ctr">
            <a:normAutofit/>
          </a:bodyPr>
          <a:lstStyle>
            <a:lvl1pPr algn="ctr">
              <a:lnSpc>
                <a:spcPct val="80000"/>
              </a:lnSpc>
              <a:defRPr sz="6000" spc="1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47472" y="3913632"/>
            <a:ext cx="11506200" cy="457200"/>
          </a:xfrm>
        </p:spPr>
        <p:txBody>
          <a:bodyPr>
            <a:normAutofit/>
          </a:bodyPr>
          <a:lstStyle>
            <a:lvl1pPr marL="0" indent="0" algn="ctr">
              <a:spcBef>
                <a:spcPts val="0"/>
              </a:spcBef>
              <a:spcAft>
                <a:spcPts val="0"/>
              </a:spcAft>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8324647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462065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43" y="3887812"/>
            <a:ext cx="12195668"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75488" y="2167128"/>
            <a:ext cx="11247120" cy="173736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47472" y="3913212"/>
            <a:ext cx="11503152" cy="457200"/>
          </a:xfrm>
        </p:spPr>
        <p:txBody>
          <a:bodyPr anchor="t">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383332627"/>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998206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849924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90492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262391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837102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920413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732398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790463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4FAB73BC-B049-4115-A692-8D63A059BFB8}"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56193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395186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0574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9083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55809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83663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066418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06273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479096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05201529"/>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4153184"/>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4177592"/>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2116680"/>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0693536"/>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4781565"/>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06469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28934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782284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391284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094537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469032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935309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34066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0873204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893125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600009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92814691"/>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31038038"/>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29361398"/>
      </p:ext>
    </p:extLst>
  </p:cSld>
  <p:clrMapOvr>
    <a:masterClrMapping/>
  </p:clrMapOvr>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1304770"/>
      </p:ext>
    </p:extLst>
  </p:cSld>
  <p:clrMapOvr>
    <a:masterClrMapping/>
  </p:clrMapOvr>
  <p:hf sldNum="0"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22339745"/>
      </p:ext>
    </p:extLst>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07522232"/>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35296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554800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73496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063168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205109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912893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118707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123857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349372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730329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274255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31442455"/>
      </p:ext>
    </p:extLst>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73734491"/>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74227230"/>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4504230"/>
      </p:ext>
    </p:extLst>
  </p:cSld>
  <p:clrMapOvr>
    <a:masterClrMapping/>
  </p:clrMapOvr>
  <p:hf sldNum="0"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36569102"/>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259554"/>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3427669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7842621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84417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288557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824245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7465937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845582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007013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128115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637231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175006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10146752"/>
      </p:ext>
    </p:extLst>
  </p:cSld>
  <p:clrMapOvr>
    <a:masterClrMapping/>
  </p:clrMapOvr>
  <p:hf sldNum="0"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35609012"/>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44477631"/>
      </p:ext>
    </p:extLst>
  </p:cSld>
  <p:clrMapOvr>
    <a:masterClrMapping/>
  </p:clrMapOvr>
  <p:hf sldNum="0"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98081247"/>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61089143"/>
      </p:ext>
    </p:extLst>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3110384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7734737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4FAB73BC-B049-4115-A692-8D63A059BFB8}" type="slidenum">
              <a:rPr lang="en-US" smtClean="0"/>
              <a:pPr/>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4104283788"/>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395292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4FAB73BC-B049-4115-A692-8D63A059BFB8}" type="slidenum">
              <a:rPr lang="en-US" smtClean="0"/>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21882527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7142131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7879254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1424310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05142902"/>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18423961"/>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719329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724581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4FAB73BC-B049-4115-A692-8D63A059BFB8}" type="slidenum">
              <a:rPr lang="en-US" smtClean="0"/>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90613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smtClean="0"/>
              <a:t>9/10/2019</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26708456"/>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9451129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05503119"/>
      </p:ext>
    </p:extLst>
  </p:cSld>
  <p:clrMapOvr>
    <a:overrideClrMapping bg1="lt1" tx1="dk1" bg2="lt2" tx2="dk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5807250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2211666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6169527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3463566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smtClean="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0499270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smtClean="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4983214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0460083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9275670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4FAB73BC-B049-4115-A692-8D63A059BFB8}" type="slidenum">
              <a:rPr lang="en-US" smtClean="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722458591"/>
      </p:ext>
    </p:extLst>
  </p:cSld>
  <p:clrMapOvr>
    <a:overrideClrMapping bg1="lt1" tx1="dk1" bg2="lt2" tx2="dk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3950188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4FAB73BC-B049-4115-A692-8D63A059BFB8}" type="slidenum">
              <a:rPr lang="en-US" smtClean="0"/>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009089748"/>
      </p:ext>
    </p:extLst>
  </p:cSld>
  <p:clrMapOvr>
    <a:overrideClrMapping bg1="dk1" tx1="lt1" bg2="dk2" tx2="lt2" accent1="accent1" accent2="accent2" accent3="accent3" accent4="accent4" accent5="accent5" accent6="accent6" hlink="hlink" folHlink="folHlink"/>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1952203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2270173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5397779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283762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4FAB73BC-B049-4115-A692-8D63A059BFB8}"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168890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4FAB73BC-B049-4115-A692-8D63A059BFB8}"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5457646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4514594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4631146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880391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1950880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0734828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8651982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3633010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3067492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2505053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0847960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5188393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1786616"/>
      </p:ext>
    </p:extLst>
  </p:cSld>
  <p:clrMapOvr>
    <a:masterClrMapping/>
  </p:clrMapOvr>
  <p:hf sldNum="0" hdr="0" ftr="0" dt="0"/>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73080672"/>
      </p:ext>
    </p:extLst>
  </p:cSld>
  <p:clrMapOvr>
    <a:masterClrMapping/>
  </p:clrMapOvr>
  <p:hf sldNum="0"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15145517"/>
      </p:ext>
    </p:extLst>
  </p:cSld>
  <p:clrMapOvr>
    <a:masterClrMapping/>
  </p:clrMapOvr>
  <p:hf sldNum="0"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35860699"/>
      </p:ext>
    </p:extLst>
  </p:cSld>
  <p:clrMapOvr>
    <a:masterClrMapping/>
  </p:clrMapOvr>
  <p:hf sldNum="0"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7418725"/>
      </p:ext>
    </p:extLst>
  </p:cSld>
  <p:clrMapOvr>
    <a:masterClrMapping/>
  </p:clrMapOvr>
  <p:hf sldNum="0" hdr="0" ftr="0" dt="0"/>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06314301"/>
      </p:ext>
    </p:extLst>
  </p:cSld>
  <p:clrMapOvr>
    <a:masterClrMapping/>
  </p:clrMapOvr>
  <p:hf sldNum="0"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1925645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9727238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1458801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1665601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719804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7338054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9709212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7387833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0795588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9484131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Tree>
    <p:extLst>
      <p:ext uri="{BB962C8B-B14F-4D97-AF65-F5344CB8AC3E}">
        <p14:creationId xmlns:p14="http://schemas.microsoft.com/office/powerpoint/2010/main" val="137416465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32068707"/>
      </p:ext>
    </p:extLst>
  </p:cSld>
  <p:clrMapOvr>
    <a:masterClrMapping/>
  </p:clrMapOvr>
  <p:hf sldNum="0" hdr="0" ftr="0" dt="0"/>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3539186"/>
      </p:ext>
    </p:extLst>
  </p:cSld>
  <p:clrMapOvr>
    <a:masterClrMapping/>
  </p:clrMapOvr>
  <p:hf sldNum="0" hdr="0" ftr="0" dt="0"/>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27478164"/>
      </p:ext>
    </p:extLst>
  </p:cSld>
  <p:clrMapOvr>
    <a:masterClrMapping/>
  </p:clrMapOvr>
  <p:hf sldNum="0"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19179783"/>
      </p:ext>
    </p:extLst>
  </p:cSld>
  <p:clrMapOvr>
    <a:masterClrMapping/>
  </p:clrMapOvr>
  <p:hf sldNum="0" hdr="0" ftr="0" dt="0"/>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10693875"/>
      </p:ext>
    </p:extLst>
  </p:cSld>
  <p:clrMapOvr>
    <a:masterClrMapping/>
  </p:clrMapOvr>
  <p:hf sldNum="0"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4994650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103576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DA51639-B2D6-4652-B8C3-1B4C224A7BAF}" type="datetimeFigureOut">
              <a:rPr lang="en-US" smtClean="0"/>
              <a:t>9/10/2019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7404188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8779261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8007908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3447226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0516033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9062186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0502786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8611450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3571271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08608929"/>
      </p:ext>
    </p:extLst>
  </p:cSld>
  <p:clrMapOvr>
    <a:masterClrMapping/>
  </p:clrMapOvr>
  <p:hf sldNum="0" hdr="0" ftr="0" dt="0"/>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70727182"/>
      </p:ext>
    </p:extLst>
  </p:cSld>
  <p:clrMapOvr>
    <a:masterClrMapping/>
  </p:clrMapOvr>
  <p:hf sldNum="0" hdr="0" ftr="0" dt="0"/>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83940365"/>
      </p:ext>
    </p:extLst>
  </p:cSld>
  <p:clrMapOvr>
    <a:masterClrMapping/>
  </p:clrMapOvr>
  <p:hf sldNum="0" hdr="0" ftr="0" dt="0"/>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42003216"/>
      </p:ext>
    </p:extLst>
  </p:cSld>
  <p:clrMapOvr>
    <a:masterClrMapping/>
  </p:clrMapOvr>
  <p:hf sldNum="0" hdr="0" ftr="0" dt="0"/>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482912"/>
      </p:ext>
    </p:extLst>
  </p:cSld>
  <p:clrMapOvr>
    <a:masterClrMapping/>
  </p:clrMapOvr>
  <p:hf sldNum="0" hdr="0" ftr="0" dt="0"/>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BC48EC7-AF6A-48D3-8284-14BACBEBDD84}" type="datetimeFigureOut">
              <a:rPr lang="en-US" smtClean="0"/>
              <a:t>9/10/2019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4014697"/>
      </p:ext>
    </p:extLst>
  </p:cSld>
  <p:clrMapOvr>
    <a:masterClrMapping/>
  </p:clrMapOvr>
  <p:hf sldNum="0" hdr="0" ftr="0" dt="0"/>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11A6AA8-A04B-4104-9AE2-BD48D340E27F}"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1484889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4E0BF79-FAC6-4A96-8DE1-F7B82E2E1652}" type="datetimeFigureOut">
              <a:rPr lang="en-US" smtClean="0"/>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7548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image" Target="../media/image10.jpeg"/><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theme" Target="../theme/theme7.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19" Type="http://schemas.openxmlformats.org/officeDocument/2006/relationships/image" Target="../media/image12.png"/><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theme" Target="../theme/theme8.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9.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0.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1.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theme" Target="../theme/theme1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10" Type="http://schemas.openxmlformats.org/officeDocument/2006/relationships/slideLayout" Target="../slideLayouts/slideLayout154.xml"/><Relationship Id="rId19" Type="http://schemas.openxmlformats.org/officeDocument/2006/relationships/image" Target="../media/image12.png"/><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9.xml"/><Relationship Id="rId13" Type="http://schemas.openxmlformats.org/officeDocument/2006/relationships/slideLayout" Target="../slideLayouts/slideLayout174.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slideLayout" Target="../slideLayouts/slideLayout173.xml"/><Relationship Id="rId17" Type="http://schemas.openxmlformats.org/officeDocument/2006/relationships/theme" Target="../theme/theme13.xml"/><Relationship Id="rId2" Type="http://schemas.openxmlformats.org/officeDocument/2006/relationships/slideLayout" Target="../slideLayouts/slideLayout163.xml"/><Relationship Id="rId16" Type="http://schemas.openxmlformats.org/officeDocument/2006/relationships/slideLayout" Target="../slideLayouts/slideLayout177.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5" Type="http://schemas.openxmlformats.org/officeDocument/2006/relationships/slideLayout" Target="../slideLayouts/slideLayout166.xml"/><Relationship Id="rId15" Type="http://schemas.openxmlformats.org/officeDocument/2006/relationships/slideLayout" Target="../slideLayouts/slideLayout176.xml"/><Relationship Id="rId10" Type="http://schemas.openxmlformats.org/officeDocument/2006/relationships/slideLayout" Target="../slideLayouts/slideLayout171.xml"/><Relationship Id="rId4" Type="http://schemas.openxmlformats.org/officeDocument/2006/relationships/slideLayout" Target="../slideLayouts/slideLayout165.xml"/><Relationship Id="rId9" Type="http://schemas.openxmlformats.org/officeDocument/2006/relationships/slideLayout" Target="../slideLayouts/slideLayout170.xml"/><Relationship Id="rId14" Type="http://schemas.openxmlformats.org/officeDocument/2006/relationships/slideLayout" Target="../slideLayouts/slideLayout17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18" Type="http://schemas.openxmlformats.org/officeDocument/2006/relationships/theme" Target="../theme/theme14.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17" Type="http://schemas.openxmlformats.org/officeDocument/2006/relationships/slideLayout" Target="../slideLayouts/slideLayout194.xml"/><Relationship Id="rId2" Type="http://schemas.openxmlformats.org/officeDocument/2006/relationships/slideLayout" Target="../slideLayouts/slideLayout179.xml"/><Relationship Id="rId16" Type="http://schemas.openxmlformats.org/officeDocument/2006/relationships/slideLayout" Target="../slideLayouts/slideLayout193.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5" Type="http://schemas.openxmlformats.org/officeDocument/2006/relationships/slideLayout" Target="../slideLayouts/slideLayout192.xml"/><Relationship Id="rId10" Type="http://schemas.openxmlformats.org/officeDocument/2006/relationships/slideLayout" Target="../slideLayouts/slideLayout187.xml"/><Relationship Id="rId19" Type="http://schemas.openxmlformats.org/officeDocument/2006/relationships/image" Target="../media/image10.jpeg"/><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slideLayout" Target="../slideLayouts/slideLayout1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30505286"/>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874330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72059111"/>
      </p:ext>
    </p:extLst>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05197145"/>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30442675"/>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01196973"/>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 id="2147483932" r:id="rId14"/>
    <p:sldLayoutId id="2147483933" r:id="rId15"/>
    <p:sldLayoutId id="2147483934" r:id="rId16"/>
    <p:sldLayoutId id="2147483935"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32524362"/>
      </p:ext>
    </p:extLst>
  </p:cSld>
  <p:clrMap bg1="dk1" tx1="lt1" bg2="dk2" tx2="lt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 id="2147484008" r:id="rId12"/>
    <p:sldLayoutId id="2147484009" r:id="rId13"/>
    <p:sldLayoutId id="2147484010" r:id="rId14"/>
    <p:sldLayoutId id="2147484011" r:id="rId15"/>
    <p:sldLayoutId id="2147484012" r:id="rId16"/>
    <p:sldLayoutId id="2147484013"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58601087"/>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 id="2147484027" r:id="rId13"/>
    <p:sldLayoutId id="2147484028" r:id="rId14"/>
    <p:sldLayoutId id="2147484029" r:id="rId15"/>
    <p:sldLayoutId id="2147484030"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4FAB73BC-B049-4115-A692-8D63A059BFB8}" type="slidenum">
              <a:rPr lang="en-US" smtClean="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9884170"/>
      </p:ext>
    </p:extLst>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Lst>
  <p:hf sldNum="0" hdr="0" ft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07055883"/>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4FAB73BC-B049-4115-A692-8D63A059BFB8}"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88484100"/>
      </p:ext>
    </p:extLst>
  </p:cSld>
  <p:clrMap bg1="lt1" tx1="dk1" bg2="lt2" tx2="dk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 id="2147484065" r:id="rId10"/>
    <p:sldLayoutId id="2147484066" r:id="rId11"/>
  </p:sldLayoutIdLs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85700764"/>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 id="2147484079" r:id="rId12"/>
    <p:sldLayoutId id="2147484080" r:id="rId13"/>
    <p:sldLayoutId id="2147484081" r:id="rId14"/>
    <p:sldLayoutId id="2147484082" r:id="rId15"/>
    <p:sldLayoutId id="2147484083" r:id="rId16"/>
    <p:sldLayoutId id="2147484084" r:id="rId17"/>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62746067"/>
      </p:ext>
    </p:extLst>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 id="2147484114" r:id="rId12"/>
    <p:sldLayoutId id="2147484115" r:id="rId13"/>
    <p:sldLayoutId id="2147484116" r:id="rId14"/>
    <p:sldLayoutId id="2147484117" r:id="rId15"/>
    <p:sldLayoutId id="2147484118"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BC48EC7-AF6A-48D3-8284-14BACBEBDD84}" type="datetimeFigureOut">
              <a:rPr lang="en-US" smtClean="0"/>
              <a:t>9/10/2019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40341085"/>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 id="2147484155" r:id="rId12"/>
    <p:sldLayoutId id="2147484156" r:id="rId13"/>
    <p:sldLayoutId id="2147484157" r:id="rId14"/>
    <p:sldLayoutId id="2147484158" r:id="rId15"/>
    <p:sldLayoutId id="2147484159" r:id="rId16"/>
    <p:sldLayoutId id="2147484160"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63.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80.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7.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7.xml"/><Relationship Id="rId1" Type="http://schemas.openxmlformats.org/officeDocument/2006/relationships/themeOverride" Target="../theme/themeOverride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7.xml"/><Relationship Id="rId1" Type="http://schemas.openxmlformats.org/officeDocument/2006/relationships/themeOverride" Target="../theme/themeOverride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7.xml"/><Relationship Id="rId1" Type="http://schemas.openxmlformats.org/officeDocument/2006/relationships/themeOverride" Target="../theme/themeOverride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7.xml"/><Relationship Id="rId1" Type="http://schemas.openxmlformats.org/officeDocument/2006/relationships/themeOverride" Target="../theme/themeOverride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7.xml"/><Relationship Id="rId1" Type="http://schemas.openxmlformats.org/officeDocument/2006/relationships/themeOverride" Target="../theme/themeOverride6.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35.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46.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63.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179.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1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1708" y="2091262"/>
            <a:ext cx="9068586" cy="3448925"/>
          </a:xfrm>
        </p:spPr>
        <p:txBody>
          <a:bodyPr/>
          <a:lstStyle/>
          <a:p>
            <a:r>
              <a:rPr lang="id-ID" sz="4800" b="1" dirty="0" smtClean="0"/>
              <a:t>Menang melawan raksasa</a:t>
            </a:r>
            <a:endParaRPr lang="id-ID" sz="4800" b="1" dirty="0"/>
          </a:p>
        </p:txBody>
      </p:sp>
      <p:sp>
        <p:nvSpPr>
          <p:cNvPr id="3" name="Subtitle 2"/>
          <p:cNvSpPr>
            <a:spLocks noGrp="1"/>
          </p:cNvSpPr>
          <p:nvPr>
            <p:ph type="subTitle" idx="1"/>
          </p:nvPr>
        </p:nvSpPr>
        <p:spPr/>
        <p:txBody>
          <a:bodyPr>
            <a:normAutofit/>
          </a:bodyPr>
          <a:lstStyle/>
          <a:p>
            <a:r>
              <a:rPr lang="id-ID" b="1" dirty="0" smtClean="0"/>
              <a:t>JARINGAN DOA WANITA,  </a:t>
            </a:r>
            <a:r>
              <a:rPr lang="id-ID" b="1" dirty="0" smtClean="0"/>
              <a:t>KOTA WISATA BATU, </a:t>
            </a:r>
            <a:r>
              <a:rPr lang="id-ID" b="1" dirty="0" smtClean="0"/>
              <a:t>SEPTEMBER 2019</a:t>
            </a:r>
            <a:endParaRPr lang="id-ID" b="1" dirty="0"/>
          </a:p>
        </p:txBody>
      </p:sp>
    </p:spTree>
    <p:extLst>
      <p:ext uri="{BB962C8B-B14F-4D97-AF65-F5344CB8AC3E}">
        <p14:creationId xmlns:p14="http://schemas.microsoft.com/office/powerpoint/2010/main" val="933946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09600"/>
          </a:xfrm>
        </p:spPr>
        <p:txBody>
          <a:bodyPr>
            <a:noAutofit/>
          </a:bodyPr>
          <a:lstStyle/>
          <a:p>
            <a:r>
              <a:rPr lang="id-ID" sz="7200" dirty="0" smtClean="0"/>
              <a:t>1</a:t>
            </a:r>
            <a:endParaRPr lang="id-ID" sz="7200" dirty="0"/>
          </a:p>
        </p:txBody>
      </p:sp>
      <p:sp>
        <p:nvSpPr>
          <p:cNvPr id="3" name="Content Placeholder 2"/>
          <p:cNvSpPr>
            <a:spLocks noGrp="1"/>
          </p:cNvSpPr>
          <p:nvPr>
            <p:ph idx="1"/>
          </p:nvPr>
        </p:nvSpPr>
        <p:spPr>
          <a:xfrm>
            <a:off x="-1" y="609601"/>
            <a:ext cx="5526157" cy="6248399"/>
          </a:xfrm>
        </p:spPr>
        <p:txBody>
          <a:bodyPr>
            <a:normAutofit lnSpcReduction="10000"/>
          </a:bodyPr>
          <a:lstStyle/>
          <a:p>
            <a:r>
              <a:rPr lang="id-ID" dirty="0" smtClean="0"/>
              <a:t>DAUD ADALAH SEORANG YANG DIURAPI TUHAN</a:t>
            </a:r>
          </a:p>
          <a:p>
            <a:r>
              <a:rPr lang="id-ID" dirty="0" smtClean="0"/>
              <a:t>I SAM 16:12</a:t>
            </a:r>
          </a:p>
          <a:p>
            <a:pPr marL="457200" lvl="1" indent="0">
              <a:buNone/>
            </a:pPr>
            <a:r>
              <a:rPr lang="id-ID" dirty="0" smtClean="0"/>
              <a:t>LALU TUHAN BERFIRMAN: </a:t>
            </a:r>
            <a:r>
              <a:rPr lang="id-ID" dirty="0" smtClean="0">
                <a:solidFill>
                  <a:srgbClr val="FF0000"/>
                </a:solidFill>
              </a:rPr>
              <a:t>"BANGKITLAH, URAPILAH DIA, SEBAB INILAH DIA."</a:t>
            </a:r>
          </a:p>
          <a:p>
            <a:r>
              <a:rPr lang="id-ID" dirty="0" smtClean="0"/>
              <a:t>I YOHANES 2:27</a:t>
            </a:r>
          </a:p>
          <a:p>
            <a:pPr marL="457200" lvl="1" indent="0">
              <a:buNone/>
            </a:pPr>
            <a:r>
              <a:rPr lang="id-ID" dirty="0" smtClean="0">
                <a:solidFill>
                  <a:srgbClr val="FF0000"/>
                </a:solidFill>
              </a:rPr>
              <a:t>SEBAB DI DALAM DIRI KAMU TETAP ADA PENGURAPAN</a:t>
            </a:r>
            <a:r>
              <a:rPr lang="id-ID" baseline="30000" dirty="0" smtClean="0">
                <a:solidFill>
                  <a:srgbClr val="FF0000"/>
                </a:solidFill>
              </a:rPr>
              <a:t> </a:t>
            </a:r>
            <a:r>
              <a:rPr lang="id-ID" dirty="0" smtClean="0">
                <a:solidFill>
                  <a:srgbClr val="FF0000"/>
                </a:solidFill>
              </a:rPr>
              <a:t>YANG TELAH KAMU TERIMA DARI PADA-NYA</a:t>
            </a:r>
            <a:r>
              <a:rPr lang="id-ID" dirty="0" smtClean="0"/>
              <a:t>. KARENA ITU TIDAK PERLU KAMU DIAJAR OLEH ORANG LAIN. TETAPI SEBAGAIMANA </a:t>
            </a:r>
            <a:r>
              <a:rPr lang="id-ID" dirty="0" smtClean="0">
                <a:solidFill>
                  <a:srgbClr val="FF0000"/>
                </a:solidFill>
              </a:rPr>
              <a:t>PENGURAPAN-NYA MENGAJAR KAMU</a:t>
            </a:r>
            <a:r>
              <a:rPr lang="id-ID" baseline="30000" dirty="0" smtClean="0">
                <a:solidFill>
                  <a:srgbClr val="FF0000"/>
                </a:solidFill>
              </a:rPr>
              <a:t> </a:t>
            </a:r>
            <a:r>
              <a:rPr lang="id-ID" dirty="0" smtClean="0">
                <a:solidFill>
                  <a:srgbClr val="FF0000"/>
                </a:solidFill>
              </a:rPr>
              <a:t>TENTANG SEGALA SESUATU</a:t>
            </a:r>
            <a:r>
              <a:rPr lang="id-ID" baseline="30000" dirty="0" smtClean="0"/>
              <a:t> </a:t>
            </a:r>
            <a:r>
              <a:rPr lang="id-ID" dirty="0" smtClean="0"/>
              <a:t>--DAN PENGAJARAN-NYA ITU BENAR, TIDAK DUSTA--DAN SEBAGAIMANA IA DAHULU TELAH MENGAJAR KAMU, DEMIKIANLAH HENDAKNYA KAMU TETAP TINGGAL DI DALAM DIA.</a:t>
            </a:r>
            <a:r>
              <a:rPr lang="id-ID" baseline="30000" dirty="0" smtClean="0"/>
              <a:t> </a:t>
            </a:r>
            <a:endParaRPr lang="id-ID" dirty="0" smtClean="0"/>
          </a:p>
        </p:txBody>
      </p:sp>
      <p:pic>
        <p:nvPicPr>
          <p:cNvPr id="3074" name="Picture 2" descr="Hasil gambar untuk DAVID ANOINTED BY SAMU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6157" y="0"/>
            <a:ext cx="6665843" cy="686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735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13800" dirty="0" smtClean="0"/>
              <a:t>2</a:t>
            </a:r>
            <a:endParaRPr lang="id-ID" sz="13800" dirty="0"/>
          </a:p>
        </p:txBody>
      </p:sp>
      <p:pic>
        <p:nvPicPr>
          <p:cNvPr id="4098" name="Picture 2" descr="Hasil gambar untuk GOLIATH"/>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997002" y="410110"/>
            <a:ext cx="6946553" cy="6070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059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479856"/>
            <a:ext cx="9601196" cy="1303867"/>
          </a:xfrm>
        </p:spPr>
        <p:txBody>
          <a:bodyPr>
            <a:noAutofit/>
          </a:bodyPr>
          <a:lstStyle/>
          <a:p>
            <a:r>
              <a:rPr lang="id-ID" sz="8000" dirty="0" smtClean="0"/>
              <a:t>3</a:t>
            </a:r>
            <a:endParaRPr lang="id-ID" sz="8000" dirty="0"/>
          </a:p>
        </p:txBody>
      </p:sp>
      <p:pic>
        <p:nvPicPr>
          <p:cNvPr id="5122" name="Picture 2" descr="Hasil gambar untuk GOLIATH"/>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151975" y="1501395"/>
            <a:ext cx="5888051" cy="4531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77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7200" b="1" dirty="0" smtClean="0"/>
              <a:t>4</a:t>
            </a:r>
            <a:endParaRPr lang="id-ID" sz="7200" b="1" dirty="0"/>
          </a:p>
        </p:txBody>
      </p:sp>
      <p:pic>
        <p:nvPicPr>
          <p:cNvPr id="6146" name="Picture 2" descr="Hasil gambar untuk GOLIATH 40 DAYS"/>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263685" y="633031"/>
            <a:ext cx="2978529" cy="595043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asil gambar untuk 40 DA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8892" y="1770953"/>
            <a:ext cx="4928426" cy="4928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921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5568480" cy="4339848"/>
          </a:xfrm>
        </p:spPr>
        <p:txBody>
          <a:bodyPr>
            <a:noAutofit/>
          </a:bodyPr>
          <a:lstStyle/>
          <a:p>
            <a:r>
              <a:rPr lang="id-ID" sz="16600" dirty="0" smtClean="0"/>
              <a:t/>
            </a:r>
            <a:br>
              <a:rPr lang="id-ID" sz="16600" dirty="0" smtClean="0"/>
            </a:br>
            <a:r>
              <a:rPr lang="id-ID" sz="16600" dirty="0"/>
              <a:t/>
            </a:r>
            <a:br>
              <a:rPr lang="id-ID" sz="16600" dirty="0"/>
            </a:br>
            <a:r>
              <a:rPr lang="id-ID" sz="16600" dirty="0" smtClean="0"/>
              <a:t>5</a:t>
            </a:r>
            <a:endParaRPr lang="id-ID" sz="16600" dirty="0"/>
          </a:p>
        </p:txBody>
      </p:sp>
      <p:pic>
        <p:nvPicPr>
          <p:cNvPr id="7172" name="Picture 4" descr="https://scripturelady.com/wp-content/uploads/2018/04/David-Hears-Goliath.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8835" y="0"/>
            <a:ext cx="5263166" cy="6854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855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404" y="2156236"/>
            <a:ext cx="8911687" cy="1280890"/>
          </a:xfrm>
        </p:spPr>
        <p:txBody>
          <a:bodyPr>
            <a:noAutofit/>
          </a:bodyPr>
          <a:lstStyle/>
          <a:p>
            <a:r>
              <a:rPr lang="id-ID" sz="16600" dirty="0" smtClean="0"/>
              <a:t>6</a:t>
            </a:r>
            <a:endParaRPr lang="id-ID" sz="16600" dirty="0"/>
          </a:p>
        </p:txBody>
      </p:sp>
      <p:pic>
        <p:nvPicPr>
          <p:cNvPr id="8194" name="Picture 2" descr="Hasil gambar untuk DAVID AS A MUSICIAN IN THE BIBLE STOR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817476" y="-1"/>
            <a:ext cx="4374524" cy="6874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202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7105650" cy="811369"/>
          </a:xfrm>
        </p:spPr>
        <p:txBody>
          <a:bodyPr>
            <a:noAutofit/>
          </a:bodyPr>
          <a:lstStyle/>
          <a:p>
            <a:pPr algn="ctr"/>
            <a:r>
              <a:rPr lang="id-ID" sz="7200" dirty="0" smtClean="0"/>
              <a:t>7</a:t>
            </a:r>
            <a:endParaRPr lang="id-ID" sz="7200" dirty="0"/>
          </a:p>
        </p:txBody>
      </p:sp>
      <p:pic>
        <p:nvPicPr>
          <p:cNvPr id="9220" name="Picture 4" descr="Hasil gambar untuk DAVID IN THE BIBLE S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194" y="405684"/>
            <a:ext cx="5086350" cy="609600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0" y="695861"/>
            <a:ext cx="7105649" cy="6162139"/>
          </a:xfrm>
        </p:spPr>
        <p:txBody>
          <a:bodyPr>
            <a:noAutofit/>
          </a:bodyPr>
          <a:lstStyle/>
          <a:p>
            <a:pPr marL="0" indent="0" algn="ctr">
              <a:buNone/>
            </a:pPr>
            <a:r>
              <a:rPr lang="id-ID" sz="4400" dirty="0" smtClean="0"/>
              <a:t>I SAMUEL 17:32</a:t>
            </a:r>
          </a:p>
          <a:p>
            <a:pPr marL="0" indent="0" algn="ctr">
              <a:buNone/>
            </a:pPr>
            <a:r>
              <a:rPr lang="id-ID" sz="4400" dirty="0"/>
              <a:t>Berkatalah Daud  </a:t>
            </a:r>
            <a:r>
              <a:rPr lang="id-ID" sz="4400" dirty="0" smtClean="0"/>
              <a:t>kepada </a:t>
            </a:r>
            <a:r>
              <a:rPr lang="id-ID" sz="4400" dirty="0"/>
              <a:t>Saul: </a:t>
            </a:r>
            <a:endParaRPr lang="id-ID" sz="4400" dirty="0" smtClean="0"/>
          </a:p>
          <a:p>
            <a:pPr marL="0" indent="0" algn="ctr">
              <a:buNone/>
            </a:pPr>
            <a:r>
              <a:rPr lang="id-ID" sz="4400" dirty="0" smtClean="0"/>
              <a:t>"</a:t>
            </a:r>
            <a:r>
              <a:rPr lang="id-ID" sz="4400" dirty="0">
                <a:solidFill>
                  <a:srgbClr val="FF0000"/>
                </a:solidFill>
              </a:rPr>
              <a:t>Janganlah seseorang </a:t>
            </a:r>
            <a:endParaRPr lang="id-ID" sz="4400" dirty="0" smtClean="0">
              <a:solidFill>
                <a:srgbClr val="FF0000"/>
              </a:solidFill>
            </a:endParaRPr>
          </a:p>
          <a:p>
            <a:pPr marL="0" indent="0" algn="ctr">
              <a:buNone/>
            </a:pPr>
            <a:r>
              <a:rPr lang="id-ID" sz="4400" dirty="0" smtClean="0">
                <a:solidFill>
                  <a:srgbClr val="FF0000"/>
                </a:solidFill>
              </a:rPr>
              <a:t>menjadi </a:t>
            </a:r>
            <a:r>
              <a:rPr lang="id-ID" sz="4400" dirty="0">
                <a:solidFill>
                  <a:srgbClr val="FF0000"/>
                </a:solidFill>
              </a:rPr>
              <a:t>tawar hati</a:t>
            </a:r>
            <a:r>
              <a:rPr lang="id-ID" sz="4400" baseline="30000" dirty="0">
                <a:solidFill>
                  <a:srgbClr val="FF0000"/>
                </a:solidFill>
              </a:rPr>
              <a:t>  </a:t>
            </a:r>
            <a:endParaRPr lang="id-ID" sz="4400" baseline="30000" dirty="0" smtClean="0">
              <a:solidFill>
                <a:srgbClr val="FF0000"/>
              </a:solidFill>
            </a:endParaRPr>
          </a:p>
          <a:p>
            <a:pPr marL="0" indent="0" algn="ctr">
              <a:buNone/>
            </a:pPr>
            <a:r>
              <a:rPr lang="id-ID" sz="4400" dirty="0" smtClean="0">
                <a:solidFill>
                  <a:srgbClr val="FF0000"/>
                </a:solidFill>
              </a:rPr>
              <a:t>karena </a:t>
            </a:r>
            <a:r>
              <a:rPr lang="id-ID" sz="4400" dirty="0">
                <a:solidFill>
                  <a:srgbClr val="FF0000"/>
                </a:solidFill>
              </a:rPr>
              <a:t>dia; </a:t>
            </a:r>
            <a:endParaRPr lang="id-ID" sz="4400" dirty="0" smtClean="0">
              <a:solidFill>
                <a:srgbClr val="FF0000"/>
              </a:solidFill>
            </a:endParaRPr>
          </a:p>
          <a:p>
            <a:pPr marL="0" indent="0" algn="ctr">
              <a:buNone/>
            </a:pPr>
            <a:r>
              <a:rPr lang="id-ID" sz="4400" dirty="0" smtClean="0"/>
              <a:t>hambamu </a:t>
            </a:r>
            <a:r>
              <a:rPr lang="id-ID" sz="4400" dirty="0"/>
              <a:t>ini akan pergi </a:t>
            </a:r>
            <a:endParaRPr lang="id-ID" sz="4400" dirty="0" smtClean="0"/>
          </a:p>
          <a:p>
            <a:pPr marL="0" indent="0" algn="ctr">
              <a:buNone/>
            </a:pPr>
            <a:r>
              <a:rPr lang="id-ID" sz="4400" dirty="0" smtClean="0"/>
              <a:t>melawan </a:t>
            </a:r>
            <a:r>
              <a:rPr lang="id-ID" sz="4400" dirty="0"/>
              <a:t>orang Filistin itu.</a:t>
            </a:r>
          </a:p>
        </p:txBody>
      </p:sp>
    </p:spTree>
    <p:extLst>
      <p:ext uri="{BB962C8B-B14F-4D97-AF65-F5344CB8AC3E}">
        <p14:creationId xmlns:p14="http://schemas.microsoft.com/office/powerpoint/2010/main" val="3364581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36532"/>
            <a:ext cx="10058400" cy="1371600"/>
          </a:xfrm>
        </p:spPr>
        <p:txBody>
          <a:bodyPr/>
          <a:lstStyle/>
          <a:p>
            <a:pPr algn="ctr"/>
            <a:r>
              <a:rPr lang="id-ID" dirty="0" smtClean="0"/>
              <a:t>TAWAR HATI ATAU TIDAK??</a:t>
            </a:r>
            <a:endParaRPr lang="id-ID" dirty="0"/>
          </a:p>
        </p:txBody>
      </p:sp>
      <p:sp>
        <p:nvSpPr>
          <p:cNvPr id="3" name="Text Placeholder 2"/>
          <p:cNvSpPr>
            <a:spLocks noGrp="1"/>
          </p:cNvSpPr>
          <p:nvPr>
            <p:ph type="body" idx="1"/>
          </p:nvPr>
        </p:nvSpPr>
        <p:spPr/>
        <p:txBody>
          <a:bodyPr>
            <a:noAutofit/>
          </a:bodyPr>
          <a:lstStyle/>
          <a:p>
            <a:r>
              <a:rPr lang="id-ID" sz="4000" dirty="0" smtClean="0"/>
              <a:t>TAWAR HATI</a:t>
            </a:r>
            <a:endParaRPr lang="id-ID" sz="4000" dirty="0"/>
          </a:p>
        </p:txBody>
      </p:sp>
      <p:sp>
        <p:nvSpPr>
          <p:cNvPr id="4" name="Content Placeholder 3"/>
          <p:cNvSpPr>
            <a:spLocks noGrp="1"/>
          </p:cNvSpPr>
          <p:nvPr>
            <p:ph sz="half" idx="2"/>
          </p:nvPr>
        </p:nvSpPr>
        <p:spPr/>
        <p:txBody>
          <a:bodyPr>
            <a:normAutofit/>
          </a:bodyPr>
          <a:lstStyle/>
          <a:p>
            <a:pPr lvl="0"/>
            <a:r>
              <a:rPr lang="id-ID" sz="3600" dirty="0"/>
              <a:t>Membiarkan, </a:t>
            </a:r>
          </a:p>
          <a:p>
            <a:pPr lvl="0"/>
            <a:r>
              <a:rPr lang="id-ID" sz="3600" dirty="0"/>
              <a:t>Lemah lesu</a:t>
            </a:r>
          </a:p>
          <a:p>
            <a:pPr lvl="0"/>
            <a:r>
              <a:rPr lang="id-ID" sz="3600" dirty="0"/>
              <a:t>Bermalas-malasan/ pemalas</a:t>
            </a:r>
          </a:p>
          <a:p>
            <a:pPr lvl="0"/>
            <a:r>
              <a:rPr lang="id-ID" sz="3600" dirty="0" smtClean="0"/>
              <a:t>Terkulai</a:t>
            </a:r>
            <a:endParaRPr lang="id-ID" sz="3600" dirty="0"/>
          </a:p>
        </p:txBody>
      </p:sp>
      <p:sp>
        <p:nvSpPr>
          <p:cNvPr id="5" name="Text Placeholder 4"/>
          <p:cNvSpPr>
            <a:spLocks noGrp="1"/>
          </p:cNvSpPr>
          <p:nvPr>
            <p:ph type="body" sz="quarter" idx="3"/>
          </p:nvPr>
        </p:nvSpPr>
        <p:spPr/>
        <p:txBody>
          <a:bodyPr>
            <a:noAutofit/>
          </a:bodyPr>
          <a:lstStyle/>
          <a:p>
            <a:r>
              <a:rPr lang="id-ID" sz="4000" dirty="0" smtClean="0"/>
              <a:t>TIDAK TAWAR HATI</a:t>
            </a:r>
            <a:endParaRPr lang="id-ID" sz="4000" dirty="0"/>
          </a:p>
        </p:txBody>
      </p:sp>
      <p:sp>
        <p:nvSpPr>
          <p:cNvPr id="6" name="Content Placeholder 5"/>
          <p:cNvSpPr>
            <a:spLocks noGrp="1"/>
          </p:cNvSpPr>
          <p:nvPr>
            <p:ph sz="quarter" idx="4"/>
          </p:nvPr>
        </p:nvSpPr>
        <p:spPr/>
        <p:txBody>
          <a:bodyPr>
            <a:normAutofit/>
          </a:bodyPr>
          <a:lstStyle/>
          <a:p>
            <a:pPr lvl="0"/>
            <a:r>
              <a:rPr lang="id-ID" sz="4400" dirty="0"/>
              <a:t>Memperhatikan</a:t>
            </a:r>
          </a:p>
          <a:p>
            <a:pPr lvl="0"/>
            <a:r>
              <a:rPr lang="id-ID" sz="4400" dirty="0"/>
              <a:t>Kuat</a:t>
            </a:r>
          </a:p>
          <a:p>
            <a:pPr lvl="0"/>
            <a:r>
              <a:rPr lang="id-ID" sz="4400" dirty="0"/>
              <a:t>Rajin</a:t>
            </a:r>
          </a:p>
          <a:p>
            <a:pPr lvl="0"/>
            <a:r>
              <a:rPr lang="id-ID" sz="4400" dirty="0"/>
              <a:t>Tegak </a:t>
            </a:r>
            <a:r>
              <a:rPr lang="id-ID" sz="4400" dirty="0" smtClean="0"/>
              <a:t>berdiri</a:t>
            </a:r>
            <a:endParaRPr lang="id-ID" sz="4400" dirty="0"/>
          </a:p>
        </p:txBody>
      </p:sp>
    </p:spTree>
    <p:extLst>
      <p:ext uri="{BB962C8B-B14F-4D97-AF65-F5344CB8AC3E}">
        <p14:creationId xmlns:p14="http://schemas.microsoft.com/office/powerpoint/2010/main" val="702820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36532"/>
            <a:ext cx="10058400" cy="1371600"/>
          </a:xfrm>
        </p:spPr>
        <p:txBody>
          <a:bodyPr/>
          <a:lstStyle/>
          <a:p>
            <a:pPr algn="ctr"/>
            <a:r>
              <a:rPr lang="id-ID" dirty="0" smtClean="0"/>
              <a:t>TAWAR HATI ATAU TIDAK??</a:t>
            </a:r>
            <a:endParaRPr lang="id-ID" dirty="0"/>
          </a:p>
        </p:txBody>
      </p:sp>
      <p:sp>
        <p:nvSpPr>
          <p:cNvPr id="3" name="Text Placeholder 2"/>
          <p:cNvSpPr>
            <a:spLocks noGrp="1"/>
          </p:cNvSpPr>
          <p:nvPr>
            <p:ph type="body" idx="1"/>
          </p:nvPr>
        </p:nvSpPr>
        <p:spPr/>
        <p:txBody>
          <a:bodyPr>
            <a:noAutofit/>
          </a:bodyPr>
          <a:lstStyle/>
          <a:p>
            <a:r>
              <a:rPr lang="id-ID" sz="4000" dirty="0" smtClean="0"/>
              <a:t>TAWAR HATI</a:t>
            </a:r>
            <a:endParaRPr lang="id-ID" sz="4000" dirty="0"/>
          </a:p>
        </p:txBody>
      </p:sp>
      <p:sp>
        <p:nvSpPr>
          <p:cNvPr id="4" name="Content Placeholder 3"/>
          <p:cNvSpPr>
            <a:spLocks noGrp="1"/>
          </p:cNvSpPr>
          <p:nvPr>
            <p:ph sz="half" idx="2"/>
          </p:nvPr>
        </p:nvSpPr>
        <p:spPr/>
        <p:txBody>
          <a:bodyPr>
            <a:normAutofit/>
          </a:bodyPr>
          <a:lstStyle/>
          <a:p>
            <a:pPr lvl="0"/>
            <a:r>
              <a:rPr lang="id-ID" sz="3600" dirty="0"/>
              <a:t>Kulepaskan</a:t>
            </a:r>
          </a:p>
          <a:p>
            <a:pPr lvl="0"/>
            <a:r>
              <a:rPr lang="id-ID" sz="3600" dirty="0"/>
              <a:t>Meminta kelonggaran</a:t>
            </a:r>
          </a:p>
          <a:p>
            <a:pPr lvl="0"/>
            <a:r>
              <a:rPr lang="id-ID" sz="3600" dirty="0"/>
              <a:t>Berhenti</a:t>
            </a:r>
          </a:p>
          <a:p>
            <a:pPr lvl="0"/>
            <a:r>
              <a:rPr lang="id-ID" sz="3600" dirty="0"/>
              <a:t>Diam</a:t>
            </a:r>
          </a:p>
        </p:txBody>
      </p:sp>
      <p:sp>
        <p:nvSpPr>
          <p:cNvPr id="5" name="Text Placeholder 4"/>
          <p:cNvSpPr>
            <a:spLocks noGrp="1"/>
          </p:cNvSpPr>
          <p:nvPr>
            <p:ph type="body" sz="quarter" idx="3"/>
          </p:nvPr>
        </p:nvSpPr>
        <p:spPr/>
        <p:txBody>
          <a:bodyPr>
            <a:noAutofit/>
          </a:bodyPr>
          <a:lstStyle/>
          <a:p>
            <a:r>
              <a:rPr lang="id-ID" sz="4000" dirty="0" smtClean="0"/>
              <a:t>TIDAK TAWAR HATI</a:t>
            </a:r>
            <a:endParaRPr lang="id-ID" sz="4000" dirty="0"/>
          </a:p>
        </p:txBody>
      </p:sp>
      <p:sp>
        <p:nvSpPr>
          <p:cNvPr id="6" name="Content Placeholder 5"/>
          <p:cNvSpPr>
            <a:spLocks noGrp="1"/>
          </p:cNvSpPr>
          <p:nvPr>
            <p:ph sz="quarter" idx="4"/>
          </p:nvPr>
        </p:nvSpPr>
        <p:spPr/>
        <p:txBody>
          <a:bodyPr>
            <a:noAutofit/>
          </a:bodyPr>
          <a:lstStyle/>
          <a:p>
            <a:pPr lvl="0"/>
            <a:r>
              <a:rPr lang="id-ID" sz="3600" dirty="0"/>
              <a:t>Memegang teguh</a:t>
            </a:r>
          </a:p>
          <a:p>
            <a:pPr lvl="0"/>
            <a:r>
              <a:rPr lang="id-ID" sz="3600" dirty="0"/>
              <a:t>Melakukan sesuai aturan</a:t>
            </a:r>
          </a:p>
          <a:p>
            <a:pPr lvl="0"/>
            <a:r>
              <a:rPr lang="id-ID" sz="3600" dirty="0"/>
              <a:t>Terus maju</a:t>
            </a:r>
          </a:p>
          <a:p>
            <a:pPr lvl="0"/>
            <a:r>
              <a:rPr lang="id-ID" sz="3600" dirty="0"/>
              <a:t>Terus beraktivitas</a:t>
            </a:r>
          </a:p>
        </p:txBody>
      </p:sp>
    </p:spTree>
    <p:extLst>
      <p:ext uri="{BB962C8B-B14F-4D97-AF65-F5344CB8AC3E}">
        <p14:creationId xmlns:p14="http://schemas.microsoft.com/office/powerpoint/2010/main" val="1959309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36532"/>
            <a:ext cx="10058400" cy="1371600"/>
          </a:xfrm>
        </p:spPr>
        <p:txBody>
          <a:bodyPr/>
          <a:lstStyle/>
          <a:p>
            <a:pPr algn="ctr"/>
            <a:r>
              <a:rPr lang="id-ID" dirty="0" smtClean="0"/>
              <a:t>TAWAR HATI ATAU TIDAK??</a:t>
            </a:r>
            <a:endParaRPr lang="id-ID" dirty="0"/>
          </a:p>
        </p:txBody>
      </p:sp>
      <p:sp>
        <p:nvSpPr>
          <p:cNvPr id="3" name="Text Placeholder 2"/>
          <p:cNvSpPr>
            <a:spLocks noGrp="1"/>
          </p:cNvSpPr>
          <p:nvPr>
            <p:ph type="body" idx="1"/>
          </p:nvPr>
        </p:nvSpPr>
        <p:spPr/>
        <p:txBody>
          <a:bodyPr>
            <a:noAutofit/>
          </a:bodyPr>
          <a:lstStyle/>
          <a:p>
            <a:r>
              <a:rPr lang="id-ID" sz="4000" dirty="0" smtClean="0"/>
              <a:t>TAWAR HATI</a:t>
            </a:r>
            <a:endParaRPr lang="id-ID" sz="4000" dirty="0"/>
          </a:p>
        </p:txBody>
      </p:sp>
      <p:sp>
        <p:nvSpPr>
          <p:cNvPr id="4" name="Content Placeholder 3"/>
          <p:cNvSpPr>
            <a:spLocks noGrp="1"/>
          </p:cNvSpPr>
          <p:nvPr>
            <p:ph sz="half" idx="2"/>
          </p:nvPr>
        </p:nvSpPr>
        <p:spPr/>
        <p:txBody>
          <a:bodyPr>
            <a:normAutofit fontScale="85000" lnSpcReduction="20000"/>
          </a:bodyPr>
          <a:lstStyle/>
          <a:p>
            <a:pPr lvl="0"/>
            <a:r>
              <a:rPr lang="id-ID" sz="3600" dirty="0"/>
              <a:t>Kau tinggalkan</a:t>
            </a:r>
          </a:p>
          <a:p>
            <a:pPr lvl="0"/>
            <a:r>
              <a:rPr lang="id-ID" sz="3600" dirty="0"/>
              <a:t>Habis lenyap</a:t>
            </a:r>
          </a:p>
          <a:p>
            <a:pPr lvl="0"/>
            <a:r>
              <a:rPr lang="id-ID" sz="3600" dirty="0"/>
              <a:t>Lemah semangat</a:t>
            </a:r>
          </a:p>
          <a:p>
            <a:pPr lvl="0"/>
            <a:r>
              <a:rPr lang="id-ID" sz="3600" dirty="0"/>
              <a:t>Menjadi lemah/ melemahkan/ melemahkan semangat</a:t>
            </a:r>
          </a:p>
        </p:txBody>
      </p:sp>
      <p:sp>
        <p:nvSpPr>
          <p:cNvPr id="5" name="Text Placeholder 4"/>
          <p:cNvSpPr>
            <a:spLocks noGrp="1"/>
          </p:cNvSpPr>
          <p:nvPr>
            <p:ph type="body" sz="quarter" idx="3"/>
          </p:nvPr>
        </p:nvSpPr>
        <p:spPr/>
        <p:txBody>
          <a:bodyPr>
            <a:noAutofit/>
          </a:bodyPr>
          <a:lstStyle/>
          <a:p>
            <a:r>
              <a:rPr lang="id-ID" sz="4000" dirty="0" smtClean="0"/>
              <a:t>TIDAK TAWAR HATI</a:t>
            </a:r>
            <a:endParaRPr lang="id-ID" sz="4000" dirty="0"/>
          </a:p>
        </p:txBody>
      </p:sp>
      <p:sp>
        <p:nvSpPr>
          <p:cNvPr id="6" name="Content Placeholder 5"/>
          <p:cNvSpPr>
            <a:spLocks noGrp="1"/>
          </p:cNvSpPr>
          <p:nvPr>
            <p:ph sz="quarter" idx="4"/>
          </p:nvPr>
        </p:nvSpPr>
        <p:spPr/>
        <p:txBody>
          <a:bodyPr>
            <a:normAutofit fontScale="85000" lnSpcReduction="20000"/>
          </a:bodyPr>
          <a:lstStyle/>
          <a:p>
            <a:pPr lvl="0"/>
            <a:r>
              <a:rPr lang="id-ID" sz="4400" dirty="0"/>
              <a:t>Tidak menyerah</a:t>
            </a:r>
          </a:p>
          <a:p>
            <a:pPr lvl="0"/>
            <a:r>
              <a:rPr lang="id-ID" sz="4400" dirty="0"/>
              <a:t>Mempertahankan</a:t>
            </a:r>
          </a:p>
          <a:p>
            <a:pPr lvl="0"/>
            <a:r>
              <a:rPr lang="id-ID" sz="4400" dirty="0"/>
              <a:t>Terus bersemangat</a:t>
            </a:r>
          </a:p>
          <a:p>
            <a:pPr lvl="0"/>
            <a:r>
              <a:rPr lang="id-ID" sz="4400" dirty="0"/>
              <a:t>Menjadi kuat/menguatkan hati</a:t>
            </a:r>
          </a:p>
        </p:txBody>
      </p:sp>
    </p:spTree>
    <p:extLst>
      <p:ext uri="{BB962C8B-B14F-4D97-AF65-F5344CB8AC3E}">
        <p14:creationId xmlns:p14="http://schemas.microsoft.com/office/powerpoint/2010/main" val="2371387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36532"/>
            <a:ext cx="10058400" cy="1371600"/>
          </a:xfrm>
        </p:spPr>
        <p:txBody>
          <a:bodyPr/>
          <a:lstStyle/>
          <a:p>
            <a:pPr algn="ctr"/>
            <a:r>
              <a:rPr lang="id-ID" dirty="0" smtClean="0"/>
              <a:t>TAWAR HATI ATAU TIDAK??</a:t>
            </a:r>
            <a:endParaRPr lang="id-ID" dirty="0"/>
          </a:p>
        </p:txBody>
      </p:sp>
      <p:sp>
        <p:nvSpPr>
          <p:cNvPr id="3" name="Text Placeholder 2"/>
          <p:cNvSpPr>
            <a:spLocks noGrp="1"/>
          </p:cNvSpPr>
          <p:nvPr>
            <p:ph type="body" idx="1"/>
          </p:nvPr>
        </p:nvSpPr>
        <p:spPr/>
        <p:txBody>
          <a:bodyPr>
            <a:noAutofit/>
          </a:bodyPr>
          <a:lstStyle/>
          <a:p>
            <a:r>
              <a:rPr lang="id-ID" sz="4000" dirty="0" smtClean="0"/>
              <a:t>TAWAR HATI</a:t>
            </a:r>
            <a:endParaRPr lang="id-ID" sz="4000" dirty="0"/>
          </a:p>
        </p:txBody>
      </p:sp>
      <p:sp>
        <p:nvSpPr>
          <p:cNvPr id="4" name="Content Placeholder 3"/>
          <p:cNvSpPr>
            <a:spLocks noGrp="1"/>
          </p:cNvSpPr>
          <p:nvPr>
            <p:ph sz="half" idx="2"/>
          </p:nvPr>
        </p:nvSpPr>
        <p:spPr/>
        <p:txBody>
          <a:bodyPr>
            <a:normAutofit/>
          </a:bodyPr>
          <a:lstStyle/>
          <a:p>
            <a:pPr lvl="0"/>
            <a:r>
              <a:rPr lang="id-ID" sz="6000" dirty="0"/>
              <a:t>Turun</a:t>
            </a:r>
          </a:p>
          <a:p>
            <a:pPr lvl="0"/>
            <a:r>
              <a:rPr lang="id-ID" sz="6000" dirty="0"/>
              <a:t>Hilang keberanian</a:t>
            </a:r>
          </a:p>
        </p:txBody>
      </p:sp>
      <p:sp>
        <p:nvSpPr>
          <p:cNvPr id="5" name="Text Placeholder 4"/>
          <p:cNvSpPr>
            <a:spLocks noGrp="1"/>
          </p:cNvSpPr>
          <p:nvPr>
            <p:ph type="body" sz="quarter" idx="3"/>
          </p:nvPr>
        </p:nvSpPr>
        <p:spPr/>
        <p:txBody>
          <a:bodyPr>
            <a:noAutofit/>
          </a:bodyPr>
          <a:lstStyle/>
          <a:p>
            <a:r>
              <a:rPr lang="id-ID" sz="4000" dirty="0" smtClean="0"/>
              <a:t>TIDAK TAWAR HATI</a:t>
            </a:r>
            <a:endParaRPr lang="id-ID" sz="4000" dirty="0"/>
          </a:p>
        </p:txBody>
      </p:sp>
      <p:sp>
        <p:nvSpPr>
          <p:cNvPr id="6" name="Content Placeholder 5"/>
          <p:cNvSpPr>
            <a:spLocks noGrp="1"/>
          </p:cNvSpPr>
          <p:nvPr>
            <p:ph sz="quarter" idx="4"/>
          </p:nvPr>
        </p:nvSpPr>
        <p:spPr/>
        <p:txBody>
          <a:bodyPr>
            <a:normAutofit/>
          </a:bodyPr>
          <a:lstStyle/>
          <a:p>
            <a:pPr lvl="0"/>
            <a:r>
              <a:rPr lang="id-ID" sz="4400" dirty="0"/>
              <a:t>Naik</a:t>
            </a:r>
          </a:p>
          <a:p>
            <a:r>
              <a:rPr lang="id-ID" sz="4400" dirty="0"/>
              <a:t>Menyemangati diri/ orang lain/ berani</a:t>
            </a:r>
          </a:p>
        </p:txBody>
      </p:sp>
    </p:spTree>
    <p:extLst>
      <p:ext uri="{BB962C8B-B14F-4D97-AF65-F5344CB8AC3E}">
        <p14:creationId xmlns:p14="http://schemas.microsoft.com/office/powerpoint/2010/main" val="1957197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36532"/>
            <a:ext cx="10058400" cy="1371600"/>
          </a:xfrm>
        </p:spPr>
        <p:txBody>
          <a:bodyPr/>
          <a:lstStyle/>
          <a:p>
            <a:pPr algn="ctr"/>
            <a:r>
              <a:rPr lang="id-ID" dirty="0" smtClean="0"/>
              <a:t>TAWAR HATI ATAU TIDAK??</a:t>
            </a:r>
            <a:endParaRPr lang="id-ID" dirty="0"/>
          </a:p>
        </p:txBody>
      </p:sp>
      <p:sp>
        <p:nvSpPr>
          <p:cNvPr id="3" name="Text Placeholder 2"/>
          <p:cNvSpPr>
            <a:spLocks noGrp="1"/>
          </p:cNvSpPr>
          <p:nvPr>
            <p:ph type="body" idx="1"/>
          </p:nvPr>
        </p:nvSpPr>
        <p:spPr/>
        <p:txBody>
          <a:bodyPr>
            <a:noAutofit/>
          </a:bodyPr>
          <a:lstStyle/>
          <a:p>
            <a:r>
              <a:rPr lang="id-ID" sz="4000" dirty="0" smtClean="0"/>
              <a:t>TAWAR HATI</a:t>
            </a:r>
            <a:endParaRPr lang="id-ID" sz="4000" dirty="0"/>
          </a:p>
        </p:txBody>
      </p:sp>
      <p:sp>
        <p:nvSpPr>
          <p:cNvPr id="4" name="Content Placeholder 3"/>
          <p:cNvSpPr>
            <a:spLocks noGrp="1"/>
          </p:cNvSpPr>
          <p:nvPr>
            <p:ph sz="half" idx="2"/>
          </p:nvPr>
        </p:nvSpPr>
        <p:spPr/>
        <p:txBody>
          <a:bodyPr>
            <a:normAutofit/>
          </a:bodyPr>
          <a:lstStyle/>
          <a:p>
            <a:pPr lvl="0"/>
            <a:r>
              <a:rPr lang="id-ID" sz="3600" dirty="0"/>
              <a:t>Membiarkan, </a:t>
            </a:r>
          </a:p>
          <a:p>
            <a:pPr lvl="0"/>
            <a:r>
              <a:rPr lang="id-ID" sz="3600" dirty="0"/>
              <a:t>Lemah lesu</a:t>
            </a:r>
          </a:p>
          <a:p>
            <a:pPr lvl="0"/>
            <a:r>
              <a:rPr lang="id-ID" sz="3600" dirty="0"/>
              <a:t>Bermalas-malasan/ pemalas</a:t>
            </a:r>
          </a:p>
          <a:p>
            <a:pPr lvl="0"/>
            <a:r>
              <a:rPr lang="id-ID" sz="3600" dirty="0" smtClean="0"/>
              <a:t>Terkulai</a:t>
            </a:r>
            <a:endParaRPr lang="id-ID" sz="3600" dirty="0"/>
          </a:p>
        </p:txBody>
      </p:sp>
      <p:sp>
        <p:nvSpPr>
          <p:cNvPr id="5" name="Text Placeholder 4"/>
          <p:cNvSpPr>
            <a:spLocks noGrp="1"/>
          </p:cNvSpPr>
          <p:nvPr>
            <p:ph type="body" sz="quarter" idx="3"/>
          </p:nvPr>
        </p:nvSpPr>
        <p:spPr/>
        <p:txBody>
          <a:bodyPr>
            <a:noAutofit/>
          </a:bodyPr>
          <a:lstStyle/>
          <a:p>
            <a:r>
              <a:rPr lang="id-ID" sz="4000" dirty="0" smtClean="0"/>
              <a:t>TIDAK TAWAR HATI</a:t>
            </a:r>
            <a:endParaRPr lang="id-ID" sz="4000" dirty="0"/>
          </a:p>
        </p:txBody>
      </p:sp>
      <p:sp>
        <p:nvSpPr>
          <p:cNvPr id="6" name="Content Placeholder 5"/>
          <p:cNvSpPr>
            <a:spLocks noGrp="1"/>
          </p:cNvSpPr>
          <p:nvPr>
            <p:ph sz="quarter" idx="4"/>
          </p:nvPr>
        </p:nvSpPr>
        <p:spPr/>
        <p:txBody>
          <a:bodyPr>
            <a:normAutofit/>
          </a:bodyPr>
          <a:lstStyle/>
          <a:p>
            <a:pPr lvl="0"/>
            <a:r>
              <a:rPr lang="id-ID" sz="4400" dirty="0"/>
              <a:t>Memperhatikan</a:t>
            </a:r>
          </a:p>
          <a:p>
            <a:pPr lvl="0"/>
            <a:r>
              <a:rPr lang="id-ID" sz="4400" dirty="0"/>
              <a:t>Kuat</a:t>
            </a:r>
          </a:p>
          <a:p>
            <a:pPr lvl="0"/>
            <a:r>
              <a:rPr lang="id-ID" sz="4400" dirty="0"/>
              <a:t>Rajin</a:t>
            </a:r>
          </a:p>
          <a:p>
            <a:pPr lvl="0"/>
            <a:r>
              <a:rPr lang="id-ID" sz="4400" dirty="0"/>
              <a:t>Tegak </a:t>
            </a:r>
            <a:r>
              <a:rPr lang="id-ID" sz="4400" dirty="0" smtClean="0"/>
              <a:t>berdiri</a:t>
            </a:r>
            <a:endParaRPr lang="id-ID" sz="4400" dirty="0"/>
          </a:p>
        </p:txBody>
      </p:sp>
    </p:spTree>
    <p:extLst>
      <p:ext uri="{BB962C8B-B14F-4D97-AF65-F5344CB8AC3E}">
        <p14:creationId xmlns:p14="http://schemas.microsoft.com/office/powerpoint/2010/main" val="2078052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36532"/>
            <a:ext cx="10058400" cy="1371600"/>
          </a:xfrm>
        </p:spPr>
        <p:txBody>
          <a:bodyPr/>
          <a:lstStyle/>
          <a:p>
            <a:pPr algn="ctr"/>
            <a:r>
              <a:rPr lang="id-ID" dirty="0" smtClean="0"/>
              <a:t>TAWAR HATI ATAU TIDAK??</a:t>
            </a:r>
            <a:endParaRPr lang="id-ID" dirty="0"/>
          </a:p>
        </p:txBody>
      </p:sp>
      <p:sp>
        <p:nvSpPr>
          <p:cNvPr id="3" name="Text Placeholder 2"/>
          <p:cNvSpPr>
            <a:spLocks noGrp="1"/>
          </p:cNvSpPr>
          <p:nvPr>
            <p:ph type="body" idx="1"/>
          </p:nvPr>
        </p:nvSpPr>
        <p:spPr/>
        <p:txBody>
          <a:bodyPr>
            <a:noAutofit/>
          </a:bodyPr>
          <a:lstStyle/>
          <a:p>
            <a:r>
              <a:rPr lang="id-ID" sz="4000" dirty="0" smtClean="0"/>
              <a:t>TAWAR HATI</a:t>
            </a:r>
            <a:endParaRPr lang="id-ID" sz="4000" dirty="0"/>
          </a:p>
        </p:txBody>
      </p:sp>
      <p:sp>
        <p:nvSpPr>
          <p:cNvPr id="4" name="Content Placeholder 3"/>
          <p:cNvSpPr>
            <a:spLocks noGrp="1"/>
          </p:cNvSpPr>
          <p:nvPr>
            <p:ph sz="half" idx="2"/>
          </p:nvPr>
        </p:nvSpPr>
        <p:spPr/>
        <p:txBody>
          <a:bodyPr>
            <a:normAutofit/>
          </a:bodyPr>
          <a:lstStyle/>
          <a:p>
            <a:pPr lvl="0"/>
            <a:r>
              <a:rPr lang="id-ID" sz="3600" dirty="0"/>
              <a:t>Membiarkan, </a:t>
            </a:r>
          </a:p>
          <a:p>
            <a:pPr lvl="0"/>
            <a:r>
              <a:rPr lang="id-ID" sz="3600" dirty="0"/>
              <a:t>Lemah lesu</a:t>
            </a:r>
          </a:p>
          <a:p>
            <a:pPr lvl="0"/>
            <a:r>
              <a:rPr lang="id-ID" sz="3600" dirty="0"/>
              <a:t>Bermalas-malasan/ pemalas</a:t>
            </a:r>
          </a:p>
          <a:p>
            <a:pPr lvl="0"/>
            <a:r>
              <a:rPr lang="id-ID" sz="3600" dirty="0" smtClean="0"/>
              <a:t>Terkulai</a:t>
            </a:r>
            <a:endParaRPr lang="id-ID" sz="3600" dirty="0"/>
          </a:p>
        </p:txBody>
      </p:sp>
      <p:sp>
        <p:nvSpPr>
          <p:cNvPr id="5" name="Text Placeholder 4"/>
          <p:cNvSpPr>
            <a:spLocks noGrp="1"/>
          </p:cNvSpPr>
          <p:nvPr>
            <p:ph type="body" sz="quarter" idx="3"/>
          </p:nvPr>
        </p:nvSpPr>
        <p:spPr/>
        <p:txBody>
          <a:bodyPr>
            <a:noAutofit/>
          </a:bodyPr>
          <a:lstStyle/>
          <a:p>
            <a:r>
              <a:rPr lang="id-ID" sz="4000" dirty="0" smtClean="0"/>
              <a:t>TIDAK TAWAR HATI</a:t>
            </a:r>
            <a:endParaRPr lang="id-ID" sz="4000" dirty="0"/>
          </a:p>
        </p:txBody>
      </p:sp>
      <p:sp>
        <p:nvSpPr>
          <p:cNvPr id="6" name="Content Placeholder 5"/>
          <p:cNvSpPr>
            <a:spLocks noGrp="1"/>
          </p:cNvSpPr>
          <p:nvPr>
            <p:ph sz="quarter" idx="4"/>
          </p:nvPr>
        </p:nvSpPr>
        <p:spPr/>
        <p:txBody>
          <a:bodyPr>
            <a:normAutofit/>
          </a:bodyPr>
          <a:lstStyle/>
          <a:p>
            <a:pPr lvl="0"/>
            <a:r>
              <a:rPr lang="id-ID" sz="4400" dirty="0"/>
              <a:t>Memperhatikan</a:t>
            </a:r>
          </a:p>
          <a:p>
            <a:pPr lvl="0"/>
            <a:r>
              <a:rPr lang="id-ID" sz="4400" dirty="0"/>
              <a:t>Kuat</a:t>
            </a:r>
          </a:p>
          <a:p>
            <a:pPr lvl="0"/>
            <a:r>
              <a:rPr lang="id-ID" sz="4400" dirty="0"/>
              <a:t>Rajin</a:t>
            </a:r>
          </a:p>
          <a:p>
            <a:pPr lvl="0"/>
            <a:r>
              <a:rPr lang="id-ID" sz="4400" dirty="0"/>
              <a:t>Tegak </a:t>
            </a:r>
            <a:r>
              <a:rPr lang="id-ID" sz="4400" dirty="0" smtClean="0"/>
              <a:t>berdiri</a:t>
            </a:r>
            <a:endParaRPr lang="id-ID" sz="4400" dirty="0"/>
          </a:p>
        </p:txBody>
      </p:sp>
    </p:spTree>
    <p:extLst>
      <p:ext uri="{BB962C8B-B14F-4D97-AF65-F5344CB8AC3E}">
        <p14:creationId xmlns:p14="http://schemas.microsoft.com/office/powerpoint/2010/main" val="796084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11500" dirty="0" smtClean="0"/>
              <a:t>8</a:t>
            </a:r>
            <a:endParaRPr lang="id-ID" sz="11500" dirty="0"/>
          </a:p>
        </p:txBody>
      </p:sp>
      <p:pic>
        <p:nvPicPr>
          <p:cNvPr id="10242" name="Picture 2" descr="Hasil gambar untuk DAVID IN THE BIBLE STORY LION AND BEA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427763" y="-1"/>
            <a:ext cx="6764238"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740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12" y="2926724"/>
            <a:ext cx="3142445" cy="1485900"/>
          </a:xfrm>
        </p:spPr>
        <p:txBody>
          <a:bodyPr>
            <a:noAutofit/>
          </a:bodyPr>
          <a:lstStyle/>
          <a:p>
            <a:r>
              <a:rPr lang="id-ID" sz="16600" b="1" dirty="0" smtClean="0"/>
              <a:t>9</a:t>
            </a:r>
            <a:endParaRPr lang="id-ID" sz="16600" b="1" dirty="0"/>
          </a:p>
        </p:txBody>
      </p:sp>
      <p:pic>
        <p:nvPicPr>
          <p:cNvPr id="11266" name="Picture 2" descr="Hasil gambar untuk DAUD MEMAKAI BAJU PERANG SAUL"/>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4211392" y="0"/>
            <a:ext cx="7980608" cy="6927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177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611" y="685800"/>
            <a:ext cx="3786389" cy="1485900"/>
          </a:xfrm>
        </p:spPr>
        <p:txBody>
          <a:bodyPr>
            <a:noAutofit/>
          </a:bodyPr>
          <a:lstStyle/>
          <a:p>
            <a:r>
              <a:rPr lang="id-ID" sz="11500" b="1" dirty="0" smtClean="0"/>
              <a:t>10</a:t>
            </a:r>
            <a:endParaRPr lang="id-ID" sz="11500" b="1" dirty="0"/>
          </a:p>
        </p:txBody>
      </p:sp>
      <p:pic>
        <p:nvPicPr>
          <p:cNvPr id="12290" name="Picture 2" descr="Hasil gambar untuk DAUD MEMAKAI BAJU PERANG SAU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975" y="-1"/>
            <a:ext cx="6873025" cy="687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276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84094"/>
            <a:ext cx="12192000" cy="878319"/>
          </a:xfrm>
        </p:spPr>
        <p:txBody>
          <a:bodyPr/>
          <a:lstStyle/>
          <a:p>
            <a:pPr algn="ctr"/>
            <a:r>
              <a:rPr lang="id-ID" sz="8800" b="1" dirty="0" smtClean="0"/>
              <a:t>11</a:t>
            </a:r>
            <a:endParaRPr lang="id-ID" sz="8800" b="1" dirty="0"/>
          </a:p>
        </p:txBody>
      </p:sp>
      <p:pic>
        <p:nvPicPr>
          <p:cNvPr id="13314" name="Picture 2" descr="Hasil gambar untuk DAUD MEMAKAI BAJU PERANG SAUL"/>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68699" y="1362413"/>
            <a:ext cx="8654603" cy="5192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510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id-ID" sz="11500" b="1" dirty="0" smtClean="0"/>
              <a:t>12</a:t>
            </a:r>
            <a:endParaRPr lang="id-ID" sz="11500" b="1" dirty="0"/>
          </a:p>
        </p:txBody>
      </p:sp>
      <p:pic>
        <p:nvPicPr>
          <p:cNvPr id="14338" name="Picture 2" descr="Hasil gambar untuk DAUD MEMAKAI BAJU PERANG SAUL"/>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066800" y="2227878"/>
            <a:ext cx="10058400" cy="3683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499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19" y="372138"/>
            <a:ext cx="10058400" cy="1371600"/>
          </a:xfrm>
        </p:spPr>
        <p:txBody>
          <a:bodyPr>
            <a:noAutofit/>
          </a:bodyPr>
          <a:lstStyle/>
          <a:p>
            <a:pPr algn="ctr"/>
            <a:r>
              <a:rPr lang="id-ID" sz="8800" b="1" dirty="0" smtClean="0"/>
              <a:t>13</a:t>
            </a:r>
            <a:endParaRPr lang="id-ID" sz="8800" b="1" dirty="0"/>
          </a:p>
        </p:txBody>
      </p:sp>
      <p:pic>
        <p:nvPicPr>
          <p:cNvPr id="16386" name="Picture 2" descr="Hasil gambar untuk JARAHAN PERA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12966" y="1573067"/>
            <a:ext cx="9166068" cy="4583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797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3869"/>
            <a:ext cx="10058400" cy="840987"/>
          </a:xfrm>
        </p:spPr>
        <p:txBody>
          <a:bodyPr>
            <a:noAutofit/>
          </a:bodyPr>
          <a:lstStyle/>
          <a:p>
            <a:pPr algn="ctr"/>
            <a:r>
              <a:rPr lang="id-ID" sz="6000" b="1" dirty="0" smtClean="0"/>
              <a:t>14</a:t>
            </a:r>
            <a:endParaRPr lang="id-ID" sz="6000" b="1" dirty="0"/>
          </a:p>
        </p:txBody>
      </p:sp>
      <p:pic>
        <p:nvPicPr>
          <p:cNvPr id="15364" name="Picture 4" descr="Hasil gambar untuk DAVID AND JESSIE IN THE BIBLE S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7393" y="1184856"/>
            <a:ext cx="6799017" cy="509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6100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6.xml.rels><?xml version="1.0" encoding="UTF-8" standalone="yes"?>
<Relationships xmlns="http://schemas.openxmlformats.org/package/2006/relationships"><Relationship Id="rId1" Type="http://schemas.openxmlformats.org/officeDocument/2006/relationships/image" Target="../media/image10.jpeg"/></Relationships>
</file>

<file path=ppt/theme/_rels/theme7.xml.rels><?xml version="1.0" encoding="UTF-8" standalone="yes"?>
<Relationships xmlns="http://schemas.openxmlformats.org/package/2006/relationships"><Relationship Id="rId1" Type="http://schemas.openxmlformats.org/officeDocument/2006/relationships/image" Target="../media/image1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ppt/theme/theme4.xml><?xml version="1.0" encoding="utf-8"?>
<a:theme xmlns:a="http://schemas.openxmlformats.org/drawingml/2006/main" name="1_Banded">
  <a:themeElements>
    <a:clrScheme name="Banded">
      <a:dk1>
        <a:srgbClr val="2C2C2C"/>
      </a:dk1>
      <a:lt1>
        <a:srgbClr val="FFFFFF"/>
      </a:lt1>
      <a:dk2>
        <a:srgbClr val="F56617"/>
      </a:dk2>
      <a:lt2>
        <a:srgbClr val="DDDDDD"/>
      </a:lt2>
      <a:accent1>
        <a:srgbClr val="FFC000"/>
      </a:accent1>
      <a:accent2>
        <a:srgbClr val="BD582C"/>
      </a:accent2>
      <a:accent3>
        <a:srgbClr val="865640"/>
      </a:accent3>
      <a:accent4>
        <a:srgbClr val="9B8357"/>
      </a:accent4>
      <a:accent5>
        <a:srgbClr val="C2BC80"/>
      </a:accent5>
      <a:accent6>
        <a:srgbClr val="94A080"/>
      </a:accent6>
      <a:hlink>
        <a:srgbClr val="FF9933"/>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7CF026C-957E-4F4E-893C-D02C23AB6317}"/>
    </a:ext>
  </a:extLst>
</a:theme>
</file>

<file path=ppt/theme/theme5.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6.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7.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8.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9.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10.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12.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1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14.xml><?xml version="1.0" encoding="utf-8"?>
<a:theme xmlns:a="http://schemas.openxmlformats.org/drawingml/2006/main" name="1_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themeOverride>
</file>

<file path=ppt/theme/themeOverride2.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3.xml><?xml version="1.0" encoding="utf-8"?>
<a:themeOverride xmlns:a="http://schemas.openxmlformats.org/drawingml/2006/main">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themeOverride>
</file>

<file path=ppt/theme/themeOverride4.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5.xml><?xml version="1.0" encoding="utf-8"?>
<a:themeOverride xmlns:a="http://schemas.openxmlformats.org/drawingml/2006/main">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6.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TM03457510[[fn=Savon]]</Template>
  <TotalTime>143</TotalTime>
  <Words>3611</Words>
  <Application>Microsoft Office PowerPoint</Application>
  <PresentationFormat>Widescreen</PresentationFormat>
  <Paragraphs>585</Paragraphs>
  <Slides>21</Slides>
  <Notes>21</Notes>
  <HiddenSlides>0</HiddenSlides>
  <MMClips>0</MMClips>
  <ScaleCrop>false</ScaleCrop>
  <HeadingPairs>
    <vt:vector size="6" baseType="variant">
      <vt:variant>
        <vt:lpstr>Fonts Used</vt:lpstr>
      </vt:variant>
      <vt:variant>
        <vt:i4>12</vt:i4>
      </vt:variant>
      <vt:variant>
        <vt:lpstr>Theme</vt:lpstr>
      </vt:variant>
      <vt:variant>
        <vt:i4>14</vt:i4>
      </vt:variant>
      <vt:variant>
        <vt:lpstr>Slide Titles</vt:lpstr>
      </vt:variant>
      <vt:variant>
        <vt:i4>21</vt:i4>
      </vt:variant>
    </vt:vector>
  </HeadingPairs>
  <TitlesOfParts>
    <vt:vector size="47" baseType="lpstr">
      <vt:lpstr>Arial</vt:lpstr>
      <vt:lpstr>Calibri</vt:lpstr>
      <vt:lpstr>Calibri Light</vt:lpstr>
      <vt:lpstr>Century Gothic</vt:lpstr>
      <vt:lpstr>Century Schoolbook</vt:lpstr>
      <vt:lpstr>Corbel</vt:lpstr>
      <vt:lpstr>Franklin Gothic Book</vt:lpstr>
      <vt:lpstr>Garamond</vt:lpstr>
      <vt:lpstr>Trebuchet MS</vt:lpstr>
      <vt:lpstr>Tw Cen MT</vt:lpstr>
      <vt:lpstr>Wingdings</vt:lpstr>
      <vt:lpstr>Wingdings 3</vt:lpstr>
      <vt:lpstr>Savon</vt:lpstr>
      <vt:lpstr>Office Theme</vt:lpstr>
      <vt:lpstr>Banded</vt:lpstr>
      <vt:lpstr>1_Banded</vt:lpstr>
      <vt:lpstr>Organic</vt:lpstr>
      <vt:lpstr>Ion Boardroom</vt:lpstr>
      <vt:lpstr>Circuit</vt:lpstr>
      <vt:lpstr>Wisp</vt:lpstr>
      <vt:lpstr>Feathered</vt:lpstr>
      <vt:lpstr>1_Savon</vt:lpstr>
      <vt:lpstr>Crop</vt:lpstr>
      <vt:lpstr>Droplet</vt:lpstr>
      <vt:lpstr>Facet</vt:lpstr>
      <vt:lpstr>1_Ion Boardroom</vt:lpstr>
      <vt:lpstr>Menang melawan raksasa</vt:lpstr>
      <vt:lpstr>1</vt:lpstr>
      <vt:lpstr>2</vt:lpstr>
      <vt:lpstr>3</vt:lpstr>
      <vt:lpstr>4</vt:lpstr>
      <vt:lpstr>  5</vt:lpstr>
      <vt:lpstr>6</vt:lpstr>
      <vt:lpstr>7</vt:lpstr>
      <vt:lpstr>TAWAR HATI ATAU TIDAK??</vt:lpstr>
      <vt:lpstr>TAWAR HATI ATAU TIDAK??</vt:lpstr>
      <vt:lpstr>TAWAR HATI ATAU TIDAK??</vt:lpstr>
      <vt:lpstr>TAWAR HATI ATAU TIDAK??</vt:lpstr>
      <vt:lpstr>TAWAR HATI ATAU TIDAK??</vt:lpstr>
      <vt:lpstr>TAWAR HATI ATAU TIDAK??</vt:lpstr>
      <vt:lpstr>8</vt:lpstr>
      <vt:lpstr>9</vt:lpstr>
      <vt:lpstr>10</vt:lpstr>
      <vt:lpstr>11</vt:lpstr>
      <vt:lpstr>12</vt:lpstr>
      <vt:lpstr>13</vt:lpstr>
      <vt:lpstr>14</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can do it  with god</dc:title>
  <dc:creator>Grace Sumilat</dc:creator>
  <cp:lastModifiedBy>Grace Sumilat</cp:lastModifiedBy>
  <cp:revision>15</cp:revision>
  <cp:lastPrinted>2019-09-10T15:53:04Z</cp:lastPrinted>
  <dcterms:created xsi:type="dcterms:W3CDTF">2019-04-04T08:01:18Z</dcterms:created>
  <dcterms:modified xsi:type="dcterms:W3CDTF">2019-09-10T16:29:17Z</dcterms:modified>
</cp:coreProperties>
</file>